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15"/>
  </p:notesMasterIdLst>
  <p:handoutMasterIdLst>
    <p:handoutMasterId r:id="rId16"/>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3971" autoAdjust="0"/>
  </p:normalViewPr>
  <p:slideViewPr>
    <p:cSldViewPr snapToGrid="0" snapToObjects="1">
      <p:cViewPr varScale="1">
        <p:scale>
          <a:sx n="90" d="100"/>
          <a:sy n="90" d="100"/>
        </p:scale>
        <p:origin x="-744" y="-11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handoutMaster" Target="handoutMasters/handout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0846AE-7861-2042-9189-1DA237D9F81C}" type="datetimeFigureOut">
              <a:rPr lang="en-US" smtClean="0"/>
              <a:t>28/08/17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3BFB450-666F-8E46-A3EF-A7263540798A}" type="slidenum">
              <a:rPr lang="en-US" smtClean="0"/>
              <a:t>‹#›</a:t>
            </a:fld>
            <a:endParaRPr lang="en-US"/>
          </a:p>
        </p:txBody>
      </p:sp>
    </p:spTree>
    <p:extLst>
      <p:ext uri="{BB962C8B-B14F-4D97-AF65-F5344CB8AC3E}">
        <p14:creationId xmlns:p14="http://schemas.microsoft.com/office/powerpoint/2010/main" val="18014943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buChar char="●"/>
              <a:defRPr sz="1100"/>
            </a:lvl1pPr>
            <a:lvl2pPr lvl="1">
              <a:spcBef>
                <a:spcPts val="0"/>
              </a:spcBef>
              <a:buChar char="○"/>
              <a:defRPr sz="1100"/>
            </a:lvl2pPr>
            <a:lvl3pPr lvl="2">
              <a:spcBef>
                <a:spcPts val="0"/>
              </a:spcBef>
              <a:buChar char="■"/>
              <a:defRPr sz="1100"/>
            </a:lvl3pPr>
            <a:lvl4pPr lvl="3">
              <a:spcBef>
                <a:spcPts val="0"/>
              </a:spcBef>
              <a:buChar char="●"/>
              <a:defRPr sz="1100"/>
            </a:lvl4pPr>
            <a:lvl5pPr lvl="4">
              <a:spcBef>
                <a:spcPts val="0"/>
              </a:spcBef>
              <a:buChar char="○"/>
              <a:defRPr sz="1100"/>
            </a:lvl5pPr>
            <a:lvl6pPr lvl="5">
              <a:spcBef>
                <a:spcPts val="0"/>
              </a:spcBef>
              <a:buChar char="■"/>
              <a:defRPr sz="1100"/>
            </a:lvl6pPr>
            <a:lvl7pPr lvl="6">
              <a:spcBef>
                <a:spcPts val="0"/>
              </a:spcBef>
              <a:buChar char="●"/>
              <a:defRPr sz="1100"/>
            </a:lvl7pPr>
            <a:lvl8pPr lvl="7">
              <a:spcBef>
                <a:spcPts val="0"/>
              </a:spcBef>
              <a:buChar char="○"/>
              <a:defRPr sz="1100"/>
            </a:lvl8pPr>
            <a:lvl9pPr lvl="8">
              <a:spcBef>
                <a:spcPts val="0"/>
              </a:spcBef>
              <a:buChar char="■"/>
              <a:defRPr sz="1100"/>
            </a:lvl9pPr>
          </a:lstStyle>
          <a:p>
            <a:endParaRPr/>
          </a:p>
        </p:txBody>
      </p:sp>
    </p:spTree>
    <p:extLst>
      <p:ext uri="{BB962C8B-B14F-4D97-AF65-F5344CB8AC3E}">
        <p14:creationId xmlns:p14="http://schemas.microsoft.com/office/powerpoint/2010/main" val="135882001"/>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 Id="rId3" Type="http://schemas.openxmlformats.org/officeDocument/2006/relationships/hyperlink" Target="http://www.sitra.fi/julkaisut/minibootcamp-menetelma"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b="1">
                <a:latin typeface="Georgia"/>
                <a:ea typeface="Georgia"/>
                <a:cs typeface="Georgia"/>
                <a:sym typeface="Georgia"/>
              </a:rPr>
              <a:t>Kesto:</a:t>
            </a:r>
            <a:r>
              <a:rPr lang="en">
                <a:latin typeface="Georgia"/>
                <a:ea typeface="Georgia"/>
                <a:cs typeface="Georgia"/>
                <a:sym typeface="Georgia"/>
              </a:rPr>
              <a:t>10 min</a:t>
            </a:r>
          </a:p>
          <a:p>
            <a:pPr lvl="0">
              <a:spcBef>
                <a:spcPts val="0"/>
              </a:spcBef>
              <a:buNone/>
            </a:pPr>
            <a:endParaRPr>
              <a:latin typeface="Georgia"/>
              <a:ea typeface="Georgia"/>
              <a:cs typeface="Georgia"/>
              <a:sym typeface="Georgia"/>
            </a:endParaRPr>
          </a:p>
          <a:p>
            <a:pPr lvl="0" rtl="0">
              <a:spcBef>
                <a:spcPts val="0"/>
              </a:spcBef>
              <a:buNone/>
            </a:pPr>
            <a:r>
              <a:rPr lang="en">
                <a:latin typeface="Georgia"/>
                <a:ea typeface="Georgia"/>
                <a:cs typeface="Georgia"/>
                <a:sym typeface="Georgia"/>
              </a:rPr>
              <a:t>Rentoutukaa, aivot tarvitsevat myös lepoa!</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Shape 1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rgbClr val="000000"/>
              </a:buClr>
              <a:buSzPct val="100000"/>
              <a:buFont typeface="Arial"/>
              <a:buNone/>
            </a:pPr>
            <a:r>
              <a:rPr lang="en" b="1" dirty="0">
                <a:solidFill>
                  <a:schemeClr val="dk1"/>
                </a:solidFill>
                <a:latin typeface="Georgia"/>
                <a:ea typeface="Georgia"/>
                <a:cs typeface="Georgia"/>
                <a:sym typeface="Georgia"/>
              </a:rPr>
              <a:t>Kesto:</a:t>
            </a:r>
            <a:r>
              <a:rPr lang="en" dirty="0">
                <a:solidFill>
                  <a:schemeClr val="dk1"/>
                </a:solidFill>
                <a:latin typeface="Georgia"/>
                <a:ea typeface="Georgia"/>
                <a:cs typeface="Georgia"/>
                <a:sym typeface="Georgia"/>
              </a:rPr>
              <a:t> 20 min</a:t>
            </a:r>
          </a:p>
          <a:p>
            <a:pPr lvl="0">
              <a:spcBef>
                <a:spcPts val="0"/>
              </a:spcBef>
              <a:buClr>
                <a:srgbClr val="000000"/>
              </a:buClr>
              <a:buSzPct val="100000"/>
              <a:buFont typeface="Arial"/>
              <a:buNone/>
            </a:pPr>
            <a:r>
              <a:rPr lang="en" b="1" dirty="0">
                <a:solidFill>
                  <a:schemeClr val="dk1"/>
                </a:solidFill>
                <a:latin typeface="Georgia"/>
                <a:ea typeface="Georgia"/>
                <a:cs typeface="Georgia"/>
                <a:sym typeface="Georgia"/>
              </a:rPr>
              <a:t>Mitä tarvitaan: </a:t>
            </a:r>
            <a:r>
              <a:rPr lang="en" dirty="0">
                <a:solidFill>
                  <a:schemeClr val="dk1"/>
                </a:solidFill>
                <a:latin typeface="Georgia"/>
                <a:ea typeface="Georgia"/>
                <a:cs typeface="Georgia"/>
                <a:sym typeface="Georgia"/>
              </a:rPr>
              <a:t>ideajalostamo-canvas, post-iteja, kyniä. Tulosta myös megatrendikortit Sitran sivuilta.</a:t>
            </a:r>
          </a:p>
          <a:p>
            <a:pPr lvl="0" rtl="0">
              <a:spcBef>
                <a:spcPts val="0"/>
              </a:spcBef>
              <a:buClr>
                <a:srgbClr val="000000"/>
              </a:buClr>
              <a:buSzPct val="100000"/>
              <a:buFont typeface="Arial"/>
              <a:buNone/>
            </a:pPr>
            <a:r>
              <a:rPr lang="en" dirty="0">
                <a:solidFill>
                  <a:schemeClr val="dk1"/>
                </a:solidFill>
                <a:latin typeface="Georgia"/>
                <a:ea typeface="Georgia"/>
                <a:cs typeface="Georgia"/>
                <a:sym typeface="Georgia"/>
              </a:rPr>
              <a:t>Megatrendikortit löydät täältä: https://www.sitra.fi/julkaisut/megatrendikortit/</a:t>
            </a:r>
          </a:p>
          <a:p>
            <a:pPr lvl="0" rtl="0">
              <a:spcBef>
                <a:spcPts val="0"/>
              </a:spcBef>
              <a:buClr>
                <a:srgbClr val="000000"/>
              </a:buClr>
              <a:buSzPct val="100000"/>
              <a:buFont typeface="Arial"/>
              <a:buNone/>
            </a:pPr>
            <a:endParaRPr dirty="0">
              <a:solidFill>
                <a:schemeClr val="dk1"/>
              </a:solidFill>
              <a:latin typeface="Georgia"/>
              <a:ea typeface="Georgia"/>
              <a:cs typeface="Georgia"/>
              <a:sym typeface="Georgia"/>
            </a:endParaRPr>
          </a:p>
          <a:p>
            <a:pPr marL="457200" lvl="0" indent="-228600" rtl="0">
              <a:spcBef>
                <a:spcPts val="0"/>
              </a:spcBef>
              <a:buClr>
                <a:schemeClr val="dk1"/>
              </a:buClr>
              <a:buFont typeface="Georgia"/>
              <a:buChar char="-"/>
            </a:pPr>
            <a:r>
              <a:rPr lang="en" dirty="0">
                <a:solidFill>
                  <a:schemeClr val="dk1"/>
                </a:solidFill>
                <a:latin typeface="Georgia"/>
                <a:ea typeface="Georgia"/>
                <a:cs typeface="Georgia"/>
                <a:sym typeface="Georgia"/>
              </a:rPr>
              <a:t>Aseta ideajalostamo-canvas pöydälle/seinälle ja varmista, että kaikilla on tarpeeksi post-itteja ja kyniä</a:t>
            </a:r>
          </a:p>
          <a:p>
            <a:pPr marL="457200" lvl="0" indent="-228600" rtl="0">
              <a:spcBef>
                <a:spcPts val="0"/>
              </a:spcBef>
              <a:buClr>
                <a:schemeClr val="dk1"/>
              </a:buClr>
              <a:buFont typeface="Georgia"/>
              <a:buChar char="-"/>
            </a:pPr>
            <a:r>
              <a:rPr lang="en" dirty="0">
                <a:solidFill>
                  <a:schemeClr val="dk1"/>
                </a:solidFill>
                <a:latin typeface="Georgia"/>
                <a:ea typeface="Georgia"/>
                <a:cs typeface="Georgia"/>
                <a:sym typeface="Georgia"/>
              </a:rPr>
              <a:t>Käy canvas läpi kohta </a:t>
            </a:r>
            <a:r>
              <a:rPr lang="en" dirty="0" smtClean="0">
                <a:solidFill>
                  <a:schemeClr val="dk1"/>
                </a:solidFill>
                <a:latin typeface="Georgia"/>
                <a:ea typeface="Georgia"/>
                <a:cs typeface="Georgia"/>
                <a:sym typeface="Georgia"/>
              </a:rPr>
              <a:t>kerrallaan</a:t>
            </a:r>
            <a:r>
              <a:rPr lang="fi-FI" dirty="0" smtClean="0">
                <a:solidFill>
                  <a:schemeClr val="dk1"/>
                </a:solidFill>
                <a:latin typeface="Georgia"/>
                <a:ea typeface="Georgia"/>
                <a:cs typeface="Georgia"/>
                <a:sym typeface="Georgia"/>
              </a:rPr>
              <a:t> ( tai</a:t>
            </a:r>
            <a:r>
              <a:rPr lang="fi-FI" baseline="0" dirty="0" smtClean="0">
                <a:solidFill>
                  <a:schemeClr val="dk1"/>
                </a:solidFill>
                <a:latin typeface="Georgia"/>
                <a:ea typeface="Georgia"/>
                <a:cs typeface="Georgia"/>
                <a:sym typeface="Georgia"/>
              </a:rPr>
              <a:t> soveltakaa ja valitkaa itsellenne sopivimmat tavat toimia)</a:t>
            </a:r>
            <a:endParaRPr lang="en" dirty="0">
              <a:solidFill>
                <a:schemeClr val="dk1"/>
              </a:solidFill>
              <a:latin typeface="Georgia"/>
              <a:ea typeface="Georgia"/>
              <a:cs typeface="Georgia"/>
              <a:sym typeface="Georgia"/>
            </a:endParaRPr>
          </a:p>
          <a:p>
            <a:pPr marL="914400" lvl="0" indent="-298450" rtl="0">
              <a:spcBef>
                <a:spcPts val="0"/>
              </a:spcBef>
              <a:buClr>
                <a:schemeClr val="dk1"/>
              </a:buClr>
              <a:buSzPct val="100000"/>
              <a:buFont typeface="Georgia"/>
              <a:buChar char="-"/>
            </a:pPr>
            <a:r>
              <a:rPr lang="en" dirty="0">
                <a:solidFill>
                  <a:schemeClr val="dk1"/>
                </a:solidFill>
                <a:latin typeface="Georgia"/>
                <a:ea typeface="Georgia"/>
                <a:cs typeface="Georgia"/>
                <a:sym typeface="Georgia"/>
              </a:rPr>
              <a:t>Kahden idean yhdistäminen (5 min)</a:t>
            </a:r>
          </a:p>
          <a:p>
            <a:pPr marL="1371600" lvl="2" indent="-228600" rtl="0">
              <a:spcBef>
                <a:spcPts val="0"/>
              </a:spcBef>
              <a:buClr>
                <a:schemeClr val="dk1"/>
              </a:buClr>
              <a:buFont typeface="Georgia"/>
              <a:buChar char="-"/>
            </a:pPr>
            <a:r>
              <a:rPr lang="en" dirty="0">
                <a:solidFill>
                  <a:schemeClr val="dk1"/>
                </a:solidFill>
                <a:latin typeface="Georgia"/>
                <a:ea typeface="Georgia"/>
                <a:cs typeface="Georgia"/>
                <a:sym typeface="Georgia"/>
              </a:rPr>
              <a:t>Ottakaa aivomyrskyssä muodostetuista ideoista kaksi. Millainen ratkaisu yhdistäisi nämä kaksi ajatusta? Käyttäkää mielikuvitusta ja ottakaa vaikka kaksi toisistaan poikkeavaa ideaa, hullutkin ideat ovat sallittuja.</a:t>
            </a:r>
          </a:p>
          <a:p>
            <a:pPr marL="914400" lvl="0" indent="-298450" rtl="0">
              <a:spcBef>
                <a:spcPts val="0"/>
              </a:spcBef>
              <a:buClr>
                <a:schemeClr val="dk1"/>
              </a:buClr>
              <a:buSzPct val="100000"/>
              <a:buFont typeface="Georgia"/>
              <a:buChar char="-"/>
            </a:pPr>
            <a:r>
              <a:rPr lang="en" dirty="0">
                <a:solidFill>
                  <a:schemeClr val="dk1"/>
                </a:solidFill>
                <a:latin typeface="Georgia"/>
                <a:ea typeface="Georgia"/>
                <a:cs typeface="Georgia"/>
                <a:sym typeface="Georgia"/>
              </a:rPr>
              <a:t>Idea + megatrendi (5 min)</a:t>
            </a:r>
          </a:p>
          <a:p>
            <a:pPr marL="1371600" lvl="1" indent="-298450" rtl="0">
              <a:spcBef>
                <a:spcPts val="0"/>
              </a:spcBef>
              <a:buClr>
                <a:schemeClr val="dk1"/>
              </a:buClr>
              <a:buSzPct val="100000"/>
              <a:buFont typeface="Georgia"/>
              <a:buChar char="-"/>
            </a:pPr>
            <a:r>
              <a:rPr lang="en" dirty="0">
                <a:solidFill>
                  <a:schemeClr val="dk1"/>
                </a:solidFill>
                <a:latin typeface="Georgia"/>
                <a:ea typeface="Georgia"/>
                <a:cs typeface="Georgia"/>
                <a:sym typeface="Georgia"/>
              </a:rPr>
              <a:t>Yhdistäkää yksi aivomyrskyssä muodostunut idea ja satunnainen megatrendikortti. Miten megatrendi voisi liittyä tai vaikuttaa alkuperäiseen ideaan?</a:t>
            </a:r>
          </a:p>
          <a:p>
            <a:pPr marL="914400" lvl="0" indent="-298450" rtl="0">
              <a:spcBef>
                <a:spcPts val="0"/>
              </a:spcBef>
              <a:buClr>
                <a:schemeClr val="dk1"/>
              </a:buClr>
              <a:buSzPct val="100000"/>
              <a:buFont typeface="Georgia"/>
              <a:buChar char="-"/>
            </a:pPr>
            <a:r>
              <a:rPr lang="en" dirty="0">
                <a:solidFill>
                  <a:schemeClr val="dk1"/>
                </a:solidFill>
                <a:latin typeface="Georgia"/>
                <a:ea typeface="Georgia"/>
                <a:cs typeface="Georgia"/>
                <a:sym typeface="Georgia"/>
              </a:rPr>
              <a:t>Idea + Kyllä, ja… (5min)</a:t>
            </a:r>
          </a:p>
          <a:p>
            <a:pPr marL="1371600" lvl="1" indent="-298450" rtl="0">
              <a:spcBef>
                <a:spcPts val="0"/>
              </a:spcBef>
              <a:buClr>
                <a:schemeClr val="dk1"/>
              </a:buClr>
              <a:buSzPct val="100000"/>
              <a:buFont typeface="Georgia"/>
              <a:buChar char="-"/>
            </a:pPr>
            <a:r>
              <a:rPr lang="en" dirty="0">
                <a:solidFill>
                  <a:schemeClr val="dk1"/>
                </a:solidFill>
                <a:latin typeface="Georgia"/>
                <a:ea typeface="Georgia"/>
                <a:cs typeface="Georgia"/>
                <a:sym typeface="Georgia"/>
              </a:rPr>
              <a:t>Ottakaa yksi ideoista ja jatkakaa sitä eteenpäin täysin uudella idealla. Mitä pitäisi lisätä, että kiinnostavasta ideasta hioutuu timantti?</a:t>
            </a:r>
          </a:p>
          <a:p>
            <a:pPr lvl="0">
              <a:spcBef>
                <a:spcPts val="0"/>
              </a:spcBef>
              <a:buClr>
                <a:srgbClr val="000000"/>
              </a:buClr>
              <a:buSzPct val="100000"/>
              <a:buFont typeface="Arial"/>
              <a:buNone/>
            </a:pPr>
            <a:endParaRPr dirty="0">
              <a:solidFill>
                <a:schemeClr val="dk1"/>
              </a:solidFill>
              <a:latin typeface="Georgia"/>
              <a:ea typeface="Georgia"/>
              <a:cs typeface="Georgia"/>
              <a:sym typeface="Georgia"/>
            </a:endParaRPr>
          </a:p>
          <a:p>
            <a:pPr marL="457200" lvl="0" indent="-228600" rtl="0">
              <a:spcBef>
                <a:spcPts val="0"/>
              </a:spcBef>
              <a:buClr>
                <a:schemeClr val="dk1"/>
              </a:buClr>
              <a:buFont typeface="Georgia"/>
              <a:buChar char="-"/>
            </a:pPr>
            <a:r>
              <a:rPr lang="en" dirty="0">
                <a:solidFill>
                  <a:schemeClr val="dk1"/>
                </a:solidFill>
                <a:latin typeface="Georgia"/>
                <a:ea typeface="Georgia"/>
                <a:cs typeface="Georgia"/>
                <a:sym typeface="Georgia"/>
              </a:rPr>
              <a:t>Jos jää aikaa, toistakaa </a:t>
            </a:r>
            <a:r>
              <a:rPr lang="en" dirty="0" smtClean="0">
                <a:solidFill>
                  <a:schemeClr val="dk1"/>
                </a:solidFill>
                <a:latin typeface="Georgia"/>
                <a:ea typeface="Georgia"/>
                <a:cs typeface="Georgia"/>
                <a:sym typeface="Georgia"/>
              </a:rPr>
              <a:t>harjoitukset</a:t>
            </a:r>
            <a:r>
              <a:rPr lang="fi-FI" dirty="0" smtClean="0">
                <a:solidFill>
                  <a:schemeClr val="dk1"/>
                </a:solidFill>
                <a:latin typeface="Georgia"/>
                <a:ea typeface="Georgia"/>
                <a:cs typeface="Georgia"/>
                <a:sym typeface="Georgia"/>
              </a:rPr>
              <a:t> </a:t>
            </a:r>
            <a:endParaRPr lang="en" dirty="0">
              <a:solidFill>
                <a:schemeClr val="dk1"/>
              </a:solidFill>
              <a:latin typeface="Georgia"/>
              <a:ea typeface="Georgia"/>
              <a:cs typeface="Georgia"/>
              <a:sym typeface="Georgia"/>
            </a:endParaRPr>
          </a:p>
          <a:p>
            <a:pPr marL="457200" lvl="0" indent="-228600" rtl="0">
              <a:spcBef>
                <a:spcPts val="0"/>
              </a:spcBef>
              <a:buClr>
                <a:schemeClr val="dk1"/>
              </a:buClr>
              <a:buFont typeface="Georgia"/>
              <a:buChar char="-"/>
            </a:pPr>
            <a:r>
              <a:rPr lang="en" dirty="0">
                <a:solidFill>
                  <a:schemeClr val="dk1"/>
                </a:solidFill>
                <a:latin typeface="Georgia"/>
                <a:ea typeface="Georgia"/>
                <a:cs typeface="Georgia"/>
                <a:sym typeface="Georgia"/>
              </a:rPr>
              <a:t>Lopuksi varmista: Onko meillä nyt vähintään 2-3 työkaluaihiota, joita voidaan alkaa viemään eteenpäin?</a:t>
            </a:r>
          </a:p>
          <a:p>
            <a:pPr lvl="0" rtl="0">
              <a:spcBef>
                <a:spcPts val="0"/>
              </a:spcBef>
              <a:buNone/>
            </a:pPr>
            <a:endParaRPr dirty="0">
              <a:latin typeface="Georgia"/>
              <a:ea typeface="Georgia"/>
              <a:cs typeface="Georgia"/>
              <a:sym typeface="Georgi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 name="Shape 1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endParaRPr dirty="0">
              <a:solidFill>
                <a:schemeClr val="dk1"/>
              </a:solidFill>
              <a:latin typeface="Calibri"/>
              <a:ea typeface="Calibri"/>
              <a:cs typeface="Calibri"/>
              <a:sym typeface="Calibri"/>
            </a:endParaRPr>
          </a:p>
          <a:p>
            <a:pPr lvl="0">
              <a:spcBef>
                <a:spcPts val="0"/>
              </a:spcBef>
              <a:buClr>
                <a:schemeClr val="dk1"/>
              </a:buClr>
              <a:buSzPct val="100000"/>
              <a:buFont typeface="Arial"/>
              <a:buNone/>
            </a:pPr>
            <a:r>
              <a:rPr lang="en" dirty="0">
                <a:solidFill>
                  <a:schemeClr val="dk1"/>
                </a:solidFill>
              </a:rPr>
              <a:t>Kesto: 45 min</a:t>
            </a:r>
          </a:p>
          <a:p>
            <a:pPr marL="457200" lvl="0" indent="-228600" rtl="0">
              <a:spcBef>
                <a:spcPts val="0"/>
              </a:spcBef>
              <a:buClr>
                <a:schemeClr val="dk1"/>
              </a:buClr>
              <a:buChar char="-"/>
            </a:pPr>
            <a:r>
              <a:rPr lang="en" dirty="0">
                <a:solidFill>
                  <a:schemeClr val="dk1"/>
                </a:solidFill>
              </a:rPr>
              <a:t>Mitä tarvitaan: työkalu - canvas (tämä löytyy opaskirjan liitteistä) , kyniä, </a:t>
            </a:r>
            <a:r>
              <a:rPr lang="en" dirty="0" smtClean="0">
                <a:solidFill>
                  <a:schemeClr val="dk1"/>
                </a:solidFill>
              </a:rPr>
              <a:t>paperia</a:t>
            </a:r>
            <a:endParaRPr lang="fi-FI" dirty="0" smtClean="0">
              <a:solidFill>
                <a:schemeClr val="dk1"/>
              </a:solidFill>
            </a:endParaRPr>
          </a:p>
          <a:p>
            <a:pPr marL="457200" lvl="0" indent="-228600" rtl="0">
              <a:spcBef>
                <a:spcPts val="0"/>
              </a:spcBef>
              <a:buClr>
                <a:schemeClr val="dk1"/>
              </a:buClr>
              <a:buChar char="-"/>
            </a:pPr>
            <a:endParaRPr lang="en" dirty="0">
              <a:solidFill>
                <a:schemeClr val="dk1"/>
              </a:solidFill>
            </a:endParaRPr>
          </a:p>
          <a:p>
            <a:pPr marL="228600" lvl="0" indent="0" rtl="0">
              <a:spcBef>
                <a:spcPts val="0"/>
              </a:spcBef>
              <a:buClr>
                <a:schemeClr val="dk1"/>
              </a:buClr>
              <a:buNone/>
            </a:pPr>
            <a:r>
              <a:rPr lang="fi-FI" dirty="0" smtClean="0">
                <a:solidFill>
                  <a:schemeClr val="dk1"/>
                </a:solidFill>
              </a:rPr>
              <a:t>1. </a:t>
            </a:r>
            <a:r>
              <a:rPr lang="en" dirty="0" smtClean="0">
                <a:solidFill>
                  <a:schemeClr val="dk1"/>
                </a:solidFill>
              </a:rPr>
              <a:t>Vertail</a:t>
            </a:r>
            <a:r>
              <a:rPr lang="fi-FI" dirty="0" err="1" smtClean="0">
                <a:solidFill>
                  <a:schemeClr val="dk1"/>
                </a:solidFill>
              </a:rPr>
              <a:t>kaa</a:t>
            </a:r>
            <a:r>
              <a:rPr lang="fi-FI" baseline="0" dirty="0" smtClean="0">
                <a:solidFill>
                  <a:schemeClr val="dk1"/>
                </a:solidFill>
              </a:rPr>
              <a:t> vapaavalitulla metodilla työkaluaihioitanne, </a:t>
            </a:r>
            <a:r>
              <a:rPr lang="fi-FI" baseline="0" dirty="0" err="1" smtClean="0">
                <a:solidFill>
                  <a:schemeClr val="dk1"/>
                </a:solidFill>
              </a:rPr>
              <a:t>esim</a:t>
            </a:r>
            <a:r>
              <a:rPr lang="fi-FI" baseline="0" dirty="0" smtClean="0">
                <a:solidFill>
                  <a:schemeClr val="dk1"/>
                </a:solidFill>
              </a:rPr>
              <a:t>:</a:t>
            </a:r>
          </a:p>
          <a:p>
            <a:pPr marL="914400" lvl="1" indent="-228600" rtl="0">
              <a:spcBef>
                <a:spcPts val="0"/>
              </a:spcBef>
              <a:buClr>
                <a:schemeClr val="dk1"/>
              </a:buClr>
              <a:buChar char="-"/>
            </a:pPr>
            <a:r>
              <a:rPr lang="en" dirty="0" smtClean="0">
                <a:solidFill>
                  <a:schemeClr val="dk1"/>
                </a:solidFill>
              </a:rPr>
              <a:t>Keskustelemalla</a:t>
            </a:r>
            <a:r>
              <a:rPr lang="en" dirty="0">
                <a:solidFill>
                  <a:schemeClr val="dk1"/>
                </a:solidFill>
              </a:rPr>
              <a:t>, myös salamatkustajat mukaan keskusteluun</a:t>
            </a:r>
            <a:r>
              <a:rPr lang="en" dirty="0" smtClean="0">
                <a:solidFill>
                  <a:schemeClr val="dk1"/>
                </a:solidFill>
              </a:rPr>
              <a:t>.</a:t>
            </a:r>
            <a:r>
              <a:rPr lang="fi-FI" dirty="0" smtClean="0">
                <a:solidFill>
                  <a:schemeClr val="dk1"/>
                </a:solidFill>
              </a:rPr>
              <a:t> ( voit esim</a:t>
            </a:r>
            <a:r>
              <a:rPr lang="fi-FI" baseline="0" dirty="0" smtClean="0">
                <a:solidFill>
                  <a:schemeClr val="dk1"/>
                </a:solidFill>
              </a:rPr>
              <a:t>. oppaana todeta nyt on salamatkustajien aika puhua)</a:t>
            </a:r>
            <a:endParaRPr lang="en" dirty="0">
              <a:solidFill>
                <a:schemeClr val="dk1"/>
              </a:solidFill>
            </a:endParaRPr>
          </a:p>
          <a:p>
            <a:pPr marL="914400" lvl="1" indent="-228600" rtl="0">
              <a:spcBef>
                <a:spcPts val="0"/>
              </a:spcBef>
              <a:buClr>
                <a:schemeClr val="dk1"/>
              </a:buClr>
              <a:buChar char="-"/>
            </a:pPr>
            <a:r>
              <a:rPr lang="en" dirty="0">
                <a:solidFill>
                  <a:schemeClr val="dk1"/>
                </a:solidFill>
              </a:rPr>
              <a:t>Kirjoittamalla auki jokaisesta ideajalostamosta </a:t>
            </a:r>
            <a:r>
              <a:rPr lang="en" dirty="0" smtClean="0">
                <a:solidFill>
                  <a:schemeClr val="dk1"/>
                </a:solidFill>
              </a:rPr>
              <a:t>saadu</a:t>
            </a:r>
            <a:r>
              <a:rPr lang="fi-FI" dirty="0" err="1" smtClean="0">
                <a:solidFill>
                  <a:schemeClr val="dk1"/>
                </a:solidFill>
              </a:rPr>
              <a:t>sta</a:t>
            </a:r>
            <a:r>
              <a:rPr lang="en" dirty="0" smtClean="0">
                <a:solidFill>
                  <a:schemeClr val="dk1"/>
                </a:solidFill>
              </a:rPr>
              <a:t> </a:t>
            </a:r>
            <a:r>
              <a:rPr lang="en" dirty="0">
                <a:solidFill>
                  <a:schemeClr val="dk1"/>
                </a:solidFill>
              </a:rPr>
              <a:t>työkaluaihiosta ymmärrettävä </a:t>
            </a:r>
            <a:r>
              <a:rPr lang="en" dirty="0" smtClean="0">
                <a:solidFill>
                  <a:schemeClr val="dk1"/>
                </a:solidFill>
              </a:rPr>
              <a:t>versi</a:t>
            </a:r>
            <a:r>
              <a:rPr lang="fi-FI" dirty="0" smtClean="0">
                <a:solidFill>
                  <a:schemeClr val="dk1"/>
                </a:solidFill>
              </a:rPr>
              <a:t>o</a:t>
            </a:r>
          </a:p>
          <a:p>
            <a:pPr marL="914400" lvl="1" indent="-228600" rtl="0">
              <a:spcBef>
                <a:spcPts val="0"/>
              </a:spcBef>
              <a:buClr>
                <a:schemeClr val="dk1"/>
              </a:buClr>
              <a:buChar char="-"/>
            </a:pPr>
            <a:r>
              <a:rPr lang="fi-FI" dirty="0" smtClean="0">
                <a:solidFill>
                  <a:schemeClr val="dk1"/>
                </a:solidFill>
              </a:rPr>
              <a:t>mikä työkaluaihioista</a:t>
            </a:r>
            <a:r>
              <a:rPr lang="fi-FI" baseline="0" dirty="0" smtClean="0">
                <a:solidFill>
                  <a:schemeClr val="dk1"/>
                </a:solidFill>
              </a:rPr>
              <a:t> </a:t>
            </a:r>
            <a:r>
              <a:rPr lang="fi-FI" baseline="0" dirty="0" err="1" smtClean="0">
                <a:solidFill>
                  <a:schemeClr val="dk1"/>
                </a:solidFill>
              </a:rPr>
              <a:t>vaistaa</a:t>
            </a:r>
            <a:r>
              <a:rPr lang="fi-FI" baseline="0" dirty="0" smtClean="0">
                <a:solidFill>
                  <a:schemeClr val="dk1"/>
                </a:solidFill>
              </a:rPr>
              <a:t> parhaiten uudistumiskysymykseen?</a:t>
            </a:r>
            <a:endParaRPr lang="fi-FI" dirty="0" smtClean="0">
              <a:solidFill>
                <a:schemeClr val="dk1"/>
              </a:solidFill>
            </a:endParaRPr>
          </a:p>
          <a:p>
            <a:pPr marL="914400" lvl="1" indent="-228600" rtl="0">
              <a:spcBef>
                <a:spcPts val="0"/>
              </a:spcBef>
              <a:buClr>
                <a:schemeClr val="dk1"/>
              </a:buClr>
              <a:buChar char="-"/>
            </a:pPr>
            <a:endParaRPr lang="en" dirty="0">
              <a:solidFill>
                <a:schemeClr val="dk1"/>
              </a:solidFill>
            </a:endParaRPr>
          </a:p>
          <a:p>
            <a:pPr marL="228600" marR="0" lvl="0" indent="0" algn="l" defTabSz="457200" rtl="0" eaLnBrk="1" fontAlgn="auto" latinLnBrk="0" hangingPunct="1">
              <a:lnSpc>
                <a:spcPct val="100000"/>
              </a:lnSpc>
              <a:spcBef>
                <a:spcPts val="0"/>
              </a:spcBef>
              <a:spcAft>
                <a:spcPts val="0"/>
              </a:spcAft>
              <a:buClr>
                <a:schemeClr val="dk1"/>
              </a:buClr>
              <a:buSzTx/>
              <a:buFontTx/>
              <a:buNone/>
              <a:tabLst/>
              <a:defRPr/>
            </a:pPr>
            <a:r>
              <a:rPr lang="fi-FI" dirty="0" smtClean="0">
                <a:solidFill>
                  <a:schemeClr val="dk1"/>
                </a:solidFill>
              </a:rPr>
              <a:t>2. </a:t>
            </a:r>
            <a:r>
              <a:rPr lang="en" dirty="0" smtClean="0">
                <a:solidFill>
                  <a:schemeClr val="dk1"/>
                </a:solidFill>
              </a:rPr>
              <a:t>Lopuksi valitkaa yksi työkalu ja täyttäkää työkalu-canvas.</a:t>
            </a:r>
            <a:endParaRPr lang="fi-FI" dirty="0" smtClean="0">
              <a:solidFill>
                <a:schemeClr val="dk1"/>
              </a:solidFill>
            </a:endParaRPr>
          </a:p>
          <a:p>
            <a:pPr marL="228600" lvl="0" indent="0">
              <a:spcBef>
                <a:spcPts val="0"/>
              </a:spcBef>
              <a:buClr>
                <a:schemeClr val="dk1"/>
              </a:buClr>
              <a:buNone/>
            </a:pPr>
            <a:endParaRPr lang="fi-FI" dirty="0" smtClean="0">
              <a:solidFill>
                <a:schemeClr val="dk1"/>
              </a:solidFill>
            </a:endParaRPr>
          </a:p>
          <a:p>
            <a:pPr marL="228600" lvl="0" indent="0">
              <a:spcBef>
                <a:spcPts val="0"/>
              </a:spcBef>
              <a:buClr>
                <a:schemeClr val="dk1"/>
              </a:buClr>
              <a:buNone/>
            </a:pPr>
            <a:r>
              <a:rPr lang="fi-FI" dirty="0" smtClean="0">
                <a:solidFill>
                  <a:schemeClr val="dk1"/>
                </a:solidFill>
              </a:rPr>
              <a:t>3. </a:t>
            </a:r>
            <a:r>
              <a:rPr lang="en" dirty="0" smtClean="0">
                <a:solidFill>
                  <a:schemeClr val="dk1"/>
                </a:solidFill>
              </a:rPr>
              <a:t>Älkää </a:t>
            </a:r>
            <a:r>
              <a:rPr lang="en" dirty="0">
                <a:solidFill>
                  <a:schemeClr val="dk1"/>
                </a:solidFill>
              </a:rPr>
              <a:t>tehkö tästä tiedettä, valitkaa vain rohkeasti ja päättäväisesti </a:t>
            </a:r>
            <a:r>
              <a:rPr lang="en" dirty="0" smtClean="0">
                <a:solidFill>
                  <a:schemeClr val="dk1"/>
                </a:solidFill>
              </a:rPr>
              <a:t>yksi</a:t>
            </a:r>
            <a:endParaRPr lang="fi-FI" dirty="0" smtClean="0">
              <a:solidFill>
                <a:schemeClr val="dk1"/>
              </a:solidFill>
            </a:endParaRPr>
          </a:p>
          <a:p>
            <a:pPr marL="914400" lvl="1" indent="-228600">
              <a:spcBef>
                <a:spcPts val="0"/>
              </a:spcBef>
              <a:buClr>
                <a:schemeClr val="dk1"/>
              </a:buClr>
              <a:buChar char="-"/>
            </a:pPr>
            <a:r>
              <a:rPr lang="fi-FI" dirty="0" smtClean="0">
                <a:solidFill>
                  <a:schemeClr val="dk1"/>
                </a:solidFill>
              </a:rPr>
              <a:t>miettikää priorisointi,</a:t>
            </a:r>
            <a:r>
              <a:rPr lang="fi-FI" baseline="0" dirty="0" smtClean="0">
                <a:solidFill>
                  <a:schemeClr val="dk1"/>
                </a:solidFill>
              </a:rPr>
              <a:t> mistä uudistumisessanne kannattaa lähteä </a:t>
            </a:r>
            <a:r>
              <a:rPr lang="fi-FI" baseline="0" dirty="0" err="1" smtClean="0">
                <a:solidFill>
                  <a:schemeClr val="dk1"/>
                </a:solidFill>
              </a:rPr>
              <a:t>liikkeellle</a:t>
            </a:r>
            <a:r>
              <a:rPr lang="fi-FI" baseline="0" dirty="0" smtClean="0">
                <a:solidFill>
                  <a:schemeClr val="dk1"/>
                </a:solidFill>
              </a:rPr>
              <a:t>.</a:t>
            </a:r>
          </a:p>
          <a:p>
            <a:pPr marL="914400" lvl="1" indent="-228600">
              <a:spcBef>
                <a:spcPts val="0"/>
              </a:spcBef>
              <a:buClr>
                <a:schemeClr val="dk1"/>
              </a:buClr>
              <a:buChar char="-"/>
            </a:pPr>
            <a:r>
              <a:rPr lang="fi-FI" baseline="0" dirty="0" smtClean="0">
                <a:solidFill>
                  <a:schemeClr val="dk1"/>
                </a:solidFill>
              </a:rPr>
              <a:t>mikä työkaluistanne liittyy erityisesti ihmisiin?</a:t>
            </a:r>
          </a:p>
          <a:p>
            <a:pPr marL="228600" lvl="0" indent="0" rtl="0">
              <a:spcBef>
                <a:spcPts val="0"/>
              </a:spcBef>
              <a:buClr>
                <a:schemeClr val="dk1"/>
              </a:buClr>
              <a:buNone/>
            </a:pPr>
            <a:endParaRPr lang="fi-FI" dirty="0" smtClean="0">
              <a:solidFill>
                <a:schemeClr val="dk1"/>
              </a:solidFill>
            </a:endParaRPr>
          </a:p>
          <a:p>
            <a:pPr marL="228600" lvl="0" indent="0" rtl="0">
              <a:spcBef>
                <a:spcPts val="0"/>
              </a:spcBef>
              <a:buClr>
                <a:schemeClr val="dk1"/>
              </a:buClr>
              <a:buNone/>
            </a:pPr>
            <a:r>
              <a:rPr lang="fi-FI" dirty="0" smtClean="0">
                <a:solidFill>
                  <a:schemeClr val="dk1"/>
                </a:solidFill>
              </a:rPr>
              <a:t>4.</a:t>
            </a:r>
            <a:r>
              <a:rPr lang="fi-FI" baseline="0" dirty="0" smtClean="0">
                <a:solidFill>
                  <a:schemeClr val="dk1"/>
                </a:solidFill>
              </a:rPr>
              <a:t> Kirjoittakaa selkeä lopullinen kuvaus.</a:t>
            </a:r>
          </a:p>
          <a:p>
            <a:pPr marL="228600" lvl="0" indent="0" rtl="0">
              <a:spcBef>
                <a:spcPts val="0"/>
              </a:spcBef>
              <a:buClr>
                <a:schemeClr val="dk1"/>
              </a:buClr>
              <a:buNone/>
            </a:pPr>
            <a:r>
              <a:rPr lang="fi-FI" baseline="0" dirty="0" smtClean="0">
                <a:solidFill>
                  <a:schemeClr val="dk1"/>
                </a:solidFill>
              </a:rPr>
              <a:t>		- </a:t>
            </a:r>
            <a:r>
              <a:rPr lang="en" dirty="0" smtClean="0">
                <a:solidFill>
                  <a:schemeClr val="dk1"/>
                </a:solidFill>
              </a:rPr>
              <a:t>Tavoite </a:t>
            </a:r>
            <a:r>
              <a:rPr lang="en" dirty="0">
                <a:solidFill>
                  <a:schemeClr val="dk1"/>
                </a:solidFill>
              </a:rPr>
              <a:t>on saada </a:t>
            </a:r>
            <a:r>
              <a:rPr lang="fi-FI" dirty="0" smtClean="0">
                <a:solidFill>
                  <a:schemeClr val="dk1"/>
                </a:solidFill>
              </a:rPr>
              <a:t>uudistumistyökalu </a:t>
            </a:r>
            <a:r>
              <a:rPr lang="en" dirty="0" smtClean="0">
                <a:solidFill>
                  <a:schemeClr val="dk1"/>
                </a:solidFill>
              </a:rPr>
              <a:t>työkalu </a:t>
            </a:r>
            <a:r>
              <a:rPr lang="en" dirty="0">
                <a:solidFill>
                  <a:schemeClr val="dk1"/>
                </a:solidFill>
              </a:rPr>
              <a:t>muille ymmärrettävään muotoon</a:t>
            </a:r>
            <a:r>
              <a:rPr lang="en" dirty="0" smtClean="0">
                <a:solidFill>
                  <a:schemeClr val="dk1"/>
                </a:solidFill>
              </a:rPr>
              <a:t>.</a:t>
            </a:r>
            <a:r>
              <a:rPr lang="fi-FI" dirty="0" smtClean="0">
                <a:solidFill>
                  <a:schemeClr val="dk1"/>
                </a:solidFill>
              </a:rPr>
              <a:t> e</a:t>
            </a:r>
            <a:r>
              <a:rPr lang="en" dirty="0" smtClean="0">
                <a:solidFill>
                  <a:schemeClr val="dk1"/>
                </a:solidFill>
              </a:rPr>
              <a:t>simerkiksi </a:t>
            </a:r>
            <a:r>
              <a:rPr lang="en" dirty="0">
                <a:solidFill>
                  <a:schemeClr val="dk1"/>
                </a:solidFill>
              </a:rPr>
              <a:t>kollegalle, joka ei ole ollut </a:t>
            </a:r>
            <a:r>
              <a:rPr lang="en" dirty="0" smtClean="0">
                <a:solidFill>
                  <a:schemeClr val="dk1"/>
                </a:solidFill>
              </a:rPr>
              <a:t>mukana</a:t>
            </a:r>
            <a:r>
              <a:rPr lang="fi-FI" dirty="0" smtClean="0">
                <a:solidFill>
                  <a:schemeClr val="dk1"/>
                </a:solidFill>
              </a:rPr>
              <a:t>.</a:t>
            </a:r>
          </a:p>
          <a:p>
            <a:pPr marL="228600" lvl="0" indent="0" rtl="0">
              <a:spcBef>
                <a:spcPts val="0"/>
              </a:spcBef>
              <a:buClr>
                <a:schemeClr val="dk1"/>
              </a:buClr>
              <a:buNone/>
            </a:pPr>
            <a:r>
              <a:rPr lang="fi-FI" dirty="0" smtClean="0">
                <a:solidFill>
                  <a:schemeClr val="dk1"/>
                </a:solidFill>
              </a:rPr>
              <a:t>		-</a:t>
            </a:r>
            <a:r>
              <a:rPr lang="fi-FI" baseline="0" dirty="0" smtClean="0">
                <a:solidFill>
                  <a:schemeClr val="dk1"/>
                </a:solidFill>
              </a:rPr>
              <a:t> kuvatkaa tekstissä myös konkreettista toimintaa, miten työkalu konkreettisesti näkyy ja vaikuttaa työpaikallanne?</a:t>
            </a:r>
            <a:endParaRPr lang="fi-FI" dirty="0" smtClean="0">
              <a:solidFill>
                <a:schemeClr val="dk1"/>
              </a:solidFill>
            </a:endParaRPr>
          </a:p>
          <a:p>
            <a:pPr marL="914400" lvl="1" indent="-228600" rtl="0">
              <a:spcBef>
                <a:spcPts val="0"/>
              </a:spcBef>
              <a:buClr>
                <a:schemeClr val="dk1"/>
              </a:buClr>
              <a:buChar char="-"/>
            </a:pPr>
            <a:endParaRPr lang="fi-FI" dirty="0" smtClean="0">
              <a:solidFill>
                <a:schemeClr val="dk1"/>
              </a:solidFill>
            </a:endParaRPr>
          </a:p>
          <a:p>
            <a:pPr marL="914400" lvl="1" indent="-228600" rtl="0">
              <a:spcBef>
                <a:spcPts val="0"/>
              </a:spcBef>
              <a:buClr>
                <a:schemeClr val="dk1"/>
              </a:buClr>
              <a:buChar char="-"/>
            </a:pPr>
            <a:endParaRPr lang="en" dirty="0">
              <a:solidFill>
                <a:schemeClr val="dk1"/>
              </a:solidFill>
            </a:endParaRPr>
          </a:p>
          <a:p>
            <a:pPr marR="0" lvl="0" algn="l" rtl="0">
              <a:lnSpc>
                <a:spcPct val="100000"/>
              </a:lnSpc>
              <a:spcBef>
                <a:spcPts val="0"/>
              </a:spcBef>
              <a:spcAft>
                <a:spcPts val="0"/>
              </a:spcAft>
              <a:buNone/>
            </a:pPr>
            <a:endParaRPr dirty="0">
              <a:latin typeface="Calibri"/>
              <a:ea typeface="Calibri"/>
              <a:cs typeface="Calibri"/>
              <a:sym typeface="Calibri"/>
            </a:endParaRPr>
          </a:p>
          <a:p>
            <a:pPr lvl="0" rtl="0">
              <a:spcBef>
                <a:spcPts val="0"/>
              </a:spcBef>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 name="Shape 1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latin typeface="Calibri"/>
              <a:ea typeface="Calibri"/>
              <a:cs typeface="Calibri"/>
              <a:sym typeface="Calibri"/>
            </a:endParaRPr>
          </a:p>
          <a:p>
            <a:pPr marL="457200" lvl="0" indent="-228600" rtl="0">
              <a:spcBef>
                <a:spcPts val="0"/>
              </a:spcBef>
              <a:buChar char="-"/>
            </a:pPr>
            <a:r>
              <a:rPr lang="en"/>
              <a:t>Sopikaa mahdollisimman pian yhteistä aikaa työkalun jatkotyöstöön ja kokeilun toteutussuunnitelman tekemiseksi.</a:t>
            </a:r>
          </a:p>
          <a:p>
            <a:pPr marL="457200" lvl="0" indent="-228600" rtl="0">
              <a:spcBef>
                <a:spcPts val="0"/>
              </a:spcBef>
              <a:buChar char="-"/>
            </a:pPr>
            <a:r>
              <a:rPr lang="en"/>
              <a:t>Sopikaa tarvittaessa action pointteja.</a:t>
            </a:r>
          </a:p>
          <a:p>
            <a:pPr marL="457200" lvl="0" indent="-228600" rtl="0">
              <a:spcBef>
                <a:spcPts val="0"/>
              </a:spcBef>
              <a:buChar char="-"/>
            </a:pPr>
            <a:r>
              <a:rPr lang="en"/>
              <a:t>Oppaan käsikirjasta löytyy lisäohjeet työkalun jatkotyöstöön!</a:t>
            </a:r>
          </a:p>
          <a:p>
            <a:pPr marL="457200" lvl="0" indent="-228600" rtl="0">
              <a:spcBef>
                <a:spcPts val="0"/>
              </a:spcBef>
              <a:buChar char="-"/>
            </a:pPr>
            <a:r>
              <a:rPr lang="en"/>
              <a:t>Onnitelkaa itseänne hienosti suoritetusta minibootcampista. </a:t>
            </a:r>
          </a:p>
          <a:p>
            <a:pPr marL="457200" lvl="0" indent="-228600" rtl="0">
              <a:spcBef>
                <a:spcPts val="0"/>
              </a:spcBef>
              <a:buChar char="-"/>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100000"/>
              <a:buFont typeface="Arial"/>
              <a:buNone/>
            </a:pPr>
            <a:r>
              <a:rPr lang="en" dirty="0">
                <a:solidFill>
                  <a:schemeClr val="dk1"/>
                </a:solidFill>
                <a:latin typeface="Georgia"/>
                <a:ea typeface="Georgia"/>
                <a:cs typeface="Georgia"/>
                <a:sym typeface="Georgia"/>
              </a:rPr>
              <a:t>Tervetuloa ja mahtavaa,että olet lähtenyt vetämään minibootcamp-työpajaa. Tästä </a:t>
            </a:r>
            <a:r>
              <a:rPr lang="fi-FI" dirty="0" smtClean="0">
                <a:solidFill>
                  <a:schemeClr val="dk1"/>
                </a:solidFill>
                <a:latin typeface="Georgia"/>
                <a:ea typeface="Georgia"/>
                <a:cs typeface="Georgia"/>
                <a:sym typeface="Georgia"/>
              </a:rPr>
              <a:t>esityksestä</a:t>
            </a:r>
            <a:r>
              <a:rPr lang="en" dirty="0" smtClean="0">
                <a:solidFill>
                  <a:schemeClr val="dk1"/>
                </a:solidFill>
                <a:latin typeface="Georgia"/>
                <a:ea typeface="Georgia"/>
                <a:cs typeface="Georgia"/>
                <a:sym typeface="Georgia"/>
              </a:rPr>
              <a:t> </a:t>
            </a:r>
            <a:r>
              <a:rPr lang="en" dirty="0">
                <a:solidFill>
                  <a:schemeClr val="dk1"/>
                </a:solidFill>
                <a:latin typeface="Georgia"/>
                <a:ea typeface="Georgia"/>
                <a:cs typeface="Georgia"/>
                <a:sym typeface="Georgia"/>
              </a:rPr>
              <a:t>löydät ohjeet miten homma etenee ja miten kuuluu toimia.</a:t>
            </a:r>
          </a:p>
          <a:p>
            <a:pPr lvl="0" rtl="0">
              <a:lnSpc>
                <a:spcPct val="115000"/>
              </a:lnSpc>
              <a:spcBef>
                <a:spcPts val="0"/>
              </a:spcBef>
              <a:buClr>
                <a:schemeClr val="dk1"/>
              </a:buClr>
              <a:buSzPct val="100000"/>
              <a:buFont typeface="Arial"/>
              <a:buNone/>
            </a:pPr>
            <a:endParaRPr dirty="0">
              <a:solidFill>
                <a:schemeClr val="dk1"/>
              </a:solidFill>
              <a:latin typeface="Georgia"/>
              <a:ea typeface="Georgia"/>
              <a:cs typeface="Georgia"/>
              <a:sym typeface="Georgia"/>
            </a:endParaRPr>
          </a:p>
          <a:p>
            <a:pPr lvl="0" rtl="0">
              <a:lnSpc>
                <a:spcPct val="115000"/>
              </a:lnSpc>
              <a:spcBef>
                <a:spcPts val="0"/>
              </a:spcBef>
              <a:buClr>
                <a:schemeClr val="dk1"/>
              </a:buClr>
              <a:buSzPct val="100000"/>
              <a:buFont typeface="Arial"/>
              <a:buNone/>
            </a:pPr>
            <a:r>
              <a:rPr lang="en" dirty="0">
                <a:solidFill>
                  <a:schemeClr val="dk1"/>
                </a:solidFill>
                <a:latin typeface="Georgia"/>
                <a:ea typeface="Georgia"/>
                <a:cs typeface="Georgia"/>
                <a:sym typeface="Georgia"/>
              </a:rPr>
              <a:t>Minibootcamp-konseptiin kuuluu </a:t>
            </a:r>
            <a:r>
              <a:rPr lang="fi-FI" dirty="0" smtClean="0">
                <a:solidFill>
                  <a:schemeClr val="dk1"/>
                </a:solidFill>
                <a:latin typeface="Georgia"/>
                <a:ea typeface="Georgia"/>
                <a:cs typeface="Georgia"/>
                <a:sym typeface="Georgia"/>
              </a:rPr>
              <a:t>tämän esityksen lisäksi</a:t>
            </a:r>
            <a:r>
              <a:rPr lang="en" dirty="0" smtClean="0">
                <a:solidFill>
                  <a:schemeClr val="dk1"/>
                </a:solidFill>
                <a:latin typeface="Georgia"/>
                <a:ea typeface="Georgia"/>
                <a:cs typeface="Georgia"/>
                <a:sym typeface="Georgia"/>
              </a:rPr>
              <a:t> </a:t>
            </a:r>
            <a:r>
              <a:rPr lang="en" dirty="0">
                <a:solidFill>
                  <a:schemeClr val="dk1"/>
                </a:solidFill>
                <a:latin typeface="Georgia"/>
                <a:ea typeface="Georgia"/>
                <a:cs typeface="Georgia"/>
                <a:sym typeface="Georgia"/>
              </a:rPr>
              <a:t>oppaan käsikirja, josta löydät tarkemmat ohjeet uudistumiskysymyksen muotoiluun, salamatkustajiin ja tietenkin yleiset fasilointiohjeet. Oppaan käsikirjan löydät täältä</a:t>
            </a:r>
            <a:r>
              <a:rPr lang="en" dirty="0" smtClean="0">
                <a:solidFill>
                  <a:schemeClr val="dk1"/>
                </a:solidFill>
                <a:latin typeface="Georgia"/>
                <a:ea typeface="Georgia"/>
                <a:cs typeface="Georgia"/>
                <a:sym typeface="Georgia"/>
              </a:rPr>
              <a:t>:</a:t>
            </a:r>
            <a:r>
              <a:rPr lang="fi-FI" baseline="0" dirty="0" smtClean="0">
                <a:solidFill>
                  <a:schemeClr val="dk1"/>
                </a:solidFill>
                <a:latin typeface="Georgia"/>
                <a:ea typeface="Georgia"/>
                <a:cs typeface="Georgia"/>
                <a:sym typeface="Georgia"/>
              </a:rPr>
              <a:t> </a:t>
            </a:r>
            <a:r>
              <a:rPr lang="fi-FI" sz="1100" kern="1200" dirty="0" smtClean="0">
                <a:solidFill>
                  <a:schemeClr val="tx1"/>
                </a:solidFill>
                <a:effectLst/>
                <a:latin typeface="+mn-lt"/>
                <a:ea typeface="+mn-ea"/>
                <a:cs typeface="+mn-cs"/>
                <a:hlinkClick r:id="rId3"/>
              </a:rPr>
              <a:t>www.sitra.fi/julkaisut/minibootcamp-menetelma</a:t>
            </a:r>
            <a:r>
              <a:rPr lang="en" dirty="0" smtClean="0">
                <a:solidFill>
                  <a:schemeClr val="dk1"/>
                </a:solidFill>
                <a:latin typeface="Georgia"/>
                <a:ea typeface="Georgia"/>
                <a:cs typeface="Georgia"/>
                <a:sym typeface="Georgia"/>
              </a:rPr>
              <a:t>. </a:t>
            </a:r>
            <a:r>
              <a:rPr lang="en" dirty="0">
                <a:solidFill>
                  <a:schemeClr val="dk1"/>
                </a:solidFill>
                <a:latin typeface="Georgia"/>
                <a:ea typeface="Georgia"/>
                <a:cs typeface="Georgia"/>
                <a:sym typeface="Georgia"/>
              </a:rPr>
              <a:t>Käypä lukaisemassa se, jos et vielä ole sitä tehnyt!</a:t>
            </a:r>
          </a:p>
          <a:p>
            <a:pPr lvl="0" rtl="0">
              <a:lnSpc>
                <a:spcPct val="115000"/>
              </a:lnSpc>
              <a:spcBef>
                <a:spcPts val="0"/>
              </a:spcBef>
              <a:buClr>
                <a:schemeClr val="dk1"/>
              </a:buClr>
              <a:buSzPct val="100000"/>
              <a:buFont typeface="Arial"/>
              <a:buNone/>
            </a:pPr>
            <a:endParaRPr dirty="0">
              <a:solidFill>
                <a:schemeClr val="dk1"/>
              </a:solidFill>
              <a:latin typeface="Georgia"/>
              <a:ea typeface="Georgia"/>
              <a:cs typeface="Georgia"/>
              <a:sym typeface="Georgia"/>
            </a:endParaRPr>
          </a:p>
          <a:p>
            <a:pPr lvl="0" rtl="0">
              <a:lnSpc>
                <a:spcPct val="115000"/>
              </a:lnSpc>
              <a:spcBef>
                <a:spcPts val="0"/>
              </a:spcBef>
              <a:buClr>
                <a:schemeClr val="dk1"/>
              </a:buClr>
              <a:buSzPct val="100000"/>
              <a:buFont typeface="Arial"/>
              <a:buNone/>
            </a:pPr>
            <a:r>
              <a:rPr lang="en" dirty="0">
                <a:solidFill>
                  <a:schemeClr val="dk1"/>
                </a:solidFill>
                <a:latin typeface="Georgia"/>
                <a:ea typeface="Georgia"/>
                <a:cs typeface="Georgia"/>
                <a:sym typeface="Georgia"/>
              </a:rPr>
              <a:t>Ennen </a:t>
            </a:r>
            <a:r>
              <a:rPr lang="fi-FI" dirty="0" smtClean="0">
                <a:solidFill>
                  <a:schemeClr val="dk1"/>
                </a:solidFill>
                <a:latin typeface="Georgia"/>
                <a:ea typeface="Georgia"/>
                <a:cs typeface="Georgia"/>
                <a:sym typeface="Georgia"/>
              </a:rPr>
              <a:t>M</a:t>
            </a:r>
            <a:r>
              <a:rPr lang="en" dirty="0" smtClean="0">
                <a:solidFill>
                  <a:schemeClr val="dk1"/>
                </a:solidFill>
                <a:latin typeface="Georgia"/>
                <a:ea typeface="Georgia"/>
                <a:cs typeface="Georgia"/>
                <a:sym typeface="Georgia"/>
              </a:rPr>
              <a:t>inibootcamp-työpajan </a:t>
            </a:r>
            <a:r>
              <a:rPr lang="en" dirty="0">
                <a:solidFill>
                  <a:schemeClr val="dk1"/>
                </a:solidFill>
                <a:latin typeface="Georgia"/>
                <a:ea typeface="Georgia"/>
                <a:cs typeface="Georgia"/>
                <a:sym typeface="Georgia"/>
              </a:rPr>
              <a:t>vetämistä kannattaa myös oppaan käsikirjan lisäksi lukea nämä kalvot läpi ja varmistaa, että kaikki tarvittava materiaali </a:t>
            </a:r>
            <a:r>
              <a:rPr lang="en" dirty="0" smtClean="0">
                <a:solidFill>
                  <a:schemeClr val="dk1"/>
                </a:solidFill>
                <a:latin typeface="Georgia"/>
                <a:ea typeface="Georgia"/>
                <a:cs typeface="Georgia"/>
                <a:sym typeface="Georgia"/>
              </a:rPr>
              <a:t>on tulostettu</a:t>
            </a:r>
            <a:r>
              <a:rPr lang="fi-FI" dirty="0" smtClean="0">
                <a:solidFill>
                  <a:schemeClr val="dk1"/>
                </a:solidFill>
                <a:latin typeface="Georgia"/>
                <a:ea typeface="Georgia"/>
                <a:cs typeface="Georgia"/>
                <a:sym typeface="Georgia"/>
              </a:rPr>
              <a:t> </a:t>
            </a:r>
            <a:r>
              <a:rPr lang="en" dirty="0" smtClean="0">
                <a:solidFill>
                  <a:schemeClr val="dk1"/>
                </a:solidFill>
                <a:latin typeface="Georgia"/>
                <a:ea typeface="Georgia"/>
                <a:cs typeface="Georgia"/>
                <a:sym typeface="Georgia"/>
              </a:rPr>
              <a:t>(lista löytyy oppaan käsikirjasta)  </a:t>
            </a:r>
            <a:r>
              <a:rPr lang="en" dirty="0">
                <a:solidFill>
                  <a:schemeClr val="dk1"/>
                </a:solidFill>
                <a:latin typeface="Georgia"/>
                <a:ea typeface="Georgia"/>
                <a:cs typeface="Georgia"/>
                <a:sym typeface="Georgia"/>
              </a:rPr>
              <a:t>ja kaikki tilassa on kunnossa (äänet toimivat, projektorista tulee kuva). Kun alkuvalmistelut on tehnyt kunnolla, on helpompi lähteä rennolla otteella vetämään itse työpajaa.</a:t>
            </a:r>
          </a:p>
          <a:p>
            <a:pPr lvl="0" rtl="0">
              <a:lnSpc>
                <a:spcPct val="115000"/>
              </a:lnSpc>
              <a:spcBef>
                <a:spcPts val="0"/>
              </a:spcBef>
              <a:buClr>
                <a:schemeClr val="dk1"/>
              </a:buClr>
              <a:buSzPct val="100000"/>
              <a:buFont typeface="Arial"/>
              <a:buNone/>
            </a:pPr>
            <a:endParaRPr dirty="0">
              <a:solidFill>
                <a:schemeClr val="dk1"/>
              </a:solidFill>
              <a:latin typeface="Georgia"/>
              <a:ea typeface="Georgia"/>
              <a:cs typeface="Georgia"/>
              <a:sym typeface="Georgia"/>
            </a:endParaRPr>
          </a:p>
          <a:p>
            <a:pPr lvl="0" rtl="0">
              <a:lnSpc>
                <a:spcPct val="115000"/>
              </a:lnSpc>
              <a:spcBef>
                <a:spcPts val="0"/>
              </a:spcBef>
              <a:buClr>
                <a:schemeClr val="dk1"/>
              </a:buClr>
              <a:buSzPct val="100000"/>
              <a:buFont typeface="Arial"/>
              <a:buNone/>
            </a:pPr>
            <a:r>
              <a:rPr lang="en" dirty="0">
                <a:solidFill>
                  <a:schemeClr val="dk1"/>
                </a:solidFill>
                <a:latin typeface="Georgia"/>
                <a:ea typeface="Georgia"/>
                <a:cs typeface="Georgia"/>
                <a:sym typeface="Georgia"/>
              </a:rPr>
              <a:t>Tulosta </a:t>
            </a:r>
            <a:r>
              <a:rPr lang="fi-FI" dirty="0" smtClean="0">
                <a:solidFill>
                  <a:schemeClr val="dk1"/>
                </a:solidFill>
                <a:latin typeface="Georgia"/>
                <a:ea typeface="Georgia"/>
                <a:cs typeface="Georgia"/>
                <a:sym typeface="Georgia"/>
              </a:rPr>
              <a:t>nämä esitys</a:t>
            </a:r>
            <a:r>
              <a:rPr lang="en" dirty="0" smtClean="0">
                <a:solidFill>
                  <a:schemeClr val="dk1"/>
                </a:solidFill>
                <a:latin typeface="Georgia"/>
                <a:ea typeface="Georgia"/>
                <a:cs typeface="Georgia"/>
                <a:sym typeface="Georgia"/>
              </a:rPr>
              <a:t>kalvot </a:t>
            </a:r>
            <a:r>
              <a:rPr lang="en" dirty="0">
                <a:solidFill>
                  <a:schemeClr val="dk1"/>
                </a:solidFill>
                <a:latin typeface="Georgia"/>
                <a:ea typeface="Georgia"/>
                <a:cs typeface="Georgia"/>
                <a:sym typeface="Georgia"/>
              </a:rPr>
              <a:t>kommenteilla.</a:t>
            </a:r>
          </a:p>
          <a:p>
            <a:pPr lvl="0" rtl="0">
              <a:lnSpc>
                <a:spcPct val="115000"/>
              </a:lnSpc>
              <a:spcBef>
                <a:spcPts val="0"/>
              </a:spcBef>
              <a:buClr>
                <a:schemeClr val="dk1"/>
              </a:buClr>
              <a:buSzPct val="100000"/>
              <a:buFont typeface="Arial"/>
              <a:buNone/>
            </a:pPr>
            <a:r>
              <a:rPr lang="en" dirty="0">
                <a:solidFill>
                  <a:schemeClr val="dk1"/>
                </a:solidFill>
                <a:latin typeface="Georgia"/>
                <a:ea typeface="Georgia"/>
                <a:cs typeface="Georgia"/>
                <a:sym typeface="Georgia"/>
              </a:rPr>
              <a:t>Tsemppiä ja hyvin se menee!</a:t>
            </a:r>
          </a:p>
          <a:p>
            <a:pPr lvl="0" rtl="0">
              <a:spcBef>
                <a:spcPts val="0"/>
              </a:spcBef>
              <a:buNone/>
            </a:pPr>
            <a:endParaRPr dirty="0"/>
          </a:p>
          <a:p>
            <a:pPr lvl="0" rtl="0">
              <a:spcBef>
                <a:spcPts val="0"/>
              </a:spcBef>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 name="Shape 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Tässä päivän agenda, jonka voitte myös tulostaa pöydällenne ja käyttää pelilautana minibootcampin aikana, niin tiedätte missä mennään!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latin typeface="Georgia"/>
                <a:ea typeface="Georgia"/>
                <a:cs typeface="Georgia"/>
                <a:sym typeface="Georgia"/>
              </a:rPr>
              <a:t>Tässä on päivän agenda. Tästä näet myös minibootcampin aikataulun, ole tarkkana kellon kanssa, että kaikelle jää varmasti myös lopussa aikaa!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rgbClr val="000000"/>
              </a:buClr>
              <a:buSzPct val="100000"/>
              <a:buFont typeface="Arial"/>
              <a:buNone/>
            </a:pPr>
            <a:r>
              <a:rPr lang="en" b="1" dirty="0">
                <a:solidFill>
                  <a:schemeClr val="dk1"/>
                </a:solidFill>
                <a:latin typeface="Georgia"/>
                <a:ea typeface="Georgia"/>
                <a:cs typeface="Georgia"/>
                <a:sym typeface="Georgia"/>
              </a:rPr>
              <a:t>Kesto:</a:t>
            </a:r>
            <a:r>
              <a:rPr lang="en" dirty="0">
                <a:solidFill>
                  <a:schemeClr val="dk1"/>
                </a:solidFill>
                <a:latin typeface="Georgia"/>
                <a:ea typeface="Georgia"/>
                <a:cs typeface="Georgia"/>
                <a:sym typeface="Georgia"/>
              </a:rPr>
              <a:t> 15 min</a:t>
            </a:r>
          </a:p>
          <a:p>
            <a:pPr lvl="0" rtl="0">
              <a:spcBef>
                <a:spcPts val="0"/>
              </a:spcBef>
              <a:buClr>
                <a:srgbClr val="000000"/>
              </a:buClr>
              <a:buSzPct val="100000"/>
              <a:buFont typeface="Arial"/>
              <a:buNone/>
            </a:pPr>
            <a:endParaRPr dirty="0">
              <a:solidFill>
                <a:schemeClr val="dk1"/>
              </a:solidFill>
              <a:latin typeface="Georgia"/>
              <a:ea typeface="Georgia"/>
              <a:cs typeface="Georgia"/>
              <a:sym typeface="Georgia"/>
            </a:endParaRPr>
          </a:p>
          <a:p>
            <a:pPr lvl="0" rtl="0">
              <a:spcBef>
                <a:spcPts val="0"/>
              </a:spcBef>
              <a:buClr>
                <a:srgbClr val="000000"/>
              </a:buClr>
              <a:buSzPct val="100000"/>
              <a:buFont typeface="Arial"/>
              <a:buNone/>
            </a:pPr>
            <a:r>
              <a:rPr lang="en" b="1" dirty="0">
                <a:solidFill>
                  <a:schemeClr val="dk1"/>
                </a:solidFill>
                <a:latin typeface="Georgia"/>
                <a:ea typeface="Georgia"/>
                <a:cs typeface="Georgia"/>
                <a:sym typeface="Georgia"/>
              </a:rPr>
              <a:t>Mitä tarvitaan:</a:t>
            </a:r>
            <a:r>
              <a:rPr lang="en" dirty="0">
                <a:solidFill>
                  <a:schemeClr val="dk1"/>
                </a:solidFill>
                <a:latin typeface="Georgia"/>
                <a:ea typeface="Georgia"/>
                <a:cs typeface="Georgia"/>
                <a:sym typeface="Georgia"/>
              </a:rPr>
              <a:t> jokaiselle seikkailijalle yksi salamatkustaja tulostettuna</a:t>
            </a:r>
          </a:p>
          <a:p>
            <a:pPr lvl="0" rtl="0">
              <a:spcBef>
                <a:spcPts val="0"/>
              </a:spcBef>
              <a:buClr>
                <a:srgbClr val="000000"/>
              </a:buClr>
              <a:buSzPct val="100000"/>
              <a:buFont typeface="Arial"/>
              <a:buNone/>
            </a:pPr>
            <a:endParaRPr dirty="0">
              <a:solidFill>
                <a:schemeClr val="dk1"/>
              </a:solidFill>
              <a:latin typeface="Georgia"/>
              <a:ea typeface="Georgia"/>
              <a:cs typeface="Georgia"/>
              <a:sym typeface="Georgia"/>
            </a:endParaRPr>
          </a:p>
          <a:p>
            <a:pPr marL="457200" lvl="0" indent="-298450" rtl="0">
              <a:spcBef>
                <a:spcPts val="0"/>
              </a:spcBef>
              <a:buClr>
                <a:schemeClr val="dk1"/>
              </a:buClr>
              <a:buSzPct val="100000"/>
              <a:buFont typeface="Georgia"/>
              <a:buChar char="-"/>
            </a:pPr>
            <a:r>
              <a:rPr lang="en" dirty="0">
                <a:solidFill>
                  <a:schemeClr val="dk1"/>
                </a:solidFill>
                <a:latin typeface="Georgia"/>
                <a:ea typeface="Georgia"/>
                <a:cs typeface="Georgia"/>
                <a:sym typeface="Georgia"/>
              </a:rPr>
              <a:t>Esittele itsesi lyhyesti ja kerro tiiviisti omasta roolistasi oppaana (esim. Miten päädyit oppaaksi tai että tehtäviisi on kuulunut uudistumiskysymyksen muotoilu ja alkuvalmistelut.)</a:t>
            </a:r>
          </a:p>
          <a:p>
            <a:pPr marL="457200" lvl="0" indent="-298450" rtl="0">
              <a:spcBef>
                <a:spcPts val="0"/>
              </a:spcBef>
              <a:buClr>
                <a:schemeClr val="dk1"/>
              </a:buClr>
              <a:buSzPct val="100000"/>
              <a:buFont typeface="Georgia"/>
              <a:buChar char="-"/>
            </a:pPr>
            <a:r>
              <a:rPr lang="en" dirty="0">
                <a:solidFill>
                  <a:schemeClr val="dk1"/>
                </a:solidFill>
                <a:latin typeface="Georgia"/>
                <a:ea typeface="Georgia"/>
                <a:cs typeface="Georgia"/>
                <a:sym typeface="Georgia"/>
              </a:rPr>
              <a:t>Sen jälkeen kerro päivän tavoite: työpajan aikana työstetään kokeiltavaksi työkalu, joka saa työpaikallanne positiivista </a:t>
            </a:r>
            <a:r>
              <a:rPr lang="fi-FI" dirty="0" smtClean="0">
                <a:solidFill>
                  <a:schemeClr val="dk1"/>
                </a:solidFill>
                <a:latin typeface="Georgia"/>
                <a:ea typeface="Georgia"/>
                <a:cs typeface="Georgia"/>
                <a:sym typeface="Georgia"/>
              </a:rPr>
              <a:t>uudistumista</a:t>
            </a:r>
            <a:r>
              <a:rPr lang="en" dirty="0" smtClean="0">
                <a:solidFill>
                  <a:schemeClr val="dk1"/>
                </a:solidFill>
                <a:latin typeface="Georgia"/>
                <a:ea typeface="Georgia"/>
                <a:cs typeface="Georgia"/>
                <a:sym typeface="Georgia"/>
              </a:rPr>
              <a:t> </a:t>
            </a:r>
            <a:r>
              <a:rPr lang="en" dirty="0">
                <a:solidFill>
                  <a:schemeClr val="dk1"/>
                </a:solidFill>
                <a:latin typeface="Georgia"/>
                <a:ea typeface="Georgia"/>
                <a:cs typeface="Georgia"/>
                <a:sym typeface="Georgia"/>
              </a:rPr>
              <a:t>aikaan. </a:t>
            </a:r>
          </a:p>
          <a:p>
            <a:pPr marL="457200" lvl="0" indent="-298450" rtl="0">
              <a:spcBef>
                <a:spcPts val="0"/>
              </a:spcBef>
              <a:buClr>
                <a:schemeClr val="dk1"/>
              </a:buClr>
              <a:buSzPct val="100000"/>
              <a:buFont typeface="Georgia"/>
              <a:buChar char="-"/>
            </a:pPr>
            <a:r>
              <a:rPr lang="en" dirty="0">
                <a:solidFill>
                  <a:schemeClr val="dk1"/>
                </a:solidFill>
                <a:latin typeface="Georgia"/>
                <a:ea typeface="Georgia"/>
                <a:cs typeface="Georgia"/>
                <a:sym typeface="Georgia"/>
              </a:rPr>
              <a:t>Työkalu on voi olla esim. prosessi, ohje, digitaalinen työväline, tapa toimia, valmennus tai kaikkea tätä...tai jotain muuta. Se on ERI TAVALLA TEKEMISTÄ – se on kokeilu ratkaista uudistumiskysymystä. </a:t>
            </a:r>
          </a:p>
          <a:p>
            <a:pPr marL="457200" lvl="0" indent="-298450" rtl="0">
              <a:spcBef>
                <a:spcPts val="0"/>
              </a:spcBef>
              <a:buClr>
                <a:schemeClr val="dk1"/>
              </a:buClr>
              <a:buSzPct val="100000"/>
              <a:buFont typeface="Georgia"/>
              <a:buChar char="-"/>
            </a:pPr>
            <a:r>
              <a:rPr lang="en" dirty="0">
                <a:solidFill>
                  <a:schemeClr val="dk1"/>
                </a:solidFill>
                <a:latin typeface="Georgia"/>
                <a:ea typeface="Georgia"/>
                <a:cs typeface="Georgia"/>
                <a:sym typeface="Georgia"/>
              </a:rPr>
              <a:t>Sääntöjen läpikäynti</a:t>
            </a:r>
          </a:p>
          <a:p>
            <a:pPr marL="914400" lvl="1" indent="-228600" rtl="0">
              <a:spcBef>
                <a:spcPts val="0"/>
              </a:spcBef>
              <a:buClr>
                <a:schemeClr val="dk1"/>
              </a:buClr>
              <a:buChar char="-"/>
            </a:pPr>
            <a:r>
              <a:rPr lang="en" dirty="0">
                <a:solidFill>
                  <a:schemeClr val="dk1"/>
                </a:solidFill>
                <a:latin typeface="Georgia"/>
                <a:ea typeface="Georgia"/>
                <a:cs typeface="Georgia"/>
                <a:sym typeface="Georgia"/>
              </a:rPr>
              <a:t>Tarkoituksena on, että jokainen osallistuja keskittyy täysillä seuraavat kolme tuntia, joten</a:t>
            </a:r>
            <a:r>
              <a:rPr lang="en" b="1" dirty="0">
                <a:solidFill>
                  <a:schemeClr val="dk1"/>
                </a:solidFill>
                <a:latin typeface="Georgia"/>
                <a:ea typeface="Georgia"/>
                <a:cs typeface="Georgia"/>
                <a:sym typeface="Georgia"/>
              </a:rPr>
              <a:t> läppärit ja puhelimet kiinni!</a:t>
            </a:r>
          </a:p>
          <a:p>
            <a:pPr marL="914400" lvl="1" indent="-228600" rtl="0">
              <a:spcBef>
                <a:spcPts val="0"/>
              </a:spcBef>
              <a:buClr>
                <a:schemeClr val="dk1"/>
              </a:buClr>
              <a:buFont typeface="Georgia"/>
              <a:buChar char="-"/>
            </a:pPr>
            <a:r>
              <a:rPr lang="en" dirty="0">
                <a:solidFill>
                  <a:schemeClr val="dk1"/>
                </a:solidFill>
                <a:latin typeface="Georgia"/>
                <a:ea typeface="Georgia"/>
                <a:cs typeface="Georgia"/>
                <a:sym typeface="Georgia"/>
              </a:rPr>
              <a:t>Työpajan aikana tähdätään </a:t>
            </a:r>
            <a:r>
              <a:rPr lang="en" u="sng" dirty="0">
                <a:solidFill>
                  <a:schemeClr val="dk1"/>
                </a:solidFill>
                <a:latin typeface="Georgia"/>
                <a:ea typeface="Georgia"/>
                <a:cs typeface="Georgia"/>
                <a:sym typeface="Georgia"/>
              </a:rPr>
              <a:t>ratkaisupuheeseen</a:t>
            </a:r>
            <a:r>
              <a:rPr lang="en" dirty="0">
                <a:solidFill>
                  <a:schemeClr val="dk1"/>
                </a:solidFill>
                <a:latin typeface="Georgia"/>
                <a:ea typeface="Georgia"/>
                <a:cs typeface="Georgia"/>
                <a:sym typeface="Georgia"/>
              </a:rPr>
              <a:t> ja vältetään </a:t>
            </a:r>
            <a:r>
              <a:rPr lang="en" u="sng" dirty="0">
                <a:solidFill>
                  <a:schemeClr val="dk1"/>
                </a:solidFill>
                <a:latin typeface="Georgia"/>
                <a:ea typeface="Georgia"/>
                <a:cs typeface="Georgia"/>
                <a:sym typeface="Georgia"/>
              </a:rPr>
              <a:t>ongelmapuhetta </a:t>
            </a:r>
            <a:r>
              <a:rPr lang="en" dirty="0">
                <a:solidFill>
                  <a:schemeClr val="dk1"/>
                </a:solidFill>
                <a:latin typeface="Georgia"/>
                <a:ea typeface="Georgia"/>
                <a:cs typeface="Georgia"/>
                <a:sym typeface="Georgia"/>
              </a:rPr>
              <a:t>(seuraavalla kalvolla näistä lisää)</a:t>
            </a:r>
          </a:p>
          <a:p>
            <a:pPr marL="457200" lvl="0" indent="-69850" rtl="0">
              <a:spcBef>
                <a:spcPts val="0"/>
              </a:spcBef>
              <a:buClr>
                <a:srgbClr val="000000"/>
              </a:buClr>
              <a:buSzPct val="100000"/>
              <a:buFont typeface="Arial"/>
              <a:buNone/>
            </a:pPr>
            <a:endParaRPr dirty="0">
              <a:solidFill>
                <a:schemeClr val="dk1"/>
              </a:solidFill>
              <a:latin typeface="Georgia"/>
              <a:ea typeface="Georgia"/>
              <a:cs typeface="Georgia"/>
              <a:sym typeface="Georgia"/>
            </a:endParaRPr>
          </a:p>
          <a:p>
            <a:pPr marL="457200" lvl="0" indent="-228600" rtl="0">
              <a:spcBef>
                <a:spcPts val="0"/>
              </a:spcBef>
              <a:buClr>
                <a:schemeClr val="dk1"/>
              </a:buClr>
              <a:buFont typeface="Georgia"/>
              <a:buChar char="-"/>
            </a:pPr>
            <a:r>
              <a:rPr lang="en" dirty="0">
                <a:solidFill>
                  <a:schemeClr val="dk1"/>
                </a:solidFill>
                <a:latin typeface="Georgia"/>
                <a:ea typeface="Georgia"/>
                <a:cs typeface="Georgia"/>
                <a:sym typeface="Georgia"/>
              </a:rPr>
              <a:t>Salamatkustajien läpikäynti (5 min)</a:t>
            </a:r>
          </a:p>
          <a:p>
            <a:pPr marL="914400" lvl="1" indent="-228600" rtl="0">
              <a:spcBef>
                <a:spcPts val="0"/>
              </a:spcBef>
              <a:buClr>
                <a:schemeClr val="dk1"/>
              </a:buClr>
              <a:buFont typeface="Georgia"/>
              <a:buChar char="-"/>
            </a:pPr>
            <a:r>
              <a:rPr lang="en" dirty="0">
                <a:solidFill>
                  <a:schemeClr val="dk1"/>
                </a:solidFill>
                <a:latin typeface="Georgia"/>
                <a:ea typeface="Georgia"/>
                <a:cs typeface="Georgia"/>
                <a:sym typeface="Georgia"/>
              </a:rPr>
              <a:t>Jaa jokaiselle yksi salamatkustaja (myös itsellesi). Tutustukaa heihin ja esitelkää salamatkustajanne toisillenne. Eläytykää rooleihin. Pitäkää mielessä, että on jokaisen vastuulla tuoda salamatkustajan näkökulma uudistumiseen.</a:t>
            </a:r>
          </a:p>
          <a:p>
            <a:pPr lvl="0">
              <a:spcBef>
                <a:spcPts val="0"/>
              </a:spcBef>
              <a:buNone/>
            </a:pPr>
            <a:endParaRPr dirty="0"/>
          </a:p>
          <a:p>
            <a:pPr lvl="0" rtl="0">
              <a:spcBef>
                <a:spcPts val="0"/>
              </a:spcBef>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Sovitaan yhdessä, että tähdätään aina ratkaisupuheeseen, sillä silloin syntyy enemmän ideoita ja paremmat tulokset.</a:t>
            </a:r>
          </a:p>
          <a:p>
            <a:pPr lvl="0" rtl="0">
              <a:spcBef>
                <a:spcPts val="0"/>
              </a:spcBef>
              <a:buNone/>
            </a:pPr>
            <a:endParaRPr/>
          </a:p>
          <a:p>
            <a:pPr lvl="0" rtl="0">
              <a:spcBef>
                <a:spcPts val="0"/>
              </a:spcBef>
              <a:buNone/>
            </a:pPr>
            <a:r>
              <a:rPr lang="en"/>
              <a:t>Salamatkustajien ei tarvitse välittää ratkaisupuheista, heiltä saa tulla myös kritiikkiä.</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None/>
            </a:pPr>
            <a:r>
              <a:rPr lang="en" b="1" dirty="0">
                <a:solidFill>
                  <a:schemeClr val="dk1"/>
                </a:solidFill>
                <a:latin typeface="Georgia"/>
                <a:ea typeface="Georgia"/>
                <a:cs typeface="Georgia"/>
                <a:sym typeface="Georgia"/>
              </a:rPr>
              <a:t>Kesto:</a:t>
            </a:r>
            <a:r>
              <a:rPr lang="en" dirty="0">
                <a:solidFill>
                  <a:schemeClr val="dk1"/>
                </a:solidFill>
                <a:latin typeface="Georgia"/>
                <a:ea typeface="Georgia"/>
                <a:cs typeface="Georgia"/>
                <a:sym typeface="Georgia"/>
              </a:rPr>
              <a:t> 15 min</a:t>
            </a:r>
          </a:p>
          <a:p>
            <a:pPr marL="457200" lvl="0" indent="-228600" rtl="0">
              <a:lnSpc>
                <a:spcPct val="115000"/>
              </a:lnSpc>
              <a:spcBef>
                <a:spcPts val="500"/>
              </a:spcBef>
              <a:buFont typeface="Georgia"/>
              <a:buChar char="-"/>
            </a:pPr>
            <a:r>
              <a:rPr lang="en" sz="1200" dirty="0">
                <a:solidFill>
                  <a:schemeClr val="dk1"/>
                </a:solidFill>
                <a:latin typeface="Georgia"/>
                <a:ea typeface="Georgia"/>
                <a:cs typeface="Georgia"/>
                <a:sym typeface="Georgia"/>
              </a:rPr>
              <a:t>Videon aiheet: Työelämän muutos (yhteiskunta, yksilö,  työpaikka) ja viitekehys – YDINVIESTIT, kertoo miksi uudistuminen </a:t>
            </a:r>
            <a:r>
              <a:rPr lang="en" sz="1200" dirty="0" smtClean="0">
                <a:solidFill>
                  <a:schemeClr val="dk1"/>
                </a:solidFill>
                <a:latin typeface="Georgia"/>
                <a:ea typeface="Georgia"/>
                <a:cs typeface="Georgia"/>
                <a:sym typeface="Georgia"/>
              </a:rPr>
              <a:t>tärkeää</a:t>
            </a:r>
            <a:endParaRPr lang="fi-FI" sz="1200" dirty="0" smtClean="0">
              <a:solidFill>
                <a:schemeClr val="dk1"/>
              </a:solidFill>
              <a:latin typeface="Georgia"/>
              <a:ea typeface="Georgia"/>
              <a:cs typeface="Georgia"/>
              <a:sym typeface="Georgia"/>
            </a:endParaRPr>
          </a:p>
          <a:p>
            <a:pPr marL="457200" lvl="0" indent="-228600" rtl="0">
              <a:lnSpc>
                <a:spcPct val="115000"/>
              </a:lnSpc>
              <a:spcBef>
                <a:spcPts val="500"/>
              </a:spcBef>
              <a:buFont typeface="Georgia"/>
              <a:buChar char="-"/>
            </a:pPr>
            <a:r>
              <a:rPr lang="fi-FI" sz="1200" dirty="0" smtClean="0">
                <a:solidFill>
                  <a:schemeClr val="dk1"/>
                </a:solidFill>
                <a:latin typeface="Georgia"/>
                <a:ea typeface="Georgia"/>
                <a:cs typeface="Georgia"/>
                <a:sym typeface="Georgia"/>
              </a:rPr>
              <a:t>Video </a:t>
            </a:r>
            <a:r>
              <a:rPr lang="fi-FI" sz="1200" dirty="0" smtClean="0">
                <a:solidFill>
                  <a:schemeClr val="dk1"/>
                </a:solidFill>
                <a:latin typeface="Georgia"/>
                <a:ea typeface="Georgia"/>
                <a:cs typeface="Georgia"/>
                <a:sym typeface="Georgia"/>
              </a:rPr>
              <a:t>löytyy täältä: https://www.youtube.com/watch?v=jIP1ZO2Xzjk</a:t>
            </a:r>
          </a:p>
          <a:p>
            <a:pPr marL="457200" lvl="0" indent="-228600" rtl="0">
              <a:lnSpc>
                <a:spcPct val="115000"/>
              </a:lnSpc>
              <a:spcBef>
                <a:spcPts val="500"/>
              </a:spcBef>
              <a:buFont typeface="Georgia"/>
              <a:buChar char="-"/>
            </a:pPr>
            <a:r>
              <a:rPr lang="en" dirty="0" smtClean="0">
                <a:solidFill>
                  <a:schemeClr val="dk1"/>
                </a:solidFill>
                <a:latin typeface="Georgia"/>
                <a:ea typeface="Georgia"/>
                <a:cs typeface="Georgia"/>
                <a:sym typeface="Georgia"/>
              </a:rPr>
              <a:t>Laita </a:t>
            </a:r>
            <a:r>
              <a:rPr lang="en" dirty="0">
                <a:solidFill>
                  <a:schemeClr val="dk1"/>
                </a:solidFill>
                <a:latin typeface="Georgia"/>
                <a:ea typeface="Georgia"/>
                <a:cs typeface="Georgia"/>
                <a:sym typeface="Georgia"/>
              </a:rPr>
              <a:t>video pyörimään ja valot pois päältä</a:t>
            </a:r>
          </a:p>
          <a:p>
            <a:pPr marL="457200" lvl="0" indent="-228600" rtl="0">
              <a:spcBef>
                <a:spcPts val="0"/>
              </a:spcBef>
              <a:buClr>
                <a:schemeClr val="dk1"/>
              </a:buClr>
              <a:buFont typeface="Georgia"/>
              <a:buChar char="-"/>
            </a:pPr>
            <a:r>
              <a:rPr lang="en" dirty="0">
                <a:solidFill>
                  <a:schemeClr val="dk1"/>
                </a:solidFill>
                <a:latin typeface="Georgia"/>
                <a:ea typeface="Georgia"/>
                <a:cs typeface="Georgia"/>
                <a:sym typeface="Georgia"/>
              </a:rPr>
              <a:t>Videon aiheista saa keskustella, mitä ajatuksia teille heräsi</a:t>
            </a:r>
            <a:r>
              <a:rPr lang="en" dirty="0" smtClean="0">
                <a:solidFill>
                  <a:schemeClr val="dk1"/>
                </a:solidFill>
                <a:latin typeface="Georgia"/>
                <a:ea typeface="Georgia"/>
                <a:cs typeface="Georgia"/>
                <a:sym typeface="Georgia"/>
              </a:rPr>
              <a:t>?</a:t>
            </a:r>
            <a:r>
              <a:rPr lang="fi-FI" dirty="0" smtClean="0">
                <a:solidFill>
                  <a:schemeClr val="dk1"/>
                </a:solidFill>
                <a:latin typeface="Georgia"/>
                <a:ea typeface="Georgia"/>
                <a:cs typeface="Georgia"/>
                <a:sym typeface="Georgia"/>
              </a:rPr>
              <a:t> (5 </a:t>
            </a:r>
            <a:r>
              <a:rPr lang="mr-IN" dirty="0" smtClean="0">
                <a:solidFill>
                  <a:schemeClr val="dk1"/>
                </a:solidFill>
                <a:latin typeface="Georgia"/>
                <a:ea typeface="Georgia"/>
                <a:cs typeface="Georgia"/>
                <a:sym typeface="Georgia"/>
              </a:rPr>
              <a:t>–</a:t>
            </a:r>
            <a:r>
              <a:rPr lang="fi-FI" dirty="0" smtClean="0">
                <a:solidFill>
                  <a:schemeClr val="dk1"/>
                </a:solidFill>
                <a:latin typeface="Georgia"/>
                <a:ea typeface="Georgia"/>
                <a:cs typeface="Georgia"/>
                <a:sym typeface="Georgia"/>
              </a:rPr>
              <a:t> 10 min)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Shape 1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rgbClr val="000000"/>
              </a:buClr>
              <a:buSzPct val="100000"/>
              <a:buFont typeface="Arial"/>
              <a:buNone/>
            </a:pPr>
            <a:r>
              <a:rPr lang="en" b="1" dirty="0">
                <a:solidFill>
                  <a:schemeClr val="dk1"/>
                </a:solidFill>
                <a:latin typeface="Georgia"/>
                <a:ea typeface="Georgia"/>
                <a:cs typeface="Georgia"/>
                <a:sym typeface="Georgia"/>
              </a:rPr>
              <a:t>Kesto:</a:t>
            </a:r>
            <a:r>
              <a:rPr lang="en" dirty="0">
                <a:solidFill>
                  <a:schemeClr val="dk1"/>
                </a:solidFill>
                <a:latin typeface="Georgia"/>
                <a:ea typeface="Georgia"/>
                <a:cs typeface="Georgia"/>
                <a:sym typeface="Georgia"/>
              </a:rPr>
              <a:t> 25 min</a:t>
            </a:r>
          </a:p>
          <a:p>
            <a:pPr lvl="0" rtl="0">
              <a:spcBef>
                <a:spcPts val="0"/>
              </a:spcBef>
              <a:buClr>
                <a:srgbClr val="000000"/>
              </a:buClr>
              <a:buSzPct val="100000"/>
              <a:buFont typeface="Arial"/>
              <a:buNone/>
            </a:pPr>
            <a:endParaRPr dirty="0">
              <a:solidFill>
                <a:schemeClr val="dk1"/>
              </a:solidFill>
              <a:latin typeface="Georgia"/>
              <a:ea typeface="Georgia"/>
              <a:cs typeface="Georgia"/>
              <a:sym typeface="Georgia"/>
            </a:endParaRPr>
          </a:p>
          <a:p>
            <a:pPr marL="457200" lvl="0" indent="-228600" rtl="0">
              <a:spcBef>
                <a:spcPts val="0"/>
              </a:spcBef>
              <a:buClr>
                <a:schemeClr val="dk1"/>
              </a:buClr>
              <a:buFont typeface="Georgia"/>
              <a:buChar char="-"/>
            </a:pPr>
            <a:r>
              <a:rPr lang="en" dirty="0">
                <a:solidFill>
                  <a:schemeClr val="dk1"/>
                </a:solidFill>
                <a:latin typeface="Georgia"/>
                <a:ea typeface="Georgia"/>
                <a:cs typeface="Georgia"/>
                <a:sym typeface="Georgia"/>
              </a:rPr>
              <a:t>Kerro uudistumiskysymys muille vielä uudestaan ja avaa syitä miksi juuri tämä kysymys on valittu. Painota sitä, miten uudistumiskysymyksenne liittyy ihmisiin.</a:t>
            </a:r>
          </a:p>
          <a:p>
            <a:pPr marL="457200" lvl="0" indent="-228600" rtl="0">
              <a:spcBef>
                <a:spcPts val="0"/>
              </a:spcBef>
              <a:buClr>
                <a:schemeClr val="dk1"/>
              </a:buClr>
              <a:buFont typeface="Georgia"/>
              <a:buChar char="-"/>
            </a:pPr>
            <a:r>
              <a:rPr lang="en" dirty="0">
                <a:solidFill>
                  <a:schemeClr val="dk1"/>
                </a:solidFill>
                <a:latin typeface="Georgia"/>
                <a:ea typeface="Georgia"/>
                <a:cs typeface="Georgia"/>
                <a:sym typeface="Georgia"/>
              </a:rPr>
              <a:t>Käykää keskustelu, jossa jokainen kertoo ajatuksensa uudistumiskysymyksestä ja myös sen, mitä hänelle jaettu salamatkustaja ajattelee kysymyksestä</a:t>
            </a:r>
            <a:r>
              <a:rPr lang="en" dirty="0" smtClean="0">
                <a:solidFill>
                  <a:schemeClr val="dk1"/>
                </a:solidFill>
                <a:latin typeface="Georgia"/>
                <a:ea typeface="Georgia"/>
                <a:cs typeface="Georgia"/>
                <a:sym typeface="Georgia"/>
              </a:rPr>
              <a:t>.</a:t>
            </a:r>
            <a:endParaRPr lang="fi-FI" dirty="0" smtClean="0">
              <a:solidFill>
                <a:schemeClr val="dk1"/>
              </a:solidFill>
              <a:latin typeface="Georgia"/>
              <a:ea typeface="Georgia"/>
              <a:cs typeface="Georgia"/>
              <a:sym typeface="Georgia"/>
            </a:endParaRPr>
          </a:p>
          <a:p>
            <a:pPr marL="457200" lvl="0" indent="-228600" rtl="0">
              <a:spcBef>
                <a:spcPts val="0"/>
              </a:spcBef>
              <a:buClr>
                <a:schemeClr val="dk1"/>
              </a:buClr>
              <a:buFont typeface="Georgia"/>
              <a:buChar char="-"/>
            </a:pPr>
            <a:r>
              <a:rPr lang="fi-FI" b="1" dirty="0" smtClean="0">
                <a:solidFill>
                  <a:schemeClr val="dk1"/>
                </a:solidFill>
                <a:latin typeface="Georgia"/>
                <a:ea typeface="Georgia"/>
                <a:cs typeface="Georgia"/>
                <a:sym typeface="Georgia"/>
              </a:rPr>
              <a:t>10 min jälkeen</a:t>
            </a:r>
            <a:r>
              <a:rPr lang="fi-FI" b="1" baseline="0" dirty="0" smtClean="0">
                <a:solidFill>
                  <a:schemeClr val="dk1"/>
                </a:solidFill>
                <a:latin typeface="Georgia"/>
                <a:ea typeface="Georgia"/>
                <a:cs typeface="Georgia"/>
                <a:sym typeface="Georgia"/>
              </a:rPr>
              <a:t> kun jokainen on kertonut mitä itse ajattelee kysymyksestä vaihtakaa rooli salamatkustajiin.</a:t>
            </a:r>
            <a:r>
              <a:rPr lang="fi-FI" baseline="0" dirty="0">
                <a:solidFill>
                  <a:schemeClr val="dk1"/>
                </a:solidFill>
                <a:latin typeface="Georgia"/>
                <a:ea typeface="Georgia"/>
                <a:cs typeface="Georgia"/>
                <a:sym typeface="Georgia"/>
              </a:rPr>
              <a:t> </a:t>
            </a:r>
            <a:r>
              <a:rPr lang="en" dirty="0" smtClean="0">
                <a:solidFill>
                  <a:schemeClr val="dk1"/>
                </a:solidFill>
                <a:latin typeface="Georgia"/>
                <a:ea typeface="Georgia"/>
                <a:cs typeface="Georgia"/>
                <a:sym typeface="Georgia"/>
              </a:rPr>
              <a:t>Fasilitoi </a:t>
            </a:r>
            <a:r>
              <a:rPr lang="en" dirty="0">
                <a:solidFill>
                  <a:schemeClr val="dk1"/>
                </a:solidFill>
                <a:latin typeface="Georgia"/>
                <a:ea typeface="Georgia"/>
                <a:cs typeface="Georgia"/>
                <a:sym typeface="Georgia"/>
              </a:rPr>
              <a:t>keskustelu niin, että kaikki sanovat jotain ja kannusta eläytymään salamatkustajien rooliin</a:t>
            </a:r>
            <a:r>
              <a:rPr lang="en" dirty="0" smtClean="0">
                <a:solidFill>
                  <a:schemeClr val="dk1"/>
                </a:solidFill>
                <a:latin typeface="Georgia"/>
                <a:ea typeface="Georgia"/>
                <a:cs typeface="Georgia"/>
                <a:sym typeface="Georgia"/>
              </a:rPr>
              <a:t>.</a:t>
            </a:r>
            <a:r>
              <a:rPr lang="fi-FI" dirty="0" smtClean="0">
                <a:solidFill>
                  <a:schemeClr val="dk1"/>
                </a:solidFill>
                <a:latin typeface="Georgia"/>
                <a:ea typeface="Georgia"/>
                <a:cs typeface="Georgia"/>
                <a:sym typeface="Georgia"/>
              </a:rPr>
              <a:t> Mitä mieltä salamatkustaja olisi kysymyksestä? Miten uudistumiskysymys vaikuttaa salamatkustajan</a:t>
            </a:r>
            <a:r>
              <a:rPr lang="fi-FI" baseline="0" dirty="0" smtClean="0">
                <a:solidFill>
                  <a:schemeClr val="dk1"/>
                </a:solidFill>
                <a:latin typeface="Georgia"/>
                <a:ea typeface="Georgia"/>
                <a:cs typeface="Georgia"/>
                <a:sym typeface="Georgia"/>
              </a:rPr>
              <a:t> elämään? Vastustaako vai kannattaako salamatkustaja uudistumiskysymystä</a:t>
            </a:r>
            <a:r>
              <a:rPr lang="fi-FI" baseline="0" dirty="0" smtClean="0">
                <a:solidFill>
                  <a:schemeClr val="dk1"/>
                </a:solidFill>
                <a:latin typeface="Georgia"/>
                <a:ea typeface="Georgia"/>
                <a:cs typeface="Georgia"/>
                <a:sym typeface="Georgia"/>
              </a:rPr>
              <a:t>?</a:t>
            </a:r>
          </a:p>
          <a:p>
            <a:pPr marL="228600" lvl="0" indent="0" rtl="0">
              <a:spcBef>
                <a:spcPts val="0"/>
              </a:spcBef>
              <a:buClr>
                <a:schemeClr val="dk1"/>
              </a:buClr>
              <a:buNone/>
            </a:pPr>
            <a:endParaRPr dirty="0">
              <a:solidFill>
                <a:schemeClr val="dk1"/>
              </a:solidFill>
            </a:endParaRPr>
          </a:p>
          <a:p>
            <a:pPr lvl="0" rtl="0">
              <a:spcBef>
                <a:spcPts val="0"/>
              </a:spcBef>
              <a:buClr>
                <a:srgbClr val="000000"/>
              </a:buClr>
              <a:buSzPct val="100000"/>
              <a:buFont typeface="Arial"/>
              <a:buNone/>
            </a:pPr>
            <a:endParaRPr dirty="0"/>
          </a:p>
          <a:p>
            <a:pPr lvl="0" rtl="0">
              <a:spcBef>
                <a:spcPts val="0"/>
              </a:spcBef>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rgbClr val="000000"/>
              </a:buClr>
              <a:buSzPct val="100000"/>
              <a:buFont typeface="Arial"/>
              <a:buNone/>
            </a:pPr>
            <a:r>
              <a:rPr lang="en" b="1" dirty="0">
                <a:solidFill>
                  <a:schemeClr val="dk1"/>
                </a:solidFill>
                <a:latin typeface="Georgia"/>
                <a:ea typeface="Georgia"/>
                <a:cs typeface="Georgia"/>
                <a:sym typeface="Georgia"/>
              </a:rPr>
              <a:t>Kesto: </a:t>
            </a:r>
            <a:r>
              <a:rPr lang="en" dirty="0">
                <a:solidFill>
                  <a:schemeClr val="dk1"/>
                </a:solidFill>
                <a:latin typeface="Georgia"/>
                <a:ea typeface="Georgia"/>
                <a:cs typeface="Georgia"/>
                <a:sym typeface="Georgia"/>
              </a:rPr>
              <a:t>30 min</a:t>
            </a:r>
          </a:p>
          <a:p>
            <a:pPr lvl="0" rtl="0">
              <a:spcBef>
                <a:spcPts val="0"/>
              </a:spcBef>
              <a:buNone/>
            </a:pPr>
            <a:endParaRPr dirty="0">
              <a:solidFill>
                <a:schemeClr val="dk1"/>
              </a:solidFill>
              <a:latin typeface="Georgia"/>
              <a:ea typeface="Georgia"/>
              <a:cs typeface="Georgia"/>
              <a:sym typeface="Georgia"/>
            </a:endParaRPr>
          </a:p>
          <a:p>
            <a:pPr marL="457200" lvl="0" indent="-228600" rtl="0">
              <a:spcBef>
                <a:spcPts val="0"/>
              </a:spcBef>
              <a:buClr>
                <a:schemeClr val="dk1"/>
              </a:buClr>
              <a:buFont typeface="Georgia"/>
              <a:buChar char="-"/>
            </a:pPr>
            <a:r>
              <a:rPr lang="en" dirty="0">
                <a:solidFill>
                  <a:schemeClr val="dk1"/>
                </a:solidFill>
                <a:latin typeface="Georgia"/>
                <a:ea typeface="Georgia"/>
                <a:cs typeface="Georgia"/>
                <a:sym typeface="Georgia"/>
              </a:rPr>
              <a:t>Jaa post-it laput ja kynät osallistujille</a:t>
            </a:r>
          </a:p>
          <a:p>
            <a:pPr marL="457200" lvl="0" indent="-228600" rtl="0">
              <a:spcBef>
                <a:spcPts val="0"/>
              </a:spcBef>
              <a:buClr>
                <a:schemeClr val="dk1"/>
              </a:buClr>
              <a:buFont typeface="Georgia"/>
              <a:buChar char="-"/>
            </a:pPr>
            <a:r>
              <a:rPr lang="en" dirty="0">
                <a:solidFill>
                  <a:schemeClr val="dk1"/>
                </a:solidFill>
                <a:latin typeface="Georgia"/>
                <a:ea typeface="Georgia"/>
                <a:cs typeface="Georgia"/>
                <a:sym typeface="Georgia"/>
              </a:rPr>
              <a:t>Pyydä osallistujia kirjoittamaan aina yhdelle lapulle vain yksi idea</a:t>
            </a:r>
          </a:p>
          <a:p>
            <a:pPr marL="457200" lvl="0" indent="-228600" rtl="0">
              <a:spcBef>
                <a:spcPts val="0"/>
              </a:spcBef>
              <a:buClr>
                <a:schemeClr val="dk1"/>
              </a:buClr>
              <a:buFont typeface="Georgia"/>
              <a:buChar char="-"/>
            </a:pPr>
            <a:r>
              <a:rPr lang="en" dirty="0">
                <a:solidFill>
                  <a:schemeClr val="dk1"/>
                </a:solidFill>
                <a:latin typeface="Georgia"/>
                <a:ea typeface="Georgia"/>
                <a:cs typeface="Georgia"/>
                <a:sym typeface="Georgia"/>
              </a:rPr>
              <a:t>Muistuta ideoinnin kolmesta prinsiipistä ja kertaa ohjeet</a:t>
            </a:r>
          </a:p>
          <a:p>
            <a:pPr lvl="0" rtl="0">
              <a:spcBef>
                <a:spcPts val="0"/>
              </a:spcBef>
              <a:buClr>
                <a:srgbClr val="000000"/>
              </a:buClr>
              <a:buSzPct val="100000"/>
              <a:buFont typeface="Arial"/>
              <a:buNone/>
            </a:pPr>
            <a:endParaRPr dirty="0">
              <a:solidFill>
                <a:schemeClr val="dk1"/>
              </a:solidFill>
              <a:latin typeface="Georgia"/>
              <a:ea typeface="Georgia"/>
              <a:cs typeface="Georgia"/>
              <a:sym typeface="Georgia"/>
            </a:endParaRPr>
          </a:p>
          <a:p>
            <a:pPr lvl="0" rtl="0">
              <a:spcBef>
                <a:spcPts val="0"/>
              </a:spcBef>
              <a:buNone/>
            </a:pPr>
            <a:r>
              <a:rPr lang="en" dirty="0">
                <a:solidFill>
                  <a:schemeClr val="dk1"/>
                </a:solidFill>
                <a:latin typeface="Georgia"/>
                <a:ea typeface="Georgia"/>
                <a:cs typeface="Georgia"/>
                <a:sym typeface="Georgia"/>
              </a:rPr>
              <a:t>Ja sitten ideoimaan!</a:t>
            </a:r>
          </a:p>
          <a:p>
            <a:pPr lvl="0" rtl="0">
              <a:spcBef>
                <a:spcPts val="0"/>
              </a:spcBef>
              <a:buClr>
                <a:srgbClr val="000000"/>
              </a:buClr>
              <a:buSzPct val="100000"/>
              <a:buFont typeface="Arial"/>
              <a:buNone/>
            </a:pPr>
            <a:endParaRPr dirty="0">
              <a:solidFill>
                <a:schemeClr val="dk1"/>
              </a:solidFill>
              <a:latin typeface="Georgia"/>
              <a:ea typeface="Georgia"/>
              <a:cs typeface="Georgia"/>
              <a:sym typeface="Georgia"/>
            </a:endParaRPr>
          </a:p>
          <a:p>
            <a:pPr lvl="0" rtl="0">
              <a:spcBef>
                <a:spcPts val="0"/>
              </a:spcBef>
              <a:buClr>
                <a:srgbClr val="000000"/>
              </a:buClr>
              <a:buSzPct val="100000"/>
              <a:buFont typeface="Arial"/>
              <a:buNone/>
            </a:pPr>
            <a:r>
              <a:rPr lang="en" b="1" dirty="0">
                <a:solidFill>
                  <a:schemeClr val="dk1"/>
                </a:solidFill>
                <a:latin typeface="Georgia"/>
                <a:ea typeface="Georgia"/>
                <a:cs typeface="Georgia"/>
                <a:sym typeface="Georgia"/>
              </a:rPr>
              <a:t>Kysymys kuuluu: miten sinä lähtisit ratkomaan </a:t>
            </a:r>
            <a:r>
              <a:rPr lang="en" b="1" dirty="0" smtClean="0">
                <a:solidFill>
                  <a:schemeClr val="dk1"/>
                </a:solidFill>
                <a:latin typeface="Georgia"/>
                <a:ea typeface="Georgia"/>
                <a:cs typeface="Georgia"/>
                <a:sym typeface="Georgia"/>
              </a:rPr>
              <a:t>uudistumiskysymystä?</a:t>
            </a:r>
            <a:endParaRPr lang="fi-FI" b="1" dirty="0" smtClean="0">
              <a:solidFill>
                <a:schemeClr val="dk1"/>
              </a:solidFill>
              <a:latin typeface="Georgia"/>
              <a:ea typeface="Georgia"/>
              <a:cs typeface="Georgia"/>
              <a:sym typeface="Georgia"/>
            </a:endParaRPr>
          </a:p>
          <a:p>
            <a:pPr lvl="0" rtl="0">
              <a:spcBef>
                <a:spcPts val="0"/>
              </a:spcBef>
              <a:buClr>
                <a:srgbClr val="000000"/>
              </a:buClr>
              <a:buSzPct val="100000"/>
              <a:buFont typeface="Arial"/>
              <a:buNone/>
            </a:pPr>
            <a:r>
              <a:rPr lang="fi-FI" b="1" dirty="0" smtClean="0">
                <a:solidFill>
                  <a:schemeClr val="dk1"/>
                </a:solidFill>
                <a:latin typeface="Georgia"/>
                <a:ea typeface="Georgia"/>
                <a:cs typeface="Georgia"/>
                <a:sym typeface="Georgia"/>
              </a:rPr>
              <a:t>	1.</a:t>
            </a:r>
            <a:r>
              <a:rPr lang="fi-FI" b="1" baseline="0" dirty="0" smtClean="0">
                <a:solidFill>
                  <a:schemeClr val="dk1"/>
                </a:solidFill>
                <a:latin typeface="Georgia"/>
                <a:ea typeface="Georgia"/>
                <a:cs typeface="Georgia"/>
                <a:sym typeface="Georgia"/>
              </a:rPr>
              <a:t> vaihe (5 min) </a:t>
            </a:r>
            <a:r>
              <a:rPr lang="en" dirty="0" smtClean="0">
                <a:solidFill>
                  <a:schemeClr val="dk1"/>
                </a:solidFill>
                <a:latin typeface="Georgia"/>
                <a:ea typeface="Georgia"/>
                <a:cs typeface="Georgia"/>
                <a:sym typeface="Georgia"/>
              </a:rPr>
              <a:t>Laita </a:t>
            </a:r>
            <a:r>
              <a:rPr lang="en" dirty="0">
                <a:solidFill>
                  <a:schemeClr val="dk1"/>
                </a:solidFill>
                <a:latin typeface="Georgia"/>
                <a:ea typeface="Georgia"/>
                <a:cs typeface="Georgia"/>
                <a:sym typeface="Georgia"/>
              </a:rPr>
              <a:t>sekuntikello pyörimään ja ota aikaa kunnes 5 min on mennyt. Voit myös itse osallistua ideointiin. Jokainen ideoi ensin yksin</a:t>
            </a:r>
            <a:r>
              <a:rPr lang="en" dirty="0" smtClean="0">
                <a:solidFill>
                  <a:schemeClr val="dk1"/>
                </a:solidFill>
                <a:latin typeface="Georgia"/>
                <a:ea typeface="Georgia"/>
                <a:cs typeface="Georgia"/>
                <a:sym typeface="Georgia"/>
              </a:rPr>
              <a:t>.</a:t>
            </a:r>
            <a:endParaRPr lang="fi-FI" dirty="0" smtClean="0">
              <a:solidFill>
                <a:schemeClr val="dk1"/>
              </a:solidFill>
              <a:latin typeface="Georgia"/>
              <a:ea typeface="Georgia"/>
              <a:cs typeface="Georgia"/>
              <a:sym typeface="Georgia"/>
            </a:endParaRPr>
          </a:p>
          <a:p>
            <a:pPr lvl="0" rtl="0">
              <a:spcBef>
                <a:spcPts val="0"/>
              </a:spcBef>
              <a:buClr>
                <a:srgbClr val="000000"/>
              </a:buClr>
              <a:buSzPct val="100000"/>
              <a:buFont typeface="Arial"/>
              <a:buNone/>
            </a:pPr>
            <a:r>
              <a:rPr lang="fi-FI" dirty="0" smtClean="0">
                <a:solidFill>
                  <a:schemeClr val="dk1"/>
                </a:solidFill>
                <a:latin typeface="Georgia"/>
                <a:ea typeface="Georgia"/>
                <a:cs typeface="Georgia"/>
                <a:sym typeface="Georgia"/>
              </a:rPr>
              <a:t>	</a:t>
            </a:r>
            <a:r>
              <a:rPr lang="en" dirty="0" smtClean="0">
                <a:solidFill>
                  <a:schemeClr val="dk1"/>
                </a:solidFill>
                <a:latin typeface="Georgia"/>
                <a:ea typeface="Georgia"/>
                <a:cs typeface="Georgia"/>
                <a:sym typeface="Georgia"/>
              </a:rPr>
              <a:t> </a:t>
            </a:r>
            <a:r>
              <a:rPr lang="en" dirty="0">
                <a:solidFill>
                  <a:schemeClr val="dk1"/>
                </a:solidFill>
                <a:latin typeface="Georgia"/>
                <a:ea typeface="Georgia"/>
                <a:cs typeface="Georgia"/>
                <a:sym typeface="Georgia"/>
              </a:rPr>
              <a:t>Muistakaa, että määrä tosiaan korvaa laadun, hölmötkin ideat kehiin!</a:t>
            </a:r>
          </a:p>
          <a:p>
            <a:pPr marL="228600" lvl="0" indent="0" rtl="0">
              <a:spcBef>
                <a:spcPts val="0"/>
              </a:spcBef>
              <a:buClr>
                <a:schemeClr val="dk1"/>
              </a:buClr>
              <a:buFont typeface="Georgia"/>
              <a:buNone/>
            </a:pPr>
            <a:r>
              <a:rPr lang="fi-FI" dirty="0" smtClean="0">
                <a:solidFill>
                  <a:schemeClr val="dk1"/>
                </a:solidFill>
                <a:latin typeface="Georgia"/>
                <a:ea typeface="Georgia"/>
                <a:cs typeface="Georgia"/>
                <a:sym typeface="Georgia"/>
              </a:rPr>
              <a:t>	</a:t>
            </a:r>
            <a:r>
              <a:rPr lang="fi-FI" b="1" dirty="0" smtClean="0">
                <a:solidFill>
                  <a:schemeClr val="dk1"/>
                </a:solidFill>
                <a:latin typeface="Georgia"/>
                <a:ea typeface="Georgia"/>
                <a:cs typeface="Georgia"/>
                <a:sym typeface="Georgia"/>
              </a:rPr>
              <a:t>2. vaihe (5-10 min) </a:t>
            </a:r>
            <a:r>
              <a:rPr lang="en" dirty="0" smtClean="0">
                <a:solidFill>
                  <a:schemeClr val="dk1"/>
                </a:solidFill>
                <a:latin typeface="Georgia"/>
                <a:ea typeface="Georgia"/>
                <a:cs typeface="Georgia"/>
                <a:sym typeface="Georgia"/>
              </a:rPr>
              <a:t>Seuraavaksi </a:t>
            </a:r>
            <a:r>
              <a:rPr lang="en" dirty="0">
                <a:solidFill>
                  <a:schemeClr val="dk1"/>
                </a:solidFill>
                <a:latin typeface="Georgia"/>
                <a:ea typeface="Georgia"/>
                <a:cs typeface="Georgia"/>
                <a:sym typeface="Georgia"/>
              </a:rPr>
              <a:t>pyydä jokaista laittaamaan vuorotellen post-iteja seinälle/fläpille ja kertomaan ideansa samalla toisille - tässä kohtaa voit aloittaa ja näyttää toisille esimerkkiä pelottomasta </a:t>
            </a:r>
            <a:r>
              <a:rPr lang="en" dirty="0" smtClean="0">
                <a:solidFill>
                  <a:schemeClr val="dk1"/>
                </a:solidFill>
                <a:latin typeface="Georgia"/>
                <a:ea typeface="Georgia"/>
                <a:cs typeface="Georgia"/>
                <a:sym typeface="Georgia"/>
              </a:rPr>
              <a:t>ideoinnista</a:t>
            </a:r>
            <a:r>
              <a:rPr lang="fi-FI" baseline="0" dirty="0" smtClean="0">
                <a:solidFill>
                  <a:schemeClr val="dk1"/>
                </a:solidFill>
                <a:latin typeface="Georgia"/>
                <a:ea typeface="Georgia"/>
                <a:cs typeface="Georgia"/>
                <a:sym typeface="Georgia"/>
              </a:rPr>
              <a:t> . </a:t>
            </a:r>
          </a:p>
          <a:p>
            <a:pPr marL="228600" marR="0" lvl="0" indent="0" algn="l" defTabSz="457200" rtl="0" eaLnBrk="1" fontAlgn="auto" latinLnBrk="0" hangingPunct="1">
              <a:lnSpc>
                <a:spcPct val="100000"/>
              </a:lnSpc>
              <a:spcBef>
                <a:spcPts val="0"/>
              </a:spcBef>
              <a:spcAft>
                <a:spcPts val="0"/>
              </a:spcAft>
              <a:buClr>
                <a:schemeClr val="dk1"/>
              </a:buClr>
              <a:buSzTx/>
              <a:buFont typeface="Georgia"/>
              <a:buNone/>
              <a:tabLst/>
              <a:defRPr/>
            </a:pPr>
            <a:r>
              <a:rPr lang="fi-FI" baseline="0" dirty="0" smtClean="0">
                <a:solidFill>
                  <a:schemeClr val="dk1"/>
                </a:solidFill>
                <a:latin typeface="Georgia"/>
                <a:ea typeface="Georgia"/>
                <a:cs typeface="Georgia"/>
                <a:sym typeface="Georgia"/>
              </a:rPr>
              <a:t>	</a:t>
            </a:r>
            <a:r>
              <a:rPr lang="en" dirty="0" smtClean="0">
                <a:solidFill>
                  <a:schemeClr val="dk1"/>
                </a:solidFill>
                <a:latin typeface="Georgia"/>
                <a:ea typeface="Georgia"/>
                <a:cs typeface="Georgia"/>
                <a:sym typeface="Georgia"/>
              </a:rPr>
              <a:t>Ideoiden </a:t>
            </a:r>
            <a:r>
              <a:rPr lang="en" dirty="0">
                <a:solidFill>
                  <a:schemeClr val="dk1"/>
                </a:solidFill>
                <a:latin typeface="Georgia"/>
                <a:ea typeface="Georgia"/>
                <a:cs typeface="Georgia"/>
                <a:sym typeface="Georgia"/>
              </a:rPr>
              <a:t>läpikäyntiin menee noin 10 minuuttia ja oppaan on tarkkailtava, ettei keskustelu päädy </a:t>
            </a:r>
            <a:r>
              <a:rPr lang="en" dirty="0" smtClean="0">
                <a:solidFill>
                  <a:schemeClr val="dk1"/>
                </a:solidFill>
                <a:latin typeface="Georgia"/>
                <a:ea typeface="Georgia"/>
                <a:cs typeface="Georgia"/>
                <a:sym typeface="Georgia"/>
              </a:rPr>
              <a:t>sivuraiteille</a:t>
            </a:r>
            <a:r>
              <a:rPr lang="fi-FI" dirty="0" smtClean="0">
                <a:solidFill>
                  <a:schemeClr val="dk1"/>
                </a:solidFill>
                <a:latin typeface="Georgia"/>
                <a:ea typeface="Georgia"/>
                <a:cs typeface="Georgia"/>
                <a:sym typeface="Georgia"/>
              </a:rPr>
              <a:t>.</a:t>
            </a:r>
            <a:r>
              <a:rPr lang="fi-FI" baseline="0" dirty="0" smtClean="0">
                <a:solidFill>
                  <a:schemeClr val="dk1"/>
                </a:solidFill>
                <a:latin typeface="Georgia"/>
                <a:ea typeface="Georgia"/>
                <a:cs typeface="Georgia"/>
                <a:sym typeface="Georgia"/>
              </a:rPr>
              <a:t> </a:t>
            </a:r>
            <a:r>
              <a:rPr lang="en" dirty="0" smtClean="0">
                <a:solidFill>
                  <a:schemeClr val="dk1"/>
                </a:solidFill>
                <a:latin typeface="Georgia"/>
                <a:ea typeface="Georgia"/>
                <a:cs typeface="Georgia"/>
                <a:sym typeface="Georgia"/>
              </a:rPr>
              <a:t>Keskustelun aikana tulleet uudet ajatukset ja ideat kirjoitetaan ylös ja laitetaan muiden joukkoon</a:t>
            </a:r>
            <a:r>
              <a:rPr lang="fi-FI" dirty="0" smtClean="0">
                <a:solidFill>
                  <a:schemeClr val="dk1"/>
                </a:solidFill>
                <a:latin typeface="Georgia"/>
                <a:ea typeface="Georgia"/>
                <a:cs typeface="Georgia"/>
                <a:sym typeface="Georgia"/>
              </a:rPr>
              <a:t>.</a:t>
            </a:r>
          </a:p>
          <a:p>
            <a:pPr marL="228600" lvl="0" indent="0" rtl="0">
              <a:spcBef>
                <a:spcPts val="0"/>
              </a:spcBef>
              <a:buClr>
                <a:schemeClr val="dk1"/>
              </a:buClr>
              <a:buFont typeface="Georgia"/>
              <a:buNone/>
            </a:pPr>
            <a:r>
              <a:rPr lang="fi-FI" b="1" dirty="0" smtClean="0">
                <a:solidFill>
                  <a:schemeClr val="dk1"/>
                </a:solidFill>
                <a:latin typeface="Georgia"/>
                <a:ea typeface="Georgia"/>
                <a:cs typeface="Georgia"/>
                <a:sym typeface="Georgia"/>
              </a:rPr>
              <a:t>	3.</a:t>
            </a:r>
            <a:r>
              <a:rPr lang="fi-FI" b="1" baseline="0" dirty="0" smtClean="0">
                <a:solidFill>
                  <a:schemeClr val="dk1"/>
                </a:solidFill>
                <a:latin typeface="Georgia"/>
                <a:ea typeface="Georgia"/>
                <a:cs typeface="Georgia"/>
                <a:sym typeface="Georgia"/>
              </a:rPr>
              <a:t> vaihe (5 min) </a:t>
            </a:r>
            <a:r>
              <a:rPr lang="en" dirty="0" smtClean="0">
                <a:solidFill>
                  <a:schemeClr val="dk1"/>
                </a:solidFill>
                <a:latin typeface="Georgia"/>
                <a:ea typeface="Georgia"/>
                <a:cs typeface="Georgia"/>
                <a:sym typeface="Georgia"/>
              </a:rPr>
              <a:t>Tämän </a:t>
            </a:r>
            <a:r>
              <a:rPr lang="en" dirty="0">
                <a:solidFill>
                  <a:schemeClr val="dk1"/>
                </a:solidFill>
                <a:latin typeface="Georgia"/>
                <a:ea typeface="Georgia"/>
                <a:cs typeface="Georgia"/>
                <a:sym typeface="Georgia"/>
              </a:rPr>
              <a:t>jälkeen vielä nopea </a:t>
            </a:r>
            <a:r>
              <a:rPr lang="en" dirty="0" smtClean="0">
                <a:solidFill>
                  <a:schemeClr val="dk1"/>
                </a:solidFill>
                <a:latin typeface="Georgia"/>
                <a:ea typeface="Georgia"/>
                <a:cs typeface="Georgia"/>
                <a:sym typeface="Georgia"/>
              </a:rPr>
              <a:t>uusi </a:t>
            </a:r>
            <a:r>
              <a:rPr lang="en" dirty="0">
                <a:solidFill>
                  <a:schemeClr val="dk1"/>
                </a:solidFill>
                <a:latin typeface="Georgia"/>
                <a:ea typeface="Georgia"/>
                <a:cs typeface="Georgia"/>
                <a:sym typeface="Georgia"/>
              </a:rPr>
              <a:t>ideointikierros siitä, </a:t>
            </a:r>
            <a:r>
              <a:rPr lang="en" u="sng" dirty="0">
                <a:solidFill>
                  <a:schemeClr val="dk1"/>
                </a:solidFill>
                <a:latin typeface="Georgia"/>
                <a:ea typeface="Georgia"/>
                <a:cs typeface="Georgia"/>
                <a:sym typeface="Georgia"/>
              </a:rPr>
              <a:t>mitä salamatkustaja tekisi</a:t>
            </a:r>
            <a:r>
              <a:rPr lang="en" dirty="0">
                <a:solidFill>
                  <a:schemeClr val="dk1"/>
                </a:solidFill>
                <a:latin typeface="Georgia"/>
                <a:ea typeface="Georgia"/>
                <a:cs typeface="Georgia"/>
                <a:sym typeface="Georgia"/>
              </a:rPr>
              <a:t> (tässä kohtaa saa vapaasti varastaa muiden ideoita ja lisätä niihin) </a:t>
            </a:r>
            <a:endParaRPr lang="fi-FI" dirty="0" smtClean="0">
              <a:solidFill>
                <a:schemeClr val="dk1"/>
              </a:solidFill>
              <a:latin typeface="Georgia"/>
              <a:ea typeface="Georgia"/>
              <a:cs typeface="Georgia"/>
              <a:sym typeface="Georgia"/>
            </a:endParaRPr>
          </a:p>
          <a:p>
            <a:pPr marL="228600" lvl="0" indent="0" rtl="0">
              <a:spcBef>
                <a:spcPts val="0"/>
              </a:spcBef>
              <a:buClr>
                <a:schemeClr val="dk1"/>
              </a:buClr>
              <a:buFont typeface="Georgia"/>
              <a:buNone/>
            </a:pPr>
            <a:r>
              <a:rPr lang="fi-FI" dirty="0" smtClean="0">
                <a:solidFill>
                  <a:schemeClr val="dk1"/>
                </a:solidFill>
                <a:latin typeface="Georgia"/>
                <a:ea typeface="Georgia"/>
                <a:cs typeface="Georgia"/>
                <a:sym typeface="Georgia"/>
              </a:rPr>
              <a:t>	</a:t>
            </a:r>
            <a:r>
              <a:rPr lang="fi-FI" b="1" dirty="0" smtClean="0">
                <a:solidFill>
                  <a:schemeClr val="dk1"/>
                </a:solidFill>
                <a:latin typeface="Georgia"/>
                <a:ea typeface="Georgia"/>
                <a:cs typeface="Georgia"/>
                <a:sym typeface="Georgia"/>
              </a:rPr>
              <a:t>4.</a:t>
            </a:r>
            <a:r>
              <a:rPr lang="fi-FI" b="1" baseline="0" dirty="0" smtClean="0">
                <a:solidFill>
                  <a:schemeClr val="dk1"/>
                </a:solidFill>
                <a:latin typeface="Georgia"/>
                <a:ea typeface="Georgia"/>
                <a:cs typeface="Georgia"/>
                <a:sym typeface="Georgia"/>
              </a:rPr>
              <a:t> vaihe(5 - 10min) </a:t>
            </a:r>
            <a:r>
              <a:rPr lang="en" dirty="0" smtClean="0">
                <a:solidFill>
                  <a:schemeClr val="dk1"/>
                </a:solidFill>
                <a:latin typeface="Georgia"/>
                <a:ea typeface="Georgia"/>
                <a:cs typeface="Georgia"/>
                <a:sym typeface="Georgia"/>
              </a:rPr>
              <a:t>Käydään </a:t>
            </a:r>
            <a:r>
              <a:rPr lang="en" dirty="0">
                <a:solidFill>
                  <a:schemeClr val="dk1"/>
                </a:solidFill>
                <a:latin typeface="Georgia"/>
                <a:ea typeface="Georgia"/>
                <a:cs typeface="Georgia"/>
                <a:sym typeface="Georgia"/>
              </a:rPr>
              <a:t>nopeasti läpi vielä uudet ideat ja lisätään ne </a:t>
            </a:r>
            <a:r>
              <a:rPr lang="en" dirty="0" smtClean="0">
                <a:solidFill>
                  <a:schemeClr val="dk1"/>
                </a:solidFill>
                <a:latin typeface="Georgia"/>
                <a:ea typeface="Georgia"/>
                <a:cs typeface="Georgia"/>
                <a:sym typeface="Georgia"/>
              </a:rPr>
              <a:t>seinälle</a:t>
            </a:r>
            <a:endParaRPr lang="fi-FI" dirty="0" smtClean="0">
              <a:solidFill>
                <a:schemeClr val="dk1"/>
              </a:solidFill>
              <a:latin typeface="Georgia"/>
              <a:ea typeface="Georgia"/>
              <a:cs typeface="Georgia"/>
              <a:sym typeface="Georgia"/>
            </a:endParaRPr>
          </a:p>
          <a:p>
            <a:pPr marL="228600" lvl="0" indent="0" rtl="0">
              <a:spcBef>
                <a:spcPts val="0"/>
              </a:spcBef>
              <a:buClr>
                <a:schemeClr val="dk1"/>
              </a:buClr>
              <a:buFont typeface="Georgia"/>
              <a:buNone/>
            </a:pPr>
            <a:endParaRPr lang="fi-FI" dirty="0" smtClean="0">
              <a:solidFill>
                <a:schemeClr val="dk1"/>
              </a:solidFill>
              <a:latin typeface="Georgia"/>
              <a:ea typeface="Georgia"/>
              <a:cs typeface="Georgia"/>
              <a:sym typeface="Georgia"/>
            </a:endParaRPr>
          </a:p>
          <a:p>
            <a:pPr marL="228600" lvl="0" indent="0" rtl="0">
              <a:spcBef>
                <a:spcPts val="0"/>
              </a:spcBef>
              <a:buClr>
                <a:schemeClr val="dk1"/>
              </a:buClr>
              <a:buFont typeface="Georgia"/>
              <a:buNone/>
            </a:pPr>
            <a:r>
              <a:rPr lang="en" dirty="0" smtClean="0">
                <a:solidFill>
                  <a:schemeClr val="dk1"/>
                </a:solidFill>
                <a:latin typeface="Georgia"/>
                <a:ea typeface="Georgia"/>
                <a:cs typeface="Georgia"/>
                <a:sym typeface="Georgia"/>
              </a:rPr>
              <a:t>Ensimmäisellä </a:t>
            </a:r>
            <a:r>
              <a:rPr lang="en" dirty="0">
                <a:solidFill>
                  <a:schemeClr val="dk1"/>
                </a:solidFill>
                <a:latin typeface="Georgia"/>
                <a:ea typeface="Georgia"/>
                <a:cs typeface="Georgia"/>
                <a:sym typeface="Georgia"/>
              </a:rPr>
              <a:t>kierroksella tulee itsestäänselviä ideoita, joten on tärkeää, että ne saadaan systeemistä ulos. Villit ideat tulevat usein vasta seuraavalla kierroksella, mutta niiden kautta päästään usein kiinni oikeasti tuoreisiin ratkaisuihin. </a:t>
            </a:r>
          </a:p>
          <a:p>
            <a:pPr lvl="0" rtl="0">
              <a:spcBef>
                <a:spcPts val="0"/>
              </a:spcBef>
              <a:buNone/>
            </a:pPr>
            <a:endParaRPr dirty="0"/>
          </a:p>
          <a:p>
            <a:pPr lvl="0" rtl="0">
              <a:spcBef>
                <a:spcPts val="0"/>
              </a:spcBef>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0"/>
        <p:cNvGrpSpPr/>
        <p:nvPr/>
      </p:nvGrpSpPr>
      <p:grpSpPr>
        <a:xfrm>
          <a:off x="0" y="0"/>
          <a:ext cx="0" cy="0"/>
          <a:chOff x="0" y="0"/>
          <a:chExt cx="0" cy="0"/>
        </a:xfrm>
      </p:grpSpPr>
      <p:sp>
        <p:nvSpPr>
          <p:cNvPr id="11" name="Shape 11"/>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2" name="Shape 12"/>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3" name="Shape 1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7" name="Shape 47"/>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buChar char="●"/>
              <a:defRPr/>
            </a:lvl1pPr>
            <a:lvl2pPr lvl="1" algn="ctr">
              <a:spcBef>
                <a:spcPts val="0"/>
              </a:spcBef>
              <a:buChar char="○"/>
              <a:defRPr/>
            </a:lvl2pPr>
            <a:lvl3pPr lvl="2" algn="ctr">
              <a:spcBef>
                <a:spcPts val="0"/>
              </a:spcBef>
              <a:buChar char="■"/>
              <a:defRPr/>
            </a:lvl3pPr>
            <a:lvl4pPr lvl="3" algn="ctr">
              <a:spcBef>
                <a:spcPts val="0"/>
              </a:spcBef>
              <a:buChar char="●"/>
              <a:defRPr/>
            </a:lvl4pPr>
            <a:lvl5pPr lvl="4" algn="ctr">
              <a:spcBef>
                <a:spcPts val="0"/>
              </a:spcBef>
              <a:buChar char="○"/>
              <a:defRPr/>
            </a:lvl5pPr>
            <a:lvl6pPr lvl="5" algn="ctr">
              <a:spcBef>
                <a:spcPts val="0"/>
              </a:spcBef>
              <a:buChar char="■"/>
              <a:defRPr/>
            </a:lvl6pPr>
            <a:lvl7pPr lvl="6" algn="ctr">
              <a:spcBef>
                <a:spcPts val="0"/>
              </a:spcBef>
              <a:buChar char="●"/>
              <a:defRPr/>
            </a:lvl7pPr>
            <a:lvl8pPr lvl="7" algn="ctr">
              <a:spcBef>
                <a:spcPts val="0"/>
              </a:spcBef>
              <a:buChar char="○"/>
              <a:defRPr/>
            </a:lvl8pPr>
            <a:lvl9pPr lvl="8" algn="ctr">
              <a:spcBef>
                <a:spcPts val="0"/>
              </a:spcBef>
              <a:buChar char="■"/>
              <a:defRPr/>
            </a:lvl9pPr>
          </a:lstStyle>
          <a:p>
            <a:endParaRPr/>
          </a:p>
        </p:txBody>
      </p:sp>
      <p:sp>
        <p:nvSpPr>
          <p:cNvPr id="48" name="Shape 4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9"/>
        <p:cNvGrpSpPr/>
        <p:nvPr/>
      </p:nvGrpSpPr>
      <p:grpSpPr>
        <a:xfrm>
          <a:off x="0" y="0"/>
          <a:ext cx="0" cy="0"/>
          <a:chOff x="0" y="0"/>
          <a:chExt cx="0" cy="0"/>
        </a:xfrm>
      </p:grpSpPr>
      <p:sp>
        <p:nvSpPr>
          <p:cNvPr id="50" name="Shape 5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frontpage">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644100" y="2285400"/>
            <a:ext cx="7855800" cy="1959900"/>
          </a:xfrm>
          <a:prstGeom prst="rect">
            <a:avLst/>
          </a:prstGeom>
        </p:spPr>
        <p:txBody>
          <a:bodyPr lIns="91425" tIns="91425" rIns="91425" bIns="91425" anchor="t" anchorCtr="0"/>
          <a:lstStyle>
            <a:lvl1pPr lvl="0" algn="ctr" rtl="0">
              <a:spcBef>
                <a:spcPts val="0"/>
              </a:spcBef>
              <a:buNone/>
              <a:defRPr sz="2400"/>
            </a:lvl1pPr>
            <a:lvl2pPr lvl="1" algn="ctr" rtl="0">
              <a:spcBef>
                <a:spcPts val="0"/>
              </a:spcBef>
              <a:buNone/>
              <a:defRPr sz="2400"/>
            </a:lvl2pPr>
            <a:lvl3pPr lvl="2" algn="ctr" rtl="0">
              <a:spcBef>
                <a:spcPts val="0"/>
              </a:spcBef>
              <a:buNone/>
              <a:defRPr sz="2400"/>
            </a:lvl3pPr>
            <a:lvl4pPr lvl="3" algn="ctr" rtl="0">
              <a:spcBef>
                <a:spcPts val="0"/>
              </a:spcBef>
              <a:buNone/>
              <a:defRPr sz="2400"/>
            </a:lvl4pPr>
            <a:lvl5pPr lvl="4" algn="ctr" rtl="0">
              <a:spcBef>
                <a:spcPts val="0"/>
              </a:spcBef>
              <a:buNone/>
              <a:defRPr sz="2400"/>
            </a:lvl5pPr>
            <a:lvl6pPr lvl="5" algn="ctr" rtl="0">
              <a:spcBef>
                <a:spcPts val="0"/>
              </a:spcBef>
              <a:buNone/>
              <a:defRPr sz="2400"/>
            </a:lvl6pPr>
            <a:lvl7pPr lvl="6" algn="ctr" rtl="0">
              <a:spcBef>
                <a:spcPts val="0"/>
              </a:spcBef>
              <a:buNone/>
              <a:defRPr sz="2400"/>
            </a:lvl7pPr>
            <a:lvl8pPr lvl="7" algn="ctr" rtl="0">
              <a:spcBef>
                <a:spcPts val="0"/>
              </a:spcBef>
              <a:buNone/>
              <a:defRPr sz="2400"/>
            </a:lvl8pPr>
            <a:lvl9pPr lvl="8" algn="ctr" rtl="0">
              <a:spcBef>
                <a:spcPts val="0"/>
              </a:spcBef>
              <a:buNone/>
              <a:defRPr sz="2400"/>
            </a:lvl9pPr>
          </a:lstStyle>
          <a:p>
            <a:endParaRPr/>
          </a:p>
        </p:txBody>
      </p:sp>
      <p:sp>
        <p:nvSpPr>
          <p:cNvPr id="53" name="Shape 53"/>
          <p:cNvSpPr txBox="1">
            <a:spLocks noGrp="1"/>
          </p:cNvSpPr>
          <p:nvPr>
            <p:ph type="sldNum" idx="12"/>
          </p:nvPr>
        </p:nvSpPr>
        <p:spPr>
          <a:xfrm>
            <a:off x="371682" y="4421529"/>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1">
    <p:spTree>
      <p:nvGrpSpPr>
        <p:cNvPr id="1" name="Shape 54"/>
        <p:cNvGrpSpPr/>
        <p:nvPr/>
      </p:nvGrpSpPr>
      <p:grpSpPr>
        <a:xfrm>
          <a:off x="0" y="0"/>
          <a:ext cx="0" cy="0"/>
          <a:chOff x="0" y="0"/>
          <a:chExt cx="0" cy="0"/>
        </a:xfrm>
      </p:grpSpPr>
      <p:pic>
        <p:nvPicPr>
          <p:cNvPr id="55" name="Shape 55" descr="sitra_ratkaisukuvaslidesiin.png"/>
          <p:cNvPicPr preferRelativeResize="0"/>
          <p:nvPr/>
        </p:nvPicPr>
        <p:blipFill>
          <a:blip r:embed="rId2">
            <a:alphaModFix/>
          </a:blip>
          <a:stretch>
            <a:fillRect/>
          </a:stretch>
        </p:blipFill>
        <p:spPr>
          <a:xfrm>
            <a:off x="1354" y="0"/>
            <a:ext cx="9141292" cy="5143500"/>
          </a:xfrm>
          <a:prstGeom prst="rect">
            <a:avLst/>
          </a:prstGeom>
          <a:noFill/>
          <a:ln>
            <a:noFill/>
          </a:ln>
        </p:spPr>
      </p:pic>
      <p:sp>
        <p:nvSpPr>
          <p:cNvPr id="56" name="Shape 56"/>
          <p:cNvSpPr txBox="1">
            <a:spLocks noGrp="1"/>
          </p:cNvSpPr>
          <p:nvPr>
            <p:ph type="body" idx="1"/>
          </p:nvPr>
        </p:nvSpPr>
        <p:spPr>
          <a:xfrm>
            <a:off x="179750" y="1862350"/>
            <a:ext cx="2662200" cy="309000"/>
          </a:xfrm>
          <a:prstGeom prst="rect">
            <a:avLst/>
          </a:prstGeom>
        </p:spPr>
        <p:txBody>
          <a:bodyPr lIns="91425" tIns="91425" rIns="91425" bIns="91425" anchor="t" anchorCtr="0"/>
          <a:lstStyle>
            <a:lvl1pPr lvl="0" algn="ctr" rtl="0">
              <a:spcBef>
                <a:spcPts val="0"/>
              </a:spcBef>
              <a:buSzPct val="100000"/>
              <a:buChar char="●"/>
              <a:defRPr sz="900"/>
            </a:lvl1pPr>
            <a:lvl2pPr lvl="1" algn="ctr" rtl="0">
              <a:spcBef>
                <a:spcPts val="0"/>
              </a:spcBef>
              <a:buSzPct val="100000"/>
              <a:buChar char="○"/>
              <a:defRPr sz="900"/>
            </a:lvl2pPr>
            <a:lvl3pPr lvl="2" algn="ctr" rtl="0">
              <a:spcBef>
                <a:spcPts val="0"/>
              </a:spcBef>
              <a:buSzPct val="100000"/>
              <a:buChar char="■"/>
              <a:defRPr sz="900"/>
            </a:lvl3pPr>
            <a:lvl4pPr lvl="3" algn="ctr" rtl="0">
              <a:spcBef>
                <a:spcPts val="0"/>
              </a:spcBef>
              <a:buSzPct val="100000"/>
              <a:buChar char="●"/>
              <a:defRPr sz="900"/>
            </a:lvl4pPr>
            <a:lvl5pPr lvl="4" algn="ctr" rtl="0">
              <a:spcBef>
                <a:spcPts val="0"/>
              </a:spcBef>
              <a:buSzPct val="100000"/>
              <a:buChar char="○"/>
              <a:defRPr sz="900"/>
            </a:lvl5pPr>
            <a:lvl6pPr lvl="5" algn="ctr" rtl="0">
              <a:spcBef>
                <a:spcPts val="0"/>
              </a:spcBef>
              <a:buSzPct val="100000"/>
              <a:buChar char="■"/>
              <a:defRPr sz="900"/>
            </a:lvl6pPr>
            <a:lvl7pPr lvl="6" algn="ctr" rtl="0">
              <a:spcBef>
                <a:spcPts val="0"/>
              </a:spcBef>
              <a:buSzPct val="100000"/>
              <a:buChar char="●"/>
              <a:defRPr sz="900"/>
            </a:lvl7pPr>
            <a:lvl8pPr lvl="7" algn="ctr" rtl="0">
              <a:spcBef>
                <a:spcPts val="0"/>
              </a:spcBef>
              <a:buSzPct val="100000"/>
              <a:buChar char="○"/>
              <a:defRPr sz="900"/>
            </a:lvl8pPr>
            <a:lvl9pPr lvl="8" algn="ctr" rtl="0">
              <a:spcBef>
                <a:spcPts val="0"/>
              </a:spcBef>
              <a:buSzPct val="100000"/>
              <a:buChar char="■"/>
              <a:defRPr sz="900"/>
            </a:lvl9pPr>
          </a:lstStyle>
          <a:p>
            <a:endParaRPr/>
          </a:p>
        </p:txBody>
      </p:sp>
      <p:sp>
        <p:nvSpPr>
          <p:cNvPr id="57" name="Shape 57"/>
          <p:cNvSpPr txBox="1">
            <a:spLocks noGrp="1"/>
          </p:cNvSpPr>
          <p:nvPr>
            <p:ph type="body" idx="2"/>
          </p:nvPr>
        </p:nvSpPr>
        <p:spPr>
          <a:xfrm>
            <a:off x="179750" y="2524300"/>
            <a:ext cx="2662200" cy="309000"/>
          </a:xfrm>
          <a:prstGeom prst="rect">
            <a:avLst/>
          </a:prstGeom>
        </p:spPr>
        <p:txBody>
          <a:bodyPr lIns="91425" tIns="91425" rIns="91425" bIns="91425" anchor="t" anchorCtr="0"/>
          <a:lstStyle>
            <a:lvl1pPr lvl="0" algn="ctr" rtl="0">
              <a:spcBef>
                <a:spcPts val="0"/>
              </a:spcBef>
              <a:buSzPct val="100000"/>
              <a:buChar char="●"/>
              <a:defRPr sz="900"/>
            </a:lvl1pPr>
            <a:lvl2pPr lvl="1" algn="ctr" rtl="0">
              <a:spcBef>
                <a:spcPts val="0"/>
              </a:spcBef>
              <a:buSzPct val="100000"/>
              <a:buChar char="○"/>
              <a:defRPr sz="900"/>
            </a:lvl2pPr>
            <a:lvl3pPr lvl="2" algn="ctr" rtl="0">
              <a:spcBef>
                <a:spcPts val="0"/>
              </a:spcBef>
              <a:buSzPct val="100000"/>
              <a:buChar char="■"/>
              <a:defRPr sz="900"/>
            </a:lvl3pPr>
            <a:lvl4pPr lvl="3" algn="ctr" rtl="0">
              <a:spcBef>
                <a:spcPts val="0"/>
              </a:spcBef>
              <a:buSzPct val="100000"/>
              <a:buChar char="●"/>
              <a:defRPr sz="900"/>
            </a:lvl4pPr>
            <a:lvl5pPr lvl="4" algn="ctr" rtl="0">
              <a:spcBef>
                <a:spcPts val="0"/>
              </a:spcBef>
              <a:buSzPct val="100000"/>
              <a:buChar char="○"/>
              <a:defRPr sz="900"/>
            </a:lvl5pPr>
            <a:lvl6pPr lvl="5" algn="ctr" rtl="0">
              <a:spcBef>
                <a:spcPts val="0"/>
              </a:spcBef>
              <a:buSzPct val="100000"/>
              <a:buChar char="■"/>
              <a:defRPr sz="900"/>
            </a:lvl6pPr>
            <a:lvl7pPr lvl="6" algn="ctr" rtl="0">
              <a:spcBef>
                <a:spcPts val="0"/>
              </a:spcBef>
              <a:buSzPct val="100000"/>
              <a:buChar char="●"/>
              <a:defRPr sz="900"/>
            </a:lvl7pPr>
            <a:lvl8pPr lvl="7" algn="ctr" rtl="0">
              <a:spcBef>
                <a:spcPts val="0"/>
              </a:spcBef>
              <a:buSzPct val="100000"/>
              <a:buChar char="○"/>
              <a:defRPr sz="900"/>
            </a:lvl8pPr>
            <a:lvl9pPr lvl="8" algn="ctr" rtl="0">
              <a:spcBef>
                <a:spcPts val="0"/>
              </a:spcBef>
              <a:buSzPct val="100000"/>
              <a:buChar char="■"/>
              <a:defRPr sz="900"/>
            </a:lvl9pPr>
          </a:lstStyle>
          <a:p>
            <a:endParaRPr/>
          </a:p>
        </p:txBody>
      </p:sp>
      <p:sp>
        <p:nvSpPr>
          <p:cNvPr id="58" name="Shape 58"/>
          <p:cNvSpPr txBox="1">
            <a:spLocks noGrp="1"/>
          </p:cNvSpPr>
          <p:nvPr>
            <p:ph type="body" idx="3"/>
          </p:nvPr>
        </p:nvSpPr>
        <p:spPr>
          <a:xfrm>
            <a:off x="179750" y="3442250"/>
            <a:ext cx="2662200" cy="979800"/>
          </a:xfrm>
          <a:prstGeom prst="rect">
            <a:avLst/>
          </a:prstGeom>
        </p:spPr>
        <p:txBody>
          <a:bodyPr lIns="91425" tIns="91425" rIns="91425" bIns="91425" anchor="t" anchorCtr="0"/>
          <a:lstStyle>
            <a:lvl1pPr lvl="0" rtl="0">
              <a:spcBef>
                <a:spcPts val="0"/>
              </a:spcBef>
              <a:buSzPct val="100000"/>
              <a:buChar char="●"/>
              <a:defRPr sz="900"/>
            </a:lvl1pPr>
            <a:lvl2pPr lvl="1" rtl="0">
              <a:spcBef>
                <a:spcPts val="0"/>
              </a:spcBef>
              <a:buSzPct val="100000"/>
              <a:buChar char="○"/>
              <a:defRPr sz="900"/>
            </a:lvl2pPr>
            <a:lvl3pPr lvl="2" rtl="0">
              <a:spcBef>
                <a:spcPts val="0"/>
              </a:spcBef>
              <a:buSzPct val="100000"/>
              <a:buChar char="■"/>
              <a:defRPr sz="900"/>
            </a:lvl3pPr>
            <a:lvl4pPr lvl="3" rtl="0">
              <a:spcBef>
                <a:spcPts val="0"/>
              </a:spcBef>
              <a:buSzPct val="100000"/>
              <a:buChar char="●"/>
              <a:defRPr sz="900"/>
            </a:lvl4pPr>
            <a:lvl5pPr lvl="4" rtl="0">
              <a:spcBef>
                <a:spcPts val="0"/>
              </a:spcBef>
              <a:buSzPct val="100000"/>
              <a:buChar char="○"/>
              <a:defRPr sz="900"/>
            </a:lvl5pPr>
            <a:lvl6pPr lvl="5" rtl="0">
              <a:spcBef>
                <a:spcPts val="0"/>
              </a:spcBef>
              <a:buSzPct val="100000"/>
              <a:buChar char="■"/>
              <a:defRPr sz="900"/>
            </a:lvl6pPr>
            <a:lvl7pPr lvl="6" rtl="0">
              <a:spcBef>
                <a:spcPts val="0"/>
              </a:spcBef>
              <a:buSzPct val="100000"/>
              <a:buChar char="●"/>
              <a:defRPr sz="900"/>
            </a:lvl7pPr>
            <a:lvl8pPr lvl="7" rtl="0">
              <a:spcBef>
                <a:spcPts val="0"/>
              </a:spcBef>
              <a:buSzPct val="100000"/>
              <a:buChar char="○"/>
              <a:defRPr sz="900"/>
            </a:lvl8pPr>
            <a:lvl9pPr lvl="8" rtl="0">
              <a:spcBef>
                <a:spcPts val="0"/>
              </a:spcBef>
              <a:buSzPct val="100000"/>
              <a:buChar char="■"/>
              <a:defRPr sz="900"/>
            </a:lvl9pPr>
          </a:lstStyle>
          <a:p>
            <a:endParaRPr/>
          </a:p>
        </p:txBody>
      </p:sp>
      <p:sp>
        <p:nvSpPr>
          <p:cNvPr id="59" name="Shape 59"/>
          <p:cNvSpPr txBox="1">
            <a:spLocks noGrp="1"/>
          </p:cNvSpPr>
          <p:nvPr>
            <p:ph type="body" idx="4"/>
          </p:nvPr>
        </p:nvSpPr>
        <p:spPr>
          <a:xfrm>
            <a:off x="3824998" y="723750"/>
            <a:ext cx="4874400" cy="361800"/>
          </a:xfrm>
          <a:prstGeom prst="rect">
            <a:avLst/>
          </a:prstGeom>
        </p:spPr>
        <p:txBody>
          <a:bodyPr lIns="91425" tIns="91425" rIns="91425" bIns="91425" anchor="t" anchorCtr="0"/>
          <a:lstStyle>
            <a:lvl1pPr lvl="0" rtl="0">
              <a:spcBef>
                <a:spcPts val="0"/>
              </a:spcBef>
              <a:buSzPct val="100000"/>
              <a:buChar char="●"/>
              <a:defRPr sz="900"/>
            </a:lvl1pPr>
            <a:lvl2pPr lvl="1" rtl="0">
              <a:spcBef>
                <a:spcPts val="0"/>
              </a:spcBef>
              <a:buSzPct val="100000"/>
              <a:buChar char="○"/>
              <a:defRPr sz="900"/>
            </a:lvl2pPr>
            <a:lvl3pPr lvl="2" rtl="0">
              <a:spcBef>
                <a:spcPts val="0"/>
              </a:spcBef>
              <a:buSzPct val="100000"/>
              <a:buChar char="■"/>
              <a:defRPr sz="900"/>
            </a:lvl3pPr>
            <a:lvl4pPr lvl="3" rtl="0">
              <a:spcBef>
                <a:spcPts val="0"/>
              </a:spcBef>
              <a:buSzPct val="100000"/>
              <a:buChar char="●"/>
              <a:defRPr sz="900"/>
            </a:lvl4pPr>
            <a:lvl5pPr lvl="4" rtl="0">
              <a:spcBef>
                <a:spcPts val="0"/>
              </a:spcBef>
              <a:buSzPct val="100000"/>
              <a:buChar char="○"/>
              <a:defRPr sz="900"/>
            </a:lvl5pPr>
            <a:lvl6pPr lvl="5" rtl="0">
              <a:spcBef>
                <a:spcPts val="0"/>
              </a:spcBef>
              <a:buSzPct val="100000"/>
              <a:buChar char="■"/>
              <a:defRPr sz="900"/>
            </a:lvl6pPr>
            <a:lvl7pPr lvl="6" rtl="0">
              <a:spcBef>
                <a:spcPts val="0"/>
              </a:spcBef>
              <a:buSzPct val="100000"/>
              <a:buChar char="●"/>
              <a:defRPr sz="900"/>
            </a:lvl7pPr>
            <a:lvl8pPr lvl="7" rtl="0">
              <a:spcBef>
                <a:spcPts val="0"/>
              </a:spcBef>
              <a:buSzPct val="100000"/>
              <a:buChar char="○"/>
              <a:defRPr sz="900"/>
            </a:lvl8pPr>
            <a:lvl9pPr lvl="8" rtl="0">
              <a:spcBef>
                <a:spcPts val="0"/>
              </a:spcBef>
              <a:buSzPct val="100000"/>
              <a:buChar char="■"/>
              <a:defRPr sz="900"/>
            </a:lvl9pPr>
          </a:lstStyle>
          <a:p>
            <a:endParaRPr/>
          </a:p>
        </p:txBody>
      </p:sp>
      <p:sp>
        <p:nvSpPr>
          <p:cNvPr id="60" name="Shape 60"/>
          <p:cNvSpPr txBox="1">
            <a:spLocks noGrp="1"/>
          </p:cNvSpPr>
          <p:nvPr>
            <p:ph type="body" idx="5"/>
          </p:nvPr>
        </p:nvSpPr>
        <p:spPr>
          <a:xfrm>
            <a:off x="3824998" y="2355550"/>
            <a:ext cx="4874400" cy="361800"/>
          </a:xfrm>
          <a:prstGeom prst="rect">
            <a:avLst/>
          </a:prstGeom>
        </p:spPr>
        <p:txBody>
          <a:bodyPr lIns="91425" tIns="91425" rIns="91425" bIns="91425" anchor="t" anchorCtr="0"/>
          <a:lstStyle>
            <a:lvl1pPr lvl="0" rtl="0">
              <a:spcBef>
                <a:spcPts val="0"/>
              </a:spcBef>
              <a:buSzPct val="100000"/>
              <a:buChar char="●"/>
              <a:defRPr sz="900"/>
            </a:lvl1pPr>
            <a:lvl2pPr lvl="1" rtl="0">
              <a:spcBef>
                <a:spcPts val="0"/>
              </a:spcBef>
              <a:buSzPct val="100000"/>
              <a:buChar char="○"/>
              <a:defRPr sz="900"/>
            </a:lvl2pPr>
            <a:lvl3pPr lvl="2" rtl="0">
              <a:spcBef>
                <a:spcPts val="0"/>
              </a:spcBef>
              <a:buSzPct val="100000"/>
              <a:buChar char="■"/>
              <a:defRPr sz="900"/>
            </a:lvl3pPr>
            <a:lvl4pPr lvl="3" rtl="0">
              <a:spcBef>
                <a:spcPts val="0"/>
              </a:spcBef>
              <a:buSzPct val="100000"/>
              <a:buChar char="●"/>
              <a:defRPr sz="900"/>
            </a:lvl4pPr>
            <a:lvl5pPr lvl="4" rtl="0">
              <a:spcBef>
                <a:spcPts val="0"/>
              </a:spcBef>
              <a:buSzPct val="100000"/>
              <a:buChar char="○"/>
              <a:defRPr sz="900"/>
            </a:lvl5pPr>
            <a:lvl6pPr lvl="5" rtl="0">
              <a:spcBef>
                <a:spcPts val="0"/>
              </a:spcBef>
              <a:buSzPct val="100000"/>
              <a:buChar char="■"/>
              <a:defRPr sz="900"/>
            </a:lvl6pPr>
            <a:lvl7pPr lvl="6" rtl="0">
              <a:spcBef>
                <a:spcPts val="0"/>
              </a:spcBef>
              <a:buSzPct val="100000"/>
              <a:buChar char="●"/>
              <a:defRPr sz="900"/>
            </a:lvl7pPr>
            <a:lvl8pPr lvl="7" rtl="0">
              <a:spcBef>
                <a:spcPts val="0"/>
              </a:spcBef>
              <a:buSzPct val="100000"/>
              <a:buChar char="○"/>
              <a:defRPr sz="900"/>
            </a:lvl8pPr>
            <a:lvl9pPr lvl="8" rtl="0">
              <a:spcBef>
                <a:spcPts val="0"/>
              </a:spcBef>
              <a:buSzPct val="100000"/>
              <a:buChar char="■"/>
              <a:defRPr sz="900"/>
            </a:lvl9pPr>
          </a:lstStyle>
          <a:p>
            <a:endParaRPr/>
          </a:p>
        </p:txBody>
      </p:sp>
      <p:sp>
        <p:nvSpPr>
          <p:cNvPr id="61" name="Shape 61"/>
          <p:cNvSpPr txBox="1">
            <a:spLocks noGrp="1"/>
          </p:cNvSpPr>
          <p:nvPr>
            <p:ph type="body" idx="6"/>
          </p:nvPr>
        </p:nvSpPr>
        <p:spPr>
          <a:xfrm>
            <a:off x="3824998" y="3202850"/>
            <a:ext cx="4874400" cy="1492800"/>
          </a:xfrm>
          <a:prstGeom prst="rect">
            <a:avLst/>
          </a:prstGeom>
        </p:spPr>
        <p:txBody>
          <a:bodyPr lIns="91425" tIns="91425" rIns="91425" bIns="91425" anchor="t" anchorCtr="0"/>
          <a:lstStyle>
            <a:lvl1pPr lvl="0" rtl="0">
              <a:spcBef>
                <a:spcPts val="0"/>
              </a:spcBef>
              <a:buSzPct val="100000"/>
              <a:buChar char="●"/>
              <a:defRPr sz="900"/>
            </a:lvl1pPr>
            <a:lvl2pPr lvl="1" rtl="0">
              <a:spcBef>
                <a:spcPts val="0"/>
              </a:spcBef>
              <a:buSzPct val="100000"/>
              <a:buChar char="○"/>
              <a:defRPr sz="900"/>
            </a:lvl2pPr>
            <a:lvl3pPr lvl="2" rtl="0">
              <a:spcBef>
                <a:spcPts val="0"/>
              </a:spcBef>
              <a:buSzPct val="100000"/>
              <a:buChar char="■"/>
              <a:defRPr sz="900"/>
            </a:lvl3pPr>
            <a:lvl4pPr lvl="3" rtl="0">
              <a:spcBef>
                <a:spcPts val="0"/>
              </a:spcBef>
              <a:buSzPct val="100000"/>
              <a:buChar char="●"/>
              <a:defRPr sz="900"/>
            </a:lvl4pPr>
            <a:lvl5pPr lvl="4" rtl="0">
              <a:spcBef>
                <a:spcPts val="0"/>
              </a:spcBef>
              <a:buSzPct val="100000"/>
              <a:buChar char="○"/>
              <a:defRPr sz="900"/>
            </a:lvl5pPr>
            <a:lvl6pPr lvl="5" rtl="0">
              <a:spcBef>
                <a:spcPts val="0"/>
              </a:spcBef>
              <a:buSzPct val="100000"/>
              <a:buChar char="■"/>
              <a:defRPr sz="900"/>
            </a:lvl6pPr>
            <a:lvl7pPr lvl="6" rtl="0">
              <a:spcBef>
                <a:spcPts val="0"/>
              </a:spcBef>
              <a:buSzPct val="100000"/>
              <a:buChar char="●"/>
              <a:defRPr sz="900"/>
            </a:lvl7pPr>
            <a:lvl8pPr lvl="7" rtl="0">
              <a:spcBef>
                <a:spcPts val="0"/>
              </a:spcBef>
              <a:buSzPct val="100000"/>
              <a:buChar char="○"/>
              <a:defRPr sz="900"/>
            </a:lvl8pPr>
            <a:lvl9pPr lvl="8" rtl="0">
              <a:spcBef>
                <a:spcPts val="0"/>
              </a:spcBef>
              <a:buSzPct val="100000"/>
              <a:buChar char="■"/>
              <a:defRPr sz="9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4"/>
        <p:cNvGrpSpPr/>
        <p:nvPr/>
      </p:nvGrpSpPr>
      <p:grpSpPr>
        <a:xfrm>
          <a:off x="0" y="0"/>
          <a:ext cx="0" cy="0"/>
          <a:chOff x="0" y="0"/>
          <a:chExt cx="0" cy="0"/>
        </a:xfrm>
      </p:grpSpPr>
      <p:sp>
        <p:nvSpPr>
          <p:cNvPr id="15" name="Shape 15"/>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6" name="Shape 1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buChar char="●"/>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
        <p:nvSpPr>
          <p:cNvPr id="20" name="Shape 2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buChar char="●"/>
              <a:defRPr sz="1400"/>
            </a:lvl1pPr>
            <a:lvl2pPr lvl="1">
              <a:spcBef>
                <a:spcPts val="0"/>
              </a:spcBef>
              <a:buSzPct val="100000"/>
              <a:buChar char="○"/>
              <a:defRPr sz="1200"/>
            </a:lvl2pPr>
            <a:lvl3pPr lvl="2">
              <a:spcBef>
                <a:spcPts val="0"/>
              </a:spcBef>
              <a:buSzPct val="100000"/>
              <a:buChar char="■"/>
              <a:defRPr sz="1200"/>
            </a:lvl3pPr>
            <a:lvl4pPr lvl="3">
              <a:spcBef>
                <a:spcPts val="0"/>
              </a:spcBef>
              <a:buSzPct val="100000"/>
              <a:buChar char="●"/>
              <a:defRPr sz="1200"/>
            </a:lvl4pPr>
            <a:lvl5pPr lvl="4">
              <a:spcBef>
                <a:spcPts val="0"/>
              </a:spcBef>
              <a:buSzPct val="100000"/>
              <a:buChar char="○"/>
              <a:defRPr sz="1200"/>
            </a:lvl5pPr>
            <a:lvl6pPr lvl="5">
              <a:spcBef>
                <a:spcPts val="0"/>
              </a:spcBef>
              <a:buSzPct val="100000"/>
              <a:buChar char="■"/>
              <a:defRPr sz="1200"/>
            </a:lvl6pPr>
            <a:lvl7pPr lvl="6">
              <a:spcBef>
                <a:spcPts val="0"/>
              </a:spcBef>
              <a:buSzPct val="100000"/>
              <a:buChar char="●"/>
              <a:defRPr sz="1200"/>
            </a:lvl7pPr>
            <a:lvl8pPr lvl="7">
              <a:spcBef>
                <a:spcPts val="0"/>
              </a:spcBef>
              <a:buSzPct val="100000"/>
              <a:buChar char="○"/>
              <a:defRPr sz="1200"/>
            </a:lvl8pPr>
            <a:lvl9pPr lvl="8">
              <a:spcBef>
                <a:spcPts val="0"/>
              </a:spcBef>
              <a:buSzPct val="100000"/>
              <a:buChar char="■"/>
              <a:defRPr sz="1200"/>
            </a:lvl9pPr>
          </a:lstStyle>
          <a:p>
            <a:endParaRPr/>
          </a:p>
        </p:txBody>
      </p:sp>
      <p:sp>
        <p:nvSpPr>
          <p:cNvPr id="24" name="Shape 24"/>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buChar char="●"/>
              <a:defRPr sz="1400"/>
            </a:lvl1pPr>
            <a:lvl2pPr lvl="1">
              <a:spcBef>
                <a:spcPts val="0"/>
              </a:spcBef>
              <a:buSzPct val="100000"/>
              <a:buChar char="○"/>
              <a:defRPr sz="1200"/>
            </a:lvl2pPr>
            <a:lvl3pPr lvl="2">
              <a:spcBef>
                <a:spcPts val="0"/>
              </a:spcBef>
              <a:buSzPct val="100000"/>
              <a:buChar char="■"/>
              <a:defRPr sz="1200"/>
            </a:lvl3pPr>
            <a:lvl4pPr lvl="3">
              <a:spcBef>
                <a:spcPts val="0"/>
              </a:spcBef>
              <a:buSzPct val="100000"/>
              <a:buChar char="●"/>
              <a:defRPr sz="1200"/>
            </a:lvl4pPr>
            <a:lvl5pPr lvl="4">
              <a:spcBef>
                <a:spcPts val="0"/>
              </a:spcBef>
              <a:buSzPct val="100000"/>
              <a:buChar char="○"/>
              <a:defRPr sz="1200"/>
            </a:lvl5pPr>
            <a:lvl6pPr lvl="5">
              <a:spcBef>
                <a:spcPts val="0"/>
              </a:spcBef>
              <a:buSzPct val="100000"/>
              <a:buChar char="■"/>
              <a:defRPr sz="1200"/>
            </a:lvl6pPr>
            <a:lvl7pPr lvl="6">
              <a:spcBef>
                <a:spcPts val="0"/>
              </a:spcBef>
              <a:buSzPct val="100000"/>
              <a:buChar char="●"/>
              <a:defRPr sz="1200"/>
            </a:lvl7pPr>
            <a:lvl8pPr lvl="7">
              <a:spcBef>
                <a:spcPts val="0"/>
              </a:spcBef>
              <a:buSzPct val="100000"/>
              <a:buChar char="○"/>
              <a:defRPr sz="1200"/>
            </a:lvl8pPr>
            <a:lvl9pPr lvl="8">
              <a:spcBef>
                <a:spcPts val="0"/>
              </a:spcBef>
              <a:buSzPct val="100000"/>
              <a:buChar char="■"/>
              <a:defRPr sz="1200"/>
            </a:lvl9pPr>
          </a:lstStyle>
          <a:p>
            <a:endParaRPr/>
          </a:p>
        </p:txBody>
      </p:sp>
      <p:sp>
        <p:nvSpPr>
          <p:cNvPr id="25" name="Shape 2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1" name="Shape 31"/>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buChar char="●"/>
              <a:defRPr sz="1200"/>
            </a:lvl1pPr>
            <a:lvl2pPr lvl="1">
              <a:spcBef>
                <a:spcPts val="0"/>
              </a:spcBef>
              <a:buSzPct val="100000"/>
              <a:buChar char="○"/>
              <a:defRPr sz="1200"/>
            </a:lvl2pPr>
            <a:lvl3pPr lvl="2">
              <a:spcBef>
                <a:spcPts val="0"/>
              </a:spcBef>
              <a:buSzPct val="100000"/>
              <a:buChar char="■"/>
              <a:defRPr sz="1200"/>
            </a:lvl3pPr>
            <a:lvl4pPr lvl="3">
              <a:spcBef>
                <a:spcPts val="0"/>
              </a:spcBef>
              <a:buSzPct val="100000"/>
              <a:buChar char="●"/>
              <a:defRPr sz="1200"/>
            </a:lvl4pPr>
            <a:lvl5pPr lvl="4">
              <a:spcBef>
                <a:spcPts val="0"/>
              </a:spcBef>
              <a:buSzPct val="100000"/>
              <a:buChar char="○"/>
              <a:defRPr sz="1200"/>
            </a:lvl5pPr>
            <a:lvl6pPr lvl="5">
              <a:spcBef>
                <a:spcPts val="0"/>
              </a:spcBef>
              <a:buSzPct val="100000"/>
              <a:buChar char="■"/>
              <a:defRPr sz="1200"/>
            </a:lvl6pPr>
            <a:lvl7pPr lvl="6">
              <a:spcBef>
                <a:spcPts val="0"/>
              </a:spcBef>
              <a:buSzPct val="100000"/>
              <a:buChar char="●"/>
              <a:defRPr sz="1200"/>
            </a:lvl7pPr>
            <a:lvl8pPr lvl="7">
              <a:spcBef>
                <a:spcPts val="0"/>
              </a:spcBef>
              <a:buSzPct val="100000"/>
              <a:buChar char="○"/>
              <a:defRPr sz="1200"/>
            </a:lvl8pPr>
            <a:lvl9pPr lvl="8">
              <a:spcBef>
                <a:spcPts val="0"/>
              </a:spcBef>
              <a:buSzPct val="100000"/>
              <a:buChar char="■"/>
              <a:defRPr sz="1200"/>
            </a:lvl9pPr>
          </a:lstStyle>
          <a:p>
            <a:endParaRPr/>
          </a:p>
        </p:txBody>
      </p:sp>
      <p:sp>
        <p:nvSpPr>
          <p:cNvPr id="32" name="Shape 3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5" name="Shape 3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6"/>
        <p:cNvGrpSpPr/>
        <p:nvPr/>
      </p:nvGrpSpPr>
      <p:grpSpPr>
        <a:xfrm>
          <a:off x="0" y="0"/>
          <a:ext cx="0" cy="0"/>
          <a:chOff x="0" y="0"/>
          <a:chExt cx="0" cy="0"/>
        </a:xfrm>
      </p:grpSpPr>
      <p:sp>
        <p:nvSpPr>
          <p:cNvPr id="37" name="Shape 37"/>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8" name="Shape 38"/>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9" name="Shape 39"/>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40" name="Shape 40"/>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buChar char="●"/>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
        <p:nvSpPr>
          <p:cNvPr id="41" name="Shape 4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2"/>
        <p:cNvGrpSpPr/>
        <p:nvPr/>
      </p:nvGrpSpPr>
      <p:grpSpPr>
        <a:xfrm>
          <a:off x="0" y="0"/>
          <a:ext cx="0" cy="0"/>
          <a:chOff x="0" y="0"/>
          <a:chExt cx="0" cy="0"/>
        </a:xfrm>
      </p:grpSpPr>
      <p:sp>
        <p:nvSpPr>
          <p:cNvPr id="43" name="Shape 43"/>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Char char="●"/>
              <a:defRPr/>
            </a:lvl1pPr>
          </a:lstStyle>
          <a:p>
            <a:endParaRPr/>
          </a:p>
        </p:txBody>
      </p:sp>
      <p:sp>
        <p:nvSpPr>
          <p:cNvPr id="44" name="Shape 4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buChar char="●"/>
              <a:defRPr sz="1800">
                <a:solidFill>
                  <a:schemeClr val="dk2"/>
                </a:solidFill>
              </a:defRPr>
            </a:lvl1pPr>
            <a:lvl2pPr lvl="1">
              <a:lnSpc>
                <a:spcPct val="115000"/>
              </a:lnSpc>
              <a:spcBef>
                <a:spcPts val="0"/>
              </a:spcBef>
              <a:spcAft>
                <a:spcPts val="1600"/>
              </a:spcAft>
              <a:buClr>
                <a:schemeClr val="dk2"/>
              </a:buClr>
              <a:buChar char="○"/>
              <a:defRPr>
                <a:solidFill>
                  <a:schemeClr val="dk2"/>
                </a:solidFill>
              </a:defRPr>
            </a:lvl2pPr>
            <a:lvl3pPr lvl="2">
              <a:lnSpc>
                <a:spcPct val="115000"/>
              </a:lnSpc>
              <a:spcBef>
                <a:spcPts val="0"/>
              </a:spcBef>
              <a:spcAft>
                <a:spcPts val="1600"/>
              </a:spcAft>
              <a:buClr>
                <a:schemeClr val="dk2"/>
              </a:buClr>
              <a:buChar char="■"/>
              <a:defRPr>
                <a:solidFill>
                  <a:schemeClr val="dk2"/>
                </a:solidFill>
              </a:defRPr>
            </a:lvl3pPr>
            <a:lvl4pPr lvl="3">
              <a:lnSpc>
                <a:spcPct val="115000"/>
              </a:lnSpc>
              <a:spcBef>
                <a:spcPts val="0"/>
              </a:spcBef>
              <a:spcAft>
                <a:spcPts val="1600"/>
              </a:spcAft>
              <a:buClr>
                <a:schemeClr val="dk2"/>
              </a:buClr>
              <a:buChar char="●"/>
              <a:defRPr>
                <a:solidFill>
                  <a:schemeClr val="dk2"/>
                </a:solidFill>
              </a:defRPr>
            </a:lvl4pPr>
            <a:lvl5pPr lvl="4">
              <a:lnSpc>
                <a:spcPct val="115000"/>
              </a:lnSpc>
              <a:spcBef>
                <a:spcPts val="0"/>
              </a:spcBef>
              <a:spcAft>
                <a:spcPts val="1600"/>
              </a:spcAft>
              <a:buClr>
                <a:schemeClr val="dk2"/>
              </a:buClr>
              <a:buChar char="○"/>
              <a:defRPr>
                <a:solidFill>
                  <a:schemeClr val="dk2"/>
                </a:solidFill>
              </a:defRPr>
            </a:lvl5pPr>
            <a:lvl6pPr lvl="5">
              <a:lnSpc>
                <a:spcPct val="115000"/>
              </a:lnSpc>
              <a:spcBef>
                <a:spcPts val="0"/>
              </a:spcBef>
              <a:spcAft>
                <a:spcPts val="1600"/>
              </a:spcAft>
              <a:buClr>
                <a:schemeClr val="dk2"/>
              </a:buClr>
              <a:buChar char="■"/>
              <a:defRPr>
                <a:solidFill>
                  <a:schemeClr val="dk2"/>
                </a:solidFill>
              </a:defRPr>
            </a:lvl6pPr>
            <a:lvl7pPr lvl="6">
              <a:lnSpc>
                <a:spcPct val="115000"/>
              </a:lnSpc>
              <a:spcBef>
                <a:spcPts val="0"/>
              </a:spcBef>
              <a:spcAft>
                <a:spcPts val="1600"/>
              </a:spcAft>
              <a:buClr>
                <a:schemeClr val="dk2"/>
              </a:buClr>
              <a:buChar char="●"/>
              <a:defRPr>
                <a:solidFill>
                  <a:schemeClr val="dk2"/>
                </a:solidFill>
              </a:defRPr>
            </a:lvl7pPr>
            <a:lvl8pPr lvl="7">
              <a:lnSpc>
                <a:spcPct val="115000"/>
              </a:lnSpc>
              <a:spcBef>
                <a:spcPts val="0"/>
              </a:spcBef>
              <a:spcAft>
                <a:spcPts val="1600"/>
              </a:spcAft>
              <a:buClr>
                <a:schemeClr val="dk2"/>
              </a:buClr>
              <a:buChar char="○"/>
              <a:defRPr>
                <a:solidFill>
                  <a:schemeClr val="dk2"/>
                </a:solidFill>
              </a:defRPr>
            </a:lvl8pPr>
            <a:lvl9pPr lvl="8">
              <a:lnSpc>
                <a:spcPct val="115000"/>
              </a:lnSpc>
              <a:spcBef>
                <a:spcPts val="0"/>
              </a:spcBef>
              <a:spcAft>
                <a:spcPts val="1600"/>
              </a:spcAft>
              <a:buClr>
                <a:schemeClr val="dk2"/>
              </a:buClr>
              <a:buChar cha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pic>
        <p:nvPicPr>
          <p:cNvPr id="9" name="Shape 9" descr="SITRA_BLACK-rgb.png"/>
          <p:cNvPicPr preferRelativeResize="0"/>
          <p:nvPr/>
        </p:nvPicPr>
        <p:blipFill>
          <a:blip r:embed="rId15">
            <a:alphaModFix/>
          </a:blip>
          <a:stretch>
            <a:fillRect/>
          </a:stretch>
        </p:blipFill>
        <p:spPr>
          <a:xfrm>
            <a:off x="7963550" y="4619725"/>
            <a:ext cx="821449" cy="15384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hyperlink" Target="http://www.sitra.fi/julkaisut/minibootcamp-menetelma"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hyperlink" Target="https://www.youtube.com/watch?v=jIP1ZO2Xzjk" TargetMode="External"/><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311700" y="290850"/>
            <a:ext cx="8520600" cy="572700"/>
          </a:xfrm>
          <a:prstGeom prst="rect">
            <a:avLst/>
          </a:prstGeom>
        </p:spPr>
        <p:txBody>
          <a:bodyPr lIns="91425" tIns="91425" rIns="91425" bIns="91425" anchor="t" anchorCtr="0">
            <a:noAutofit/>
          </a:bodyPr>
          <a:lstStyle/>
          <a:p>
            <a:pPr lvl="0">
              <a:spcBef>
                <a:spcPts val="0"/>
              </a:spcBef>
              <a:buNone/>
            </a:pPr>
            <a:r>
              <a:rPr lang="en">
                <a:latin typeface="Arial Black"/>
                <a:ea typeface="Arial Black"/>
                <a:cs typeface="Arial Black"/>
                <a:sym typeface="Arial Black"/>
              </a:rPr>
              <a:t>Mikä tämä on?</a:t>
            </a:r>
          </a:p>
        </p:txBody>
      </p:sp>
      <p:sp>
        <p:nvSpPr>
          <p:cNvPr id="67" name="Shape 67"/>
          <p:cNvSpPr txBox="1">
            <a:spLocks noGrp="1"/>
          </p:cNvSpPr>
          <p:nvPr>
            <p:ph type="body" idx="1"/>
          </p:nvPr>
        </p:nvSpPr>
        <p:spPr>
          <a:xfrm>
            <a:off x="311700" y="1055187"/>
            <a:ext cx="8520600" cy="3416400"/>
          </a:xfrm>
          <a:prstGeom prst="rect">
            <a:avLst/>
          </a:prstGeom>
        </p:spPr>
        <p:txBody>
          <a:bodyPr lIns="91425" tIns="91425" rIns="91425" bIns="91425" anchor="t" anchorCtr="0">
            <a:noAutofit/>
          </a:bodyPr>
          <a:lstStyle/>
          <a:p>
            <a:pPr lvl="0" rtl="0">
              <a:spcBef>
                <a:spcPts val="0"/>
              </a:spcBef>
              <a:spcAft>
                <a:spcPts val="0"/>
              </a:spcAft>
              <a:buClr>
                <a:schemeClr val="dk1"/>
              </a:buClr>
              <a:buSzPct val="91666"/>
              <a:buFont typeface="Arial"/>
              <a:buNone/>
            </a:pPr>
            <a:r>
              <a:rPr lang="en" sz="1200" dirty="0">
                <a:solidFill>
                  <a:schemeClr val="dk1"/>
                </a:solidFill>
                <a:latin typeface="Georgia"/>
                <a:ea typeface="Georgia"/>
                <a:cs typeface="Georgia"/>
                <a:sym typeface="Georgia"/>
              </a:rPr>
              <a:t>Tervetuloa ja mahtavaa,että olet lähtenyt vetämään minibootcamp-työpajaa. Tästä presentaatiosta löydät ohjeet miten homma etenee ja miten kuuluu toimia.</a:t>
            </a:r>
          </a:p>
          <a:p>
            <a:pPr lvl="0" rtl="0">
              <a:spcBef>
                <a:spcPts val="0"/>
              </a:spcBef>
              <a:spcAft>
                <a:spcPts val="0"/>
              </a:spcAft>
              <a:buClr>
                <a:schemeClr val="dk1"/>
              </a:buClr>
              <a:buSzPct val="91666"/>
              <a:buFont typeface="Arial"/>
              <a:buNone/>
            </a:pPr>
            <a:endParaRPr sz="1200" dirty="0">
              <a:solidFill>
                <a:schemeClr val="dk1"/>
              </a:solidFill>
              <a:latin typeface="Georgia"/>
              <a:ea typeface="Georgia"/>
              <a:cs typeface="Georgia"/>
              <a:sym typeface="Georgia"/>
            </a:endParaRPr>
          </a:p>
          <a:p>
            <a:pPr lvl="0">
              <a:spcAft>
                <a:spcPts val="0"/>
              </a:spcAft>
              <a:buClr>
                <a:schemeClr val="dk1"/>
              </a:buClr>
              <a:buSzPct val="91666"/>
              <a:buNone/>
            </a:pPr>
            <a:r>
              <a:rPr lang="en" sz="1200" dirty="0">
                <a:solidFill>
                  <a:schemeClr val="dk1"/>
                </a:solidFill>
                <a:latin typeface="Georgia"/>
                <a:ea typeface="Georgia"/>
                <a:cs typeface="Georgia"/>
                <a:sym typeface="Georgia"/>
              </a:rPr>
              <a:t>Minibootcamp-konseptiin kuuluu myös </a:t>
            </a:r>
            <a:r>
              <a:rPr lang="en" sz="1200" b="1" dirty="0">
                <a:solidFill>
                  <a:schemeClr val="dk1"/>
                </a:solidFill>
                <a:latin typeface="Georgia"/>
                <a:ea typeface="Georgia"/>
                <a:cs typeface="Georgia"/>
                <a:sym typeface="Georgia"/>
              </a:rPr>
              <a:t>oppaan käsikirja</a:t>
            </a:r>
            <a:r>
              <a:rPr lang="en" sz="1200" dirty="0">
                <a:solidFill>
                  <a:schemeClr val="dk1"/>
                </a:solidFill>
                <a:latin typeface="Georgia"/>
                <a:ea typeface="Georgia"/>
                <a:cs typeface="Georgia"/>
                <a:sym typeface="Georgia"/>
              </a:rPr>
              <a:t>, josta löydät tarkemmat ohjeet uudistumiskysymyksen muotoiluun, salamatkustajiin ja tietenkin yleiset fasilointiohjeet. Oppaan käsikirjan löydät täältä: </a:t>
            </a:r>
            <a:r>
              <a:rPr lang="en" sz="1200" dirty="0">
                <a:hlinkClick r:id="rId3"/>
              </a:rPr>
              <a:t>www.sitra.fi/julkaisut/minibootcamp-</a:t>
            </a:r>
            <a:r>
              <a:rPr lang="en" sz="1200" dirty="0" smtClean="0">
                <a:hlinkClick r:id="rId3"/>
              </a:rPr>
              <a:t>menetelma</a:t>
            </a:r>
            <a:r>
              <a:rPr lang="fi-FI" sz="1200" dirty="0" smtClean="0"/>
              <a:t> </a:t>
            </a:r>
            <a:r>
              <a:rPr lang="en" sz="1200" dirty="0" smtClean="0">
                <a:solidFill>
                  <a:schemeClr val="dk1"/>
                </a:solidFill>
                <a:latin typeface="Georgia"/>
                <a:ea typeface="Georgia"/>
                <a:cs typeface="Georgia"/>
                <a:sym typeface="Georgia"/>
              </a:rPr>
              <a:t>Käypä </a:t>
            </a:r>
            <a:r>
              <a:rPr lang="en" sz="1200" dirty="0">
                <a:solidFill>
                  <a:schemeClr val="dk1"/>
                </a:solidFill>
                <a:latin typeface="Georgia"/>
                <a:ea typeface="Georgia"/>
                <a:cs typeface="Georgia"/>
                <a:sym typeface="Georgia"/>
              </a:rPr>
              <a:t>lukaisemassa se, jos et vielä ole sitä tehnyt!</a:t>
            </a:r>
          </a:p>
          <a:p>
            <a:pPr lvl="0" rtl="0">
              <a:spcBef>
                <a:spcPts val="0"/>
              </a:spcBef>
              <a:spcAft>
                <a:spcPts val="0"/>
              </a:spcAft>
              <a:buClr>
                <a:schemeClr val="dk1"/>
              </a:buClr>
              <a:buSzPct val="91666"/>
              <a:buFont typeface="Arial"/>
              <a:buNone/>
            </a:pPr>
            <a:endParaRPr sz="1200" dirty="0">
              <a:solidFill>
                <a:schemeClr val="dk1"/>
              </a:solidFill>
              <a:latin typeface="Georgia"/>
              <a:ea typeface="Georgia"/>
              <a:cs typeface="Georgia"/>
              <a:sym typeface="Georgia"/>
            </a:endParaRPr>
          </a:p>
          <a:p>
            <a:pPr lvl="0" rtl="0">
              <a:spcBef>
                <a:spcPts val="0"/>
              </a:spcBef>
              <a:spcAft>
                <a:spcPts val="0"/>
              </a:spcAft>
              <a:buClr>
                <a:schemeClr val="dk1"/>
              </a:buClr>
              <a:buSzPct val="91666"/>
              <a:buFont typeface="Arial"/>
              <a:buNone/>
            </a:pPr>
            <a:r>
              <a:rPr lang="en" sz="1200" b="1" dirty="0">
                <a:solidFill>
                  <a:schemeClr val="dk1"/>
                </a:solidFill>
                <a:latin typeface="Georgia"/>
                <a:ea typeface="Georgia"/>
                <a:cs typeface="Georgia"/>
                <a:sym typeface="Georgia"/>
              </a:rPr>
              <a:t>Ennen minibootcamp-työpajan vetämistä</a:t>
            </a:r>
            <a:r>
              <a:rPr lang="en" sz="1200" dirty="0">
                <a:solidFill>
                  <a:schemeClr val="dk1"/>
                </a:solidFill>
                <a:latin typeface="Georgia"/>
                <a:ea typeface="Georgia"/>
                <a:cs typeface="Georgia"/>
                <a:sym typeface="Georgia"/>
              </a:rPr>
              <a:t> kannattaa myös oppaan käsikirjan lisäksi lukea nämä kalvot läpi ja varmistaa, että kaikki tarvittava materiaali  (lista löytyy oppaan käsikirjasta) on tulostettu ja kaikki tilassa on kunnossa (äänet toimivat, projektorista tulee kuva). Kun alkuvalmistelut on tehnyt kunnolla, on helpompi lähteä rennolla otteella vetämään itse työpajaa.</a:t>
            </a:r>
          </a:p>
          <a:p>
            <a:pPr lvl="0" rtl="0">
              <a:spcBef>
                <a:spcPts val="0"/>
              </a:spcBef>
              <a:spcAft>
                <a:spcPts val="0"/>
              </a:spcAft>
              <a:buClr>
                <a:schemeClr val="dk1"/>
              </a:buClr>
              <a:buSzPct val="91666"/>
              <a:buFont typeface="Arial"/>
              <a:buNone/>
            </a:pPr>
            <a:endParaRPr sz="1200" b="1" dirty="0">
              <a:solidFill>
                <a:schemeClr val="dk1"/>
              </a:solidFill>
              <a:latin typeface="Georgia"/>
              <a:ea typeface="Georgia"/>
              <a:cs typeface="Georgia"/>
              <a:sym typeface="Georgia"/>
            </a:endParaRPr>
          </a:p>
          <a:p>
            <a:pPr lvl="0" rtl="0">
              <a:spcBef>
                <a:spcPts val="0"/>
              </a:spcBef>
              <a:spcAft>
                <a:spcPts val="0"/>
              </a:spcAft>
              <a:buClr>
                <a:schemeClr val="dk1"/>
              </a:buClr>
              <a:buSzPct val="91666"/>
              <a:buFont typeface="Arial"/>
              <a:buNone/>
            </a:pPr>
            <a:r>
              <a:rPr lang="en" sz="1200" b="1" dirty="0">
                <a:solidFill>
                  <a:schemeClr val="dk1"/>
                </a:solidFill>
                <a:latin typeface="Georgia"/>
                <a:ea typeface="Georgia"/>
                <a:cs typeface="Georgia"/>
                <a:sym typeface="Georgia"/>
              </a:rPr>
              <a:t>Muista tulostaa kalvot kommenteilla.</a:t>
            </a:r>
          </a:p>
          <a:p>
            <a:pPr lvl="0" rtl="0">
              <a:spcBef>
                <a:spcPts val="0"/>
              </a:spcBef>
              <a:spcAft>
                <a:spcPts val="0"/>
              </a:spcAft>
              <a:buClr>
                <a:schemeClr val="dk1"/>
              </a:buClr>
              <a:buSzPct val="91666"/>
              <a:buFont typeface="Arial"/>
              <a:buNone/>
            </a:pPr>
            <a:r>
              <a:rPr lang="en" sz="1200" dirty="0">
                <a:solidFill>
                  <a:schemeClr val="dk1"/>
                </a:solidFill>
                <a:latin typeface="Georgia"/>
                <a:ea typeface="Georgia"/>
                <a:cs typeface="Georgia"/>
                <a:sym typeface="Georgia"/>
              </a:rPr>
              <a:t>Tsemppiä ja hyvin se menee!</a:t>
            </a:r>
          </a:p>
        </p:txBody>
      </p:sp>
      <p:sp>
        <p:nvSpPr>
          <p:cNvPr id="2" name="TextBox 1"/>
          <p:cNvSpPr txBox="1"/>
          <p:nvPr/>
        </p:nvSpPr>
        <p:spPr>
          <a:xfrm>
            <a:off x="4252365" y="3704222"/>
            <a:ext cx="3163758" cy="523220"/>
          </a:xfrm>
          <a:prstGeom prst="rect">
            <a:avLst/>
          </a:prstGeom>
          <a:noFill/>
        </p:spPr>
        <p:txBody>
          <a:bodyPr wrap="square" rtlCol="0">
            <a:spAutoFit/>
          </a:bodyPr>
          <a:lstStyle/>
          <a:p>
            <a:pPr algn="ctr"/>
            <a:r>
              <a:rPr lang="en-US" dirty="0" smtClean="0">
                <a:latin typeface="Arial Black"/>
                <a:cs typeface="Arial Black"/>
              </a:rPr>
              <a:t>MUISTAKAA MYÖS, ETTÄ SOVELTAA SAA!</a:t>
            </a:r>
            <a:endParaRPr lang="en-US" dirty="0">
              <a:latin typeface="Arial Black"/>
              <a:cs typeface="Arial Black"/>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p:nvPr/>
        </p:nvSpPr>
        <p:spPr>
          <a:xfrm>
            <a:off x="50" y="0"/>
            <a:ext cx="9144000" cy="5143500"/>
          </a:xfrm>
          <a:prstGeom prst="rect">
            <a:avLst/>
          </a:prstGeom>
          <a:solidFill>
            <a:srgbClr val="000000"/>
          </a:solidFill>
          <a:ln>
            <a:noFill/>
          </a:ln>
        </p:spPr>
        <p:txBody>
          <a:bodyPr lIns="91425" tIns="91425" rIns="91425" bIns="91425" anchor="ctr" anchorCtr="0">
            <a:noAutofit/>
          </a:bodyPr>
          <a:lstStyle/>
          <a:p>
            <a:pPr lvl="0">
              <a:spcBef>
                <a:spcPts val="0"/>
              </a:spcBef>
              <a:buNone/>
            </a:pPr>
            <a:endParaRPr/>
          </a:p>
        </p:txBody>
      </p:sp>
      <p:sp>
        <p:nvSpPr>
          <p:cNvPr id="155" name="Shape 155"/>
          <p:cNvSpPr txBox="1"/>
          <p:nvPr/>
        </p:nvSpPr>
        <p:spPr>
          <a:xfrm>
            <a:off x="875400" y="1849750"/>
            <a:ext cx="7393200" cy="629100"/>
          </a:xfrm>
          <a:prstGeom prst="rect">
            <a:avLst/>
          </a:prstGeom>
          <a:noFill/>
          <a:ln>
            <a:noFill/>
          </a:ln>
        </p:spPr>
        <p:txBody>
          <a:bodyPr lIns="91425" tIns="91425" rIns="91425" bIns="91425" anchor="t" anchorCtr="0">
            <a:noAutofit/>
          </a:bodyPr>
          <a:lstStyle/>
          <a:p>
            <a:pPr lvl="0" algn="ctr" rtl="0">
              <a:spcBef>
                <a:spcPts val="0"/>
              </a:spcBef>
              <a:buNone/>
            </a:pPr>
            <a:r>
              <a:rPr lang="en" sz="6000" b="1">
                <a:solidFill>
                  <a:srgbClr val="FFFFFF"/>
                </a:solidFill>
                <a:latin typeface="Arial Black"/>
                <a:ea typeface="Arial Black"/>
                <a:cs typeface="Arial Black"/>
                <a:sym typeface="Arial Black"/>
              </a:rPr>
              <a:t>Tauko</a:t>
            </a:r>
          </a:p>
          <a:p>
            <a:pPr lvl="0" algn="ctr" rtl="0">
              <a:spcBef>
                <a:spcPts val="0"/>
              </a:spcBef>
              <a:buNone/>
            </a:pPr>
            <a:endParaRPr sz="1800" b="1">
              <a:latin typeface="Georgia"/>
              <a:ea typeface="Georgia"/>
              <a:cs typeface="Georgia"/>
              <a:sym typeface="Georgi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Shape 160" descr="idikset.png"/>
          <p:cNvPicPr preferRelativeResize="0"/>
          <p:nvPr/>
        </p:nvPicPr>
        <p:blipFill>
          <a:blip r:embed="rId3">
            <a:alphaModFix/>
          </a:blip>
          <a:stretch>
            <a:fillRect/>
          </a:stretch>
        </p:blipFill>
        <p:spPr>
          <a:xfrm rot="-478345">
            <a:off x="-2408251" y="-836399"/>
            <a:ext cx="5707025" cy="5545374"/>
          </a:xfrm>
          <a:prstGeom prst="rect">
            <a:avLst/>
          </a:prstGeom>
          <a:noFill/>
          <a:ln>
            <a:noFill/>
          </a:ln>
        </p:spPr>
      </p:pic>
      <p:sp>
        <p:nvSpPr>
          <p:cNvPr id="161" name="Shape 161"/>
          <p:cNvSpPr txBox="1"/>
          <p:nvPr/>
        </p:nvSpPr>
        <p:spPr>
          <a:xfrm>
            <a:off x="799200" y="296350"/>
            <a:ext cx="7393200" cy="629100"/>
          </a:xfrm>
          <a:prstGeom prst="rect">
            <a:avLst/>
          </a:prstGeom>
          <a:noFill/>
          <a:ln>
            <a:noFill/>
          </a:ln>
        </p:spPr>
        <p:txBody>
          <a:bodyPr lIns="91425" tIns="91425" rIns="91425" bIns="91425" anchor="t" anchorCtr="0">
            <a:noAutofit/>
          </a:bodyPr>
          <a:lstStyle/>
          <a:p>
            <a:pPr lvl="0" algn="ctr" rtl="0">
              <a:spcBef>
                <a:spcPts val="0"/>
              </a:spcBef>
              <a:buNone/>
            </a:pPr>
            <a:r>
              <a:rPr lang="en" sz="3000" b="1">
                <a:latin typeface="Arial Black"/>
                <a:ea typeface="Arial Black"/>
                <a:cs typeface="Arial Black"/>
                <a:sym typeface="Arial Black"/>
              </a:rPr>
              <a:t>Ideajalostamo</a:t>
            </a:r>
          </a:p>
          <a:p>
            <a:pPr lvl="0" algn="ctr" rtl="0">
              <a:spcBef>
                <a:spcPts val="0"/>
              </a:spcBef>
              <a:buNone/>
            </a:pPr>
            <a:endParaRPr sz="1800" b="1">
              <a:latin typeface="Georgia"/>
              <a:ea typeface="Georgia"/>
              <a:cs typeface="Georgia"/>
              <a:sym typeface="Georgia"/>
            </a:endParaRPr>
          </a:p>
        </p:txBody>
      </p:sp>
      <p:sp>
        <p:nvSpPr>
          <p:cNvPr id="162" name="Shape 162"/>
          <p:cNvSpPr txBox="1"/>
          <p:nvPr/>
        </p:nvSpPr>
        <p:spPr>
          <a:xfrm>
            <a:off x="2954275" y="1198125"/>
            <a:ext cx="3968700" cy="3729300"/>
          </a:xfrm>
          <a:prstGeom prst="rect">
            <a:avLst/>
          </a:prstGeom>
          <a:noFill/>
          <a:ln>
            <a:noFill/>
          </a:ln>
        </p:spPr>
        <p:txBody>
          <a:bodyPr lIns="91425" tIns="91425" rIns="91425" bIns="91425" anchor="t" anchorCtr="0">
            <a:noAutofit/>
          </a:bodyPr>
          <a:lstStyle/>
          <a:p>
            <a:pPr lvl="0">
              <a:spcBef>
                <a:spcPts val="0"/>
              </a:spcBef>
              <a:buNone/>
            </a:pPr>
            <a:r>
              <a:rPr lang="en" b="1">
                <a:latin typeface="Arial Black"/>
                <a:ea typeface="Arial Black"/>
                <a:cs typeface="Arial Black"/>
                <a:sym typeface="Arial Black"/>
              </a:rPr>
              <a:t>Nyt jalostetaan 2-3 työkaluaihiota, jotka kirjataan paperille</a:t>
            </a:r>
          </a:p>
          <a:p>
            <a:pPr lvl="0">
              <a:spcBef>
                <a:spcPts val="0"/>
              </a:spcBef>
              <a:buNone/>
            </a:pPr>
            <a:endParaRPr b="1">
              <a:latin typeface="Arial Black"/>
              <a:ea typeface="Arial Black"/>
              <a:cs typeface="Arial Black"/>
              <a:sym typeface="Arial Black"/>
            </a:endParaRPr>
          </a:p>
          <a:p>
            <a:pPr marL="457200" lvl="0" indent="0" rtl="0">
              <a:spcBef>
                <a:spcPts val="0"/>
              </a:spcBef>
              <a:buNone/>
            </a:pPr>
            <a:r>
              <a:rPr lang="en" sz="1200">
                <a:latin typeface="Georgia"/>
                <a:ea typeface="Georgia"/>
                <a:cs typeface="Georgia"/>
                <a:sym typeface="Georgia"/>
              </a:rPr>
              <a:t>Tutustukaa ideoihinne-&gt; kertokaa toisille mitkä niistä kiinnostavat eniten ja miksi?</a:t>
            </a:r>
          </a:p>
          <a:p>
            <a:pPr lvl="0" rtl="0">
              <a:spcBef>
                <a:spcPts val="0"/>
              </a:spcBef>
              <a:buNone/>
            </a:pPr>
            <a:endParaRPr>
              <a:latin typeface="Georgia"/>
              <a:ea typeface="Georgia"/>
              <a:cs typeface="Georgia"/>
              <a:sym typeface="Georgia"/>
            </a:endParaRPr>
          </a:p>
          <a:p>
            <a:pPr lvl="0">
              <a:spcBef>
                <a:spcPts val="0"/>
              </a:spcBef>
              <a:buNone/>
            </a:pPr>
            <a:r>
              <a:rPr lang="en">
                <a:latin typeface="Arial Black"/>
                <a:ea typeface="Arial Black"/>
                <a:cs typeface="Arial Black"/>
                <a:sym typeface="Arial Black"/>
              </a:rPr>
              <a:t>Tuunatkaa ja parastakaa!</a:t>
            </a:r>
          </a:p>
          <a:p>
            <a:pPr lvl="0">
              <a:spcBef>
                <a:spcPts val="0"/>
              </a:spcBef>
              <a:buNone/>
            </a:pPr>
            <a:endParaRPr>
              <a:latin typeface="Arial Black"/>
              <a:ea typeface="Arial Black"/>
              <a:cs typeface="Arial Black"/>
              <a:sym typeface="Arial Black"/>
            </a:endParaRPr>
          </a:p>
          <a:p>
            <a:pPr marL="457200" lvl="0" indent="0" rtl="0">
              <a:spcBef>
                <a:spcPts val="0"/>
              </a:spcBef>
              <a:buNone/>
            </a:pPr>
            <a:r>
              <a:rPr lang="en" sz="1200">
                <a:latin typeface="Georgia"/>
                <a:ea typeface="Georgia"/>
                <a:cs typeface="Georgia"/>
                <a:sym typeface="Georgia"/>
              </a:rPr>
              <a:t>Yhdistäkää ja jatkokehittäkää ideoita... miten voitte jatkaa / täydentää ideaa?</a:t>
            </a:r>
          </a:p>
          <a:p>
            <a:pPr lvl="0" rtl="0">
              <a:spcBef>
                <a:spcPts val="0"/>
              </a:spcBef>
              <a:buNone/>
            </a:pPr>
            <a:endParaRPr>
              <a:latin typeface="Georgia"/>
              <a:ea typeface="Georgia"/>
              <a:cs typeface="Georgia"/>
              <a:sym typeface="Georgia"/>
            </a:endParaRPr>
          </a:p>
          <a:p>
            <a:pPr lvl="0">
              <a:spcBef>
                <a:spcPts val="0"/>
              </a:spcBef>
              <a:buNone/>
            </a:pPr>
            <a:r>
              <a:rPr lang="en">
                <a:latin typeface="Arial Black"/>
                <a:ea typeface="Arial Black"/>
                <a:cs typeface="Arial Black"/>
                <a:sym typeface="Arial Black"/>
              </a:rPr>
              <a:t>Työkalu on voi olla esim.</a:t>
            </a:r>
          </a:p>
          <a:p>
            <a:pPr lvl="0" rtl="0">
              <a:spcBef>
                <a:spcPts val="0"/>
              </a:spcBef>
              <a:buNone/>
            </a:pPr>
            <a:r>
              <a:rPr lang="en">
                <a:latin typeface="Georgia"/>
                <a:ea typeface="Georgia"/>
                <a:cs typeface="Georgia"/>
                <a:sym typeface="Georgia"/>
              </a:rPr>
              <a:t> </a:t>
            </a:r>
          </a:p>
          <a:p>
            <a:pPr marL="457200" lvl="0" indent="0" rtl="0">
              <a:spcBef>
                <a:spcPts val="0"/>
              </a:spcBef>
              <a:buNone/>
            </a:pPr>
            <a:r>
              <a:rPr lang="en" sz="1200">
                <a:latin typeface="Georgia"/>
                <a:ea typeface="Georgia"/>
                <a:cs typeface="Georgia"/>
                <a:sym typeface="Georgia"/>
              </a:rPr>
              <a:t>Prosessi, ohje, digitaalinen työväline, tapa toimia, valmennus tai kaikkea tätä...tai jotain muuta. Se on ERI TAVALLA TEKEMISTÄ – se on kokeilu ratkaista uudistumiskysymystä. </a:t>
            </a:r>
          </a:p>
          <a:p>
            <a:pPr lvl="0" rtl="0">
              <a:spcBef>
                <a:spcPts val="0"/>
              </a:spcBef>
              <a:buNone/>
            </a:pPr>
            <a:r>
              <a:rPr lang="en" sz="1200">
                <a:latin typeface="Georgia"/>
                <a:ea typeface="Georgia"/>
                <a:cs typeface="Georgia"/>
                <a:sym typeface="Georgia"/>
              </a:rPr>
              <a:t>							</a:t>
            </a:r>
          </a:p>
          <a:p>
            <a:pPr lvl="0" rtl="0">
              <a:spcBef>
                <a:spcPts val="0"/>
              </a:spcBef>
              <a:buClr>
                <a:schemeClr val="dk1"/>
              </a:buClr>
              <a:buSzPct val="91666"/>
              <a:buFont typeface="Arial"/>
              <a:buNone/>
            </a:pPr>
            <a:r>
              <a:rPr lang="en" sz="1200">
                <a:latin typeface="Calibri"/>
                <a:ea typeface="Calibri"/>
                <a:cs typeface="Calibri"/>
                <a:sym typeface="Calibri"/>
              </a:rPr>
              <a:t>						 					</a:t>
            </a:r>
          </a:p>
          <a:p>
            <a:pPr lvl="0" rtl="0">
              <a:spcBef>
                <a:spcPts val="0"/>
              </a:spcBef>
              <a:buClr>
                <a:schemeClr val="dk1"/>
              </a:buClr>
              <a:buSzPct val="91666"/>
              <a:buFont typeface="Arial"/>
              <a:buNone/>
            </a:pPr>
            <a:r>
              <a:rPr lang="en" sz="1200">
                <a:latin typeface="Calibri"/>
                <a:ea typeface="Calibri"/>
                <a:cs typeface="Calibri"/>
                <a:sym typeface="Calibri"/>
              </a:rPr>
              <a:t>				</a:t>
            </a:r>
          </a:p>
          <a:p>
            <a:pPr lvl="0" rtl="0">
              <a:spcBef>
                <a:spcPts val="0"/>
              </a:spcBef>
              <a:buClr>
                <a:schemeClr val="dk1"/>
              </a:buClr>
              <a:buSzPct val="91666"/>
              <a:buFont typeface="Arial"/>
              <a:buNone/>
            </a:pPr>
            <a:r>
              <a:rPr lang="en" sz="1200">
                <a:latin typeface="Calibri"/>
                <a:ea typeface="Calibri"/>
                <a:cs typeface="Calibri"/>
                <a:sym typeface="Calibri"/>
              </a:rPr>
              <a:t>			</a:t>
            </a:r>
          </a:p>
          <a:p>
            <a:pPr lvl="0" rtl="0">
              <a:spcBef>
                <a:spcPts val="0"/>
              </a:spcBef>
              <a:buClr>
                <a:schemeClr val="dk1"/>
              </a:buClr>
              <a:buSzPct val="91666"/>
              <a:buFont typeface="Arial"/>
              <a:buNone/>
            </a:pPr>
            <a:r>
              <a:rPr lang="en" sz="1200">
                <a:latin typeface="Calibri"/>
                <a:ea typeface="Calibri"/>
                <a:cs typeface="Calibri"/>
                <a:sym typeface="Calibri"/>
              </a:rPr>
              <a:t>		</a:t>
            </a:r>
          </a:p>
          <a:p>
            <a:pPr lvl="0" rtl="0">
              <a:spcBef>
                <a:spcPts val="0"/>
              </a:spcBef>
              <a:buNone/>
            </a:pPr>
            <a:endParaRPr sz="1200">
              <a:latin typeface="Calibri"/>
              <a:ea typeface="Calibri"/>
              <a:cs typeface="Calibri"/>
              <a:sym typeface="Calibri"/>
            </a:endParaRPr>
          </a:p>
        </p:txBody>
      </p:sp>
      <p:pic>
        <p:nvPicPr>
          <p:cNvPr id="163" name="Shape 163" descr="idikset.png"/>
          <p:cNvPicPr preferRelativeResize="0"/>
          <p:nvPr/>
        </p:nvPicPr>
        <p:blipFill>
          <a:blip r:embed="rId3">
            <a:alphaModFix/>
          </a:blip>
          <a:stretch>
            <a:fillRect/>
          </a:stretch>
        </p:blipFill>
        <p:spPr>
          <a:xfrm>
            <a:off x="6171272" y="545849"/>
            <a:ext cx="5707025" cy="554537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p:nvPr/>
        </p:nvSpPr>
        <p:spPr>
          <a:xfrm>
            <a:off x="875400" y="418700"/>
            <a:ext cx="7393200" cy="629100"/>
          </a:xfrm>
          <a:prstGeom prst="rect">
            <a:avLst/>
          </a:prstGeom>
          <a:noFill/>
          <a:ln>
            <a:noFill/>
          </a:ln>
        </p:spPr>
        <p:txBody>
          <a:bodyPr lIns="91425" tIns="91425" rIns="91425" bIns="91425" anchor="t" anchorCtr="0">
            <a:noAutofit/>
          </a:bodyPr>
          <a:lstStyle/>
          <a:p>
            <a:pPr lvl="0" algn="ctr" rtl="0">
              <a:spcBef>
                <a:spcPts val="0"/>
              </a:spcBef>
              <a:buNone/>
            </a:pPr>
            <a:r>
              <a:rPr lang="en" sz="3000" b="1">
                <a:latin typeface="Arial Black"/>
                <a:ea typeface="Arial Black"/>
                <a:cs typeface="Arial Black"/>
                <a:sym typeface="Arial Black"/>
              </a:rPr>
              <a:t>Idean valinta ja ratkaisuehdotus</a:t>
            </a:r>
          </a:p>
          <a:p>
            <a:pPr lvl="0" algn="ctr" rtl="0">
              <a:spcBef>
                <a:spcPts val="0"/>
              </a:spcBef>
              <a:buNone/>
            </a:pPr>
            <a:endParaRPr sz="1800" b="1">
              <a:latin typeface="Arial Black"/>
              <a:ea typeface="Arial Black"/>
              <a:cs typeface="Arial Black"/>
              <a:sym typeface="Arial Black"/>
            </a:endParaRPr>
          </a:p>
        </p:txBody>
      </p:sp>
      <p:sp>
        <p:nvSpPr>
          <p:cNvPr id="169" name="Shape 169"/>
          <p:cNvSpPr txBox="1"/>
          <p:nvPr/>
        </p:nvSpPr>
        <p:spPr>
          <a:xfrm>
            <a:off x="3073100" y="1481850"/>
            <a:ext cx="4390200" cy="2179800"/>
          </a:xfrm>
          <a:prstGeom prst="rect">
            <a:avLst/>
          </a:prstGeom>
          <a:noFill/>
          <a:ln>
            <a:noFill/>
          </a:ln>
        </p:spPr>
        <p:txBody>
          <a:bodyPr lIns="91425" tIns="91425" rIns="91425" bIns="91425" anchor="t" anchorCtr="0">
            <a:noAutofit/>
          </a:bodyPr>
          <a:lstStyle/>
          <a:p>
            <a:pPr lvl="0" rtl="0">
              <a:spcBef>
                <a:spcPts val="0"/>
              </a:spcBef>
              <a:buNone/>
            </a:pPr>
            <a:r>
              <a:rPr lang="en" dirty="0">
                <a:solidFill>
                  <a:schemeClr val="dk1"/>
                </a:solidFill>
                <a:latin typeface="Arial Black"/>
                <a:ea typeface="Arial Black"/>
                <a:cs typeface="Arial Black"/>
                <a:sym typeface="Arial Black"/>
              </a:rPr>
              <a:t>Vertailkaa ideajalostamossa muodostuneita työkaluaihioita ja valitkaa niistä päättäväisesti yksi</a:t>
            </a:r>
          </a:p>
          <a:p>
            <a:pPr lvl="0" rtl="0">
              <a:spcBef>
                <a:spcPts val="0"/>
              </a:spcBef>
              <a:buNone/>
            </a:pPr>
            <a:endParaRPr dirty="0">
              <a:solidFill>
                <a:schemeClr val="dk1"/>
              </a:solidFill>
              <a:latin typeface="Arial Black"/>
              <a:ea typeface="Arial Black"/>
              <a:cs typeface="Arial Black"/>
              <a:sym typeface="Arial Black"/>
            </a:endParaRPr>
          </a:p>
          <a:p>
            <a:pPr lvl="0" rtl="0">
              <a:spcBef>
                <a:spcPts val="0"/>
              </a:spcBef>
              <a:buNone/>
            </a:pPr>
            <a:r>
              <a:rPr lang="en" dirty="0" smtClean="0">
                <a:solidFill>
                  <a:schemeClr val="dk1"/>
                </a:solidFill>
                <a:latin typeface="Arial Black"/>
                <a:ea typeface="Arial Black"/>
                <a:cs typeface="Arial Black"/>
                <a:sym typeface="Arial Black"/>
              </a:rPr>
              <a:t>Poh</a:t>
            </a:r>
            <a:r>
              <a:rPr lang="fi-FI" smtClean="0">
                <a:solidFill>
                  <a:schemeClr val="dk1"/>
                </a:solidFill>
                <a:latin typeface="Arial Black"/>
                <a:ea typeface="Arial Black"/>
                <a:cs typeface="Arial Black"/>
                <a:sym typeface="Arial Black"/>
              </a:rPr>
              <a:t>tikaa</a:t>
            </a:r>
            <a:r>
              <a:rPr lang="en" smtClean="0">
                <a:solidFill>
                  <a:schemeClr val="dk1"/>
                </a:solidFill>
                <a:latin typeface="Arial Black"/>
                <a:ea typeface="Arial Black"/>
                <a:cs typeface="Arial Black"/>
                <a:sym typeface="Arial Black"/>
              </a:rPr>
              <a:t> </a:t>
            </a:r>
            <a:r>
              <a:rPr lang="en">
                <a:solidFill>
                  <a:schemeClr val="dk1"/>
                </a:solidFill>
                <a:latin typeface="Arial Black"/>
                <a:ea typeface="Arial Black"/>
                <a:cs typeface="Arial Black"/>
                <a:sym typeface="Arial Black"/>
              </a:rPr>
              <a:t>mitä salamatkustajat ajattelevat valitusta työkalusta</a:t>
            </a:r>
          </a:p>
          <a:p>
            <a:pPr marL="0" lvl="0" indent="0" rtl="0">
              <a:spcBef>
                <a:spcPts val="0"/>
              </a:spcBef>
              <a:buNone/>
            </a:pPr>
            <a:endParaRPr dirty="0">
              <a:solidFill>
                <a:schemeClr val="dk1"/>
              </a:solidFill>
              <a:latin typeface="Arial Black"/>
              <a:ea typeface="Arial Black"/>
              <a:cs typeface="Arial Black"/>
              <a:sym typeface="Arial Black"/>
            </a:endParaRPr>
          </a:p>
          <a:p>
            <a:pPr marL="0" lvl="0" indent="0" rtl="0">
              <a:spcBef>
                <a:spcPts val="0"/>
              </a:spcBef>
              <a:buNone/>
            </a:pPr>
            <a:r>
              <a:rPr lang="en" dirty="0">
                <a:solidFill>
                  <a:schemeClr val="dk1"/>
                </a:solidFill>
                <a:latin typeface="Arial Black"/>
                <a:ea typeface="Arial Black"/>
                <a:cs typeface="Arial Black"/>
                <a:sym typeface="Arial Black"/>
              </a:rPr>
              <a:t>Kuvatkaa työkalu sanalliseen muotoon</a:t>
            </a:r>
          </a:p>
          <a:p>
            <a:pPr lvl="0">
              <a:spcBef>
                <a:spcPts val="0"/>
              </a:spcBef>
              <a:buClr>
                <a:srgbClr val="000000"/>
              </a:buClr>
              <a:buSzPct val="91666"/>
              <a:buFont typeface="Arial"/>
              <a:buNone/>
            </a:pPr>
            <a:r>
              <a:rPr lang="en" sz="1200" dirty="0">
                <a:latin typeface="Georgia"/>
                <a:ea typeface="Georgia"/>
                <a:cs typeface="Georgia"/>
                <a:sym typeface="Georgia"/>
              </a:rPr>
              <a:t>							</a:t>
            </a:r>
          </a:p>
          <a:p>
            <a:pPr lvl="0">
              <a:spcBef>
                <a:spcPts val="0"/>
              </a:spcBef>
              <a:buClr>
                <a:schemeClr val="dk1"/>
              </a:buClr>
              <a:buSzPct val="91666"/>
              <a:buFont typeface="Arial"/>
              <a:buNone/>
            </a:pPr>
            <a:r>
              <a:rPr lang="en" sz="1200" dirty="0">
                <a:latin typeface="Georgia"/>
                <a:ea typeface="Georgia"/>
                <a:cs typeface="Georgia"/>
                <a:sym typeface="Georgia"/>
              </a:rPr>
              <a:t>						 					</a:t>
            </a:r>
          </a:p>
          <a:p>
            <a:pPr lvl="0">
              <a:spcBef>
                <a:spcPts val="0"/>
              </a:spcBef>
              <a:buClr>
                <a:schemeClr val="dk1"/>
              </a:buClr>
              <a:buSzPct val="91666"/>
              <a:buFont typeface="Arial"/>
              <a:buNone/>
            </a:pPr>
            <a:r>
              <a:rPr lang="en" sz="1200" dirty="0">
                <a:latin typeface="Georgia"/>
                <a:ea typeface="Georgia"/>
                <a:cs typeface="Georgia"/>
                <a:sym typeface="Georgia"/>
              </a:rPr>
              <a:t>				</a:t>
            </a:r>
          </a:p>
          <a:p>
            <a:pPr lvl="0">
              <a:spcBef>
                <a:spcPts val="0"/>
              </a:spcBef>
              <a:buClr>
                <a:schemeClr val="dk1"/>
              </a:buClr>
              <a:buSzPct val="91666"/>
              <a:buFont typeface="Arial"/>
              <a:buNone/>
            </a:pPr>
            <a:r>
              <a:rPr lang="en" sz="1200" dirty="0">
                <a:latin typeface="Georgia"/>
                <a:ea typeface="Georgia"/>
                <a:cs typeface="Georgia"/>
                <a:sym typeface="Georgia"/>
              </a:rPr>
              <a:t>			</a:t>
            </a:r>
          </a:p>
          <a:p>
            <a:pPr lvl="0">
              <a:spcBef>
                <a:spcPts val="0"/>
              </a:spcBef>
              <a:buClr>
                <a:schemeClr val="dk1"/>
              </a:buClr>
              <a:buSzPct val="91666"/>
              <a:buFont typeface="Arial"/>
              <a:buNone/>
            </a:pPr>
            <a:r>
              <a:rPr lang="en" sz="1200" dirty="0">
                <a:latin typeface="Georgia"/>
                <a:ea typeface="Georgia"/>
                <a:cs typeface="Georgia"/>
                <a:sym typeface="Georgia"/>
              </a:rPr>
              <a:t>		</a:t>
            </a:r>
          </a:p>
          <a:p>
            <a:pPr lvl="0">
              <a:spcBef>
                <a:spcPts val="0"/>
              </a:spcBef>
              <a:buClr>
                <a:srgbClr val="000000"/>
              </a:buClr>
              <a:buFont typeface="Arial"/>
              <a:buNone/>
            </a:pPr>
            <a:endParaRPr sz="1200" dirty="0">
              <a:latin typeface="Georgia"/>
              <a:ea typeface="Georgia"/>
              <a:cs typeface="Georgia"/>
              <a:sym typeface="Georgia"/>
            </a:endParaRPr>
          </a:p>
          <a:p>
            <a:pPr lvl="0" rtl="0">
              <a:spcBef>
                <a:spcPts val="0"/>
              </a:spcBef>
              <a:buClr>
                <a:schemeClr val="dk1"/>
              </a:buClr>
              <a:buFont typeface="Arial"/>
              <a:buNone/>
            </a:pPr>
            <a:endParaRPr sz="1200" dirty="0">
              <a:latin typeface="Georgia"/>
              <a:ea typeface="Georgia"/>
              <a:cs typeface="Georgia"/>
              <a:sym typeface="Georgia"/>
            </a:endParaRPr>
          </a:p>
          <a:p>
            <a:pPr lvl="0" rtl="0">
              <a:spcBef>
                <a:spcPts val="0"/>
              </a:spcBef>
              <a:buNone/>
            </a:pPr>
            <a:endParaRPr sz="1200" dirty="0">
              <a:latin typeface="Georgia"/>
              <a:ea typeface="Georgia"/>
              <a:cs typeface="Georgia"/>
              <a:sym typeface="Georgia"/>
            </a:endParaRPr>
          </a:p>
        </p:txBody>
      </p:sp>
      <p:pic>
        <p:nvPicPr>
          <p:cNvPr id="170" name="Shape 170" descr="jakoavain.png"/>
          <p:cNvPicPr preferRelativeResize="0"/>
          <p:nvPr/>
        </p:nvPicPr>
        <p:blipFill>
          <a:blip r:embed="rId3">
            <a:alphaModFix/>
          </a:blip>
          <a:stretch>
            <a:fillRect/>
          </a:stretch>
        </p:blipFill>
        <p:spPr>
          <a:xfrm>
            <a:off x="444550" y="2324100"/>
            <a:ext cx="2514600" cy="2819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p:nvPr/>
        </p:nvSpPr>
        <p:spPr>
          <a:xfrm>
            <a:off x="0" y="0"/>
            <a:ext cx="9144000" cy="5143500"/>
          </a:xfrm>
          <a:prstGeom prst="rect">
            <a:avLst/>
          </a:prstGeom>
          <a:solidFill>
            <a:srgbClr val="E4004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6" name="Shape 176"/>
          <p:cNvSpPr txBox="1"/>
          <p:nvPr/>
        </p:nvSpPr>
        <p:spPr>
          <a:xfrm>
            <a:off x="875400" y="1750300"/>
            <a:ext cx="7393200" cy="629100"/>
          </a:xfrm>
          <a:prstGeom prst="rect">
            <a:avLst/>
          </a:prstGeom>
          <a:noFill/>
          <a:ln>
            <a:noFill/>
          </a:ln>
        </p:spPr>
        <p:txBody>
          <a:bodyPr lIns="91425" tIns="91425" rIns="91425" bIns="91425" anchor="t" anchorCtr="0">
            <a:noAutofit/>
          </a:bodyPr>
          <a:lstStyle/>
          <a:p>
            <a:pPr lvl="0" algn="ctr" rtl="0">
              <a:spcBef>
                <a:spcPts val="0"/>
              </a:spcBef>
              <a:buNone/>
            </a:pPr>
            <a:r>
              <a:rPr lang="en" sz="4800" b="1">
                <a:solidFill>
                  <a:srgbClr val="FFFFFF"/>
                </a:solidFill>
                <a:latin typeface="Arial Black"/>
                <a:ea typeface="Arial Black"/>
                <a:cs typeface="Arial Black"/>
                <a:sym typeface="Arial Black"/>
              </a:rPr>
              <a:t>Kohti tulevaa</a:t>
            </a:r>
          </a:p>
          <a:p>
            <a:pPr lvl="0" algn="ctr" rtl="0">
              <a:spcBef>
                <a:spcPts val="0"/>
              </a:spcBef>
              <a:buNone/>
            </a:pPr>
            <a:endParaRPr sz="1800" b="1">
              <a:solidFill>
                <a:srgbClr val="FFFFFF"/>
              </a:solidFill>
              <a:latin typeface="Arial Black"/>
              <a:ea typeface="Arial Black"/>
              <a:cs typeface="Arial Black"/>
              <a:sym typeface="Arial Black"/>
            </a:endParaRPr>
          </a:p>
        </p:txBody>
      </p:sp>
      <p:sp>
        <p:nvSpPr>
          <p:cNvPr id="177" name="Shape 177"/>
          <p:cNvSpPr txBox="1"/>
          <p:nvPr/>
        </p:nvSpPr>
        <p:spPr>
          <a:xfrm>
            <a:off x="2514000" y="2663925"/>
            <a:ext cx="4116000" cy="495000"/>
          </a:xfrm>
          <a:prstGeom prst="rect">
            <a:avLst/>
          </a:prstGeom>
          <a:noFill/>
          <a:ln>
            <a:noFill/>
          </a:ln>
        </p:spPr>
        <p:txBody>
          <a:bodyPr lIns="91425" tIns="91425" rIns="91425" bIns="91425" anchor="t" anchorCtr="0">
            <a:noAutofit/>
          </a:bodyPr>
          <a:lstStyle/>
          <a:p>
            <a:pPr lvl="0" algn="ctr" rtl="0">
              <a:spcBef>
                <a:spcPts val="0"/>
              </a:spcBef>
              <a:buNone/>
            </a:pPr>
            <a:r>
              <a:rPr lang="en">
                <a:solidFill>
                  <a:srgbClr val="FFFFFF"/>
                </a:solidFill>
                <a:latin typeface="Georgia"/>
                <a:ea typeface="Georgia"/>
                <a:cs typeface="Georgia"/>
                <a:sym typeface="Georgia"/>
              </a:rPr>
              <a:t>Mitkä ovat seuraavat askeleet?</a:t>
            </a:r>
          </a:p>
          <a:p>
            <a:pPr lvl="0" algn="ctr" rtl="0">
              <a:spcBef>
                <a:spcPts val="0"/>
              </a:spcBef>
              <a:buNone/>
            </a:pPr>
            <a:r>
              <a:rPr lang="en" sz="1200">
                <a:solidFill>
                  <a:srgbClr val="FFFFFF"/>
                </a:solidFill>
                <a:latin typeface="Georgia"/>
                <a:ea typeface="Georgia"/>
                <a:cs typeface="Georgia"/>
                <a:sym typeface="Georgia"/>
              </a:rPr>
              <a:t>							</a:t>
            </a:r>
          </a:p>
          <a:p>
            <a:pPr lvl="0" algn="ctr" rtl="0">
              <a:spcBef>
                <a:spcPts val="0"/>
              </a:spcBef>
              <a:buClr>
                <a:schemeClr val="dk1"/>
              </a:buClr>
              <a:buSzPct val="91666"/>
              <a:buFont typeface="Arial"/>
              <a:buNone/>
            </a:pPr>
            <a:r>
              <a:rPr lang="en" sz="1200">
                <a:solidFill>
                  <a:srgbClr val="FFFFFF"/>
                </a:solidFill>
                <a:latin typeface="Georgia"/>
                <a:ea typeface="Georgia"/>
                <a:cs typeface="Georgia"/>
                <a:sym typeface="Georgia"/>
              </a:rPr>
              <a:t>						 					</a:t>
            </a:r>
          </a:p>
          <a:p>
            <a:pPr lvl="0" algn="ctr" rtl="0">
              <a:spcBef>
                <a:spcPts val="0"/>
              </a:spcBef>
              <a:buClr>
                <a:schemeClr val="dk1"/>
              </a:buClr>
              <a:buSzPct val="91666"/>
              <a:buFont typeface="Arial"/>
              <a:buNone/>
            </a:pPr>
            <a:r>
              <a:rPr lang="en" sz="1200">
                <a:solidFill>
                  <a:srgbClr val="FFFFFF"/>
                </a:solidFill>
                <a:latin typeface="Georgia"/>
                <a:ea typeface="Georgia"/>
                <a:cs typeface="Georgia"/>
                <a:sym typeface="Georgia"/>
              </a:rPr>
              <a:t>				</a:t>
            </a:r>
          </a:p>
          <a:p>
            <a:pPr lvl="0" algn="ctr" rtl="0">
              <a:spcBef>
                <a:spcPts val="0"/>
              </a:spcBef>
              <a:buClr>
                <a:schemeClr val="dk1"/>
              </a:buClr>
              <a:buSzPct val="91666"/>
              <a:buFont typeface="Arial"/>
              <a:buNone/>
            </a:pPr>
            <a:r>
              <a:rPr lang="en" sz="1200">
                <a:solidFill>
                  <a:srgbClr val="FFFFFF"/>
                </a:solidFill>
                <a:latin typeface="Georgia"/>
                <a:ea typeface="Georgia"/>
                <a:cs typeface="Georgia"/>
                <a:sym typeface="Georgia"/>
              </a:rPr>
              <a:t>			</a:t>
            </a:r>
          </a:p>
          <a:p>
            <a:pPr lvl="0" algn="ctr" rtl="0">
              <a:spcBef>
                <a:spcPts val="0"/>
              </a:spcBef>
              <a:buClr>
                <a:schemeClr val="dk1"/>
              </a:buClr>
              <a:buSzPct val="91666"/>
              <a:buFont typeface="Arial"/>
              <a:buNone/>
            </a:pPr>
            <a:r>
              <a:rPr lang="en" sz="1200">
                <a:solidFill>
                  <a:srgbClr val="FFFFFF"/>
                </a:solidFill>
                <a:latin typeface="Georgia"/>
                <a:ea typeface="Georgia"/>
                <a:cs typeface="Georgia"/>
                <a:sym typeface="Georgia"/>
              </a:rPr>
              <a:t>		</a:t>
            </a:r>
          </a:p>
          <a:p>
            <a:pPr lvl="0" algn="ctr" rtl="0">
              <a:spcBef>
                <a:spcPts val="0"/>
              </a:spcBef>
              <a:buNone/>
            </a:pPr>
            <a:endParaRPr sz="1200">
              <a:solidFill>
                <a:srgbClr val="FFFFFF"/>
              </a:solidFill>
              <a:latin typeface="Georgia"/>
              <a:ea typeface="Georgia"/>
              <a:cs typeface="Georgia"/>
              <a:sym typeface="Georgi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Shape 72"/>
          <p:cNvSpPr/>
          <p:nvPr/>
        </p:nvSpPr>
        <p:spPr>
          <a:xfrm>
            <a:off x="0" y="-9875"/>
            <a:ext cx="9144000" cy="5143500"/>
          </a:xfrm>
          <a:prstGeom prst="rect">
            <a:avLst/>
          </a:prstGeom>
          <a:solidFill>
            <a:srgbClr val="00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73" name="Shape 73" descr="sitra-mbc_logowhite.png"/>
          <p:cNvPicPr preferRelativeResize="0"/>
          <p:nvPr/>
        </p:nvPicPr>
        <p:blipFill>
          <a:blip r:embed="rId3">
            <a:alphaModFix/>
          </a:blip>
          <a:stretch>
            <a:fillRect/>
          </a:stretch>
        </p:blipFill>
        <p:spPr>
          <a:xfrm>
            <a:off x="2543175" y="2400300"/>
            <a:ext cx="4057650" cy="342900"/>
          </a:xfrm>
          <a:prstGeom prst="rect">
            <a:avLst/>
          </a:prstGeom>
          <a:noFill/>
          <a:ln>
            <a:noFill/>
          </a:ln>
        </p:spPr>
      </p:pic>
      <p:pic>
        <p:nvPicPr>
          <p:cNvPr id="74" name="Shape 74" descr="sitralogo_white.png"/>
          <p:cNvPicPr preferRelativeResize="0"/>
          <p:nvPr/>
        </p:nvPicPr>
        <p:blipFill>
          <a:blip r:embed="rId4">
            <a:alphaModFix/>
          </a:blip>
          <a:stretch>
            <a:fillRect/>
          </a:stretch>
        </p:blipFill>
        <p:spPr>
          <a:xfrm>
            <a:off x="7984225" y="4659050"/>
            <a:ext cx="890448" cy="167649"/>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Shape 79" descr="sitra_minibootcamp_kartta_slideversio.png"/>
          <p:cNvPicPr preferRelativeResize="0"/>
          <p:nvPr/>
        </p:nvPicPr>
        <p:blipFill>
          <a:blip r:embed="rId3">
            <a:alphaModFix/>
          </a:blip>
          <a:stretch>
            <a:fillRect/>
          </a:stretch>
        </p:blipFill>
        <p:spPr>
          <a:xfrm>
            <a:off x="935041" y="0"/>
            <a:ext cx="7273917" cy="5143499"/>
          </a:xfrm>
          <a:prstGeom prst="rect">
            <a:avLst/>
          </a:prstGeom>
          <a:noFill/>
          <a:ln>
            <a:noFill/>
          </a:ln>
        </p:spPr>
      </p:pic>
      <p:sp>
        <p:nvSpPr>
          <p:cNvPr id="80" name="Shape 80"/>
          <p:cNvSpPr/>
          <p:nvPr/>
        </p:nvSpPr>
        <p:spPr>
          <a:xfrm>
            <a:off x="7822825" y="4243875"/>
            <a:ext cx="1321200" cy="8997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p:nvPr/>
        </p:nvSpPr>
        <p:spPr>
          <a:xfrm>
            <a:off x="1737400" y="493750"/>
            <a:ext cx="356100" cy="356100"/>
          </a:xfrm>
          <a:prstGeom prst="ellipse">
            <a:avLst/>
          </a:prstGeom>
          <a:solidFill>
            <a:srgbClr val="000000"/>
          </a:solidFill>
          <a:ln>
            <a:noFill/>
          </a:ln>
        </p:spPr>
        <p:txBody>
          <a:bodyPr lIns="91425" tIns="91425" rIns="91425" bIns="91425" anchor="ctr" anchorCtr="0">
            <a:noAutofit/>
          </a:bodyPr>
          <a:lstStyle/>
          <a:p>
            <a:pPr lvl="0">
              <a:spcBef>
                <a:spcPts val="0"/>
              </a:spcBef>
              <a:buNone/>
            </a:pPr>
            <a:endParaRPr/>
          </a:p>
        </p:txBody>
      </p:sp>
      <p:sp>
        <p:nvSpPr>
          <p:cNvPr id="86" name="Shape 86"/>
          <p:cNvSpPr/>
          <p:nvPr/>
        </p:nvSpPr>
        <p:spPr>
          <a:xfrm>
            <a:off x="1737400" y="1016039"/>
            <a:ext cx="356100" cy="356100"/>
          </a:xfrm>
          <a:prstGeom prst="ellipse">
            <a:avLst/>
          </a:prstGeom>
          <a:solidFill>
            <a:srgbClr val="000000"/>
          </a:solidFill>
          <a:ln>
            <a:noFill/>
          </a:ln>
        </p:spPr>
        <p:txBody>
          <a:bodyPr lIns="91425" tIns="91425" rIns="91425" bIns="91425" anchor="ctr" anchorCtr="0">
            <a:noAutofit/>
          </a:bodyPr>
          <a:lstStyle/>
          <a:p>
            <a:pPr lvl="0">
              <a:spcBef>
                <a:spcPts val="0"/>
              </a:spcBef>
              <a:buNone/>
            </a:pPr>
            <a:endParaRPr/>
          </a:p>
        </p:txBody>
      </p:sp>
      <p:sp>
        <p:nvSpPr>
          <p:cNvPr id="87" name="Shape 87"/>
          <p:cNvSpPr/>
          <p:nvPr/>
        </p:nvSpPr>
        <p:spPr>
          <a:xfrm>
            <a:off x="1737400" y="1538328"/>
            <a:ext cx="356100" cy="356100"/>
          </a:xfrm>
          <a:prstGeom prst="ellipse">
            <a:avLst/>
          </a:prstGeom>
          <a:solidFill>
            <a:srgbClr val="000000"/>
          </a:solidFill>
          <a:ln>
            <a:noFill/>
          </a:ln>
        </p:spPr>
        <p:txBody>
          <a:bodyPr lIns="91425" tIns="91425" rIns="91425" bIns="91425" anchor="ctr" anchorCtr="0">
            <a:noAutofit/>
          </a:bodyPr>
          <a:lstStyle/>
          <a:p>
            <a:pPr lvl="0">
              <a:spcBef>
                <a:spcPts val="0"/>
              </a:spcBef>
              <a:buNone/>
            </a:pPr>
            <a:endParaRPr/>
          </a:p>
        </p:txBody>
      </p:sp>
      <p:sp>
        <p:nvSpPr>
          <p:cNvPr id="88" name="Shape 88"/>
          <p:cNvSpPr/>
          <p:nvPr/>
        </p:nvSpPr>
        <p:spPr>
          <a:xfrm>
            <a:off x="1737400" y="2060617"/>
            <a:ext cx="356100" cy="356100"/>
          </a:xfrm>
          <a:prstGeom prst="ellipse">
            <a:avLst/>
          </a:prstGeom>
          <a:solidFill>
            <a:srgbClr val="000000"/>
          </a:solidFill>
          <a:ln>
            <a:noFill/>
          </a:ln>
        </p:spPr>
        <p:txBody>
          <a:bodyPr lIns="91425" tIns="91425" rIns="91425" bIns="91425" anchor="ctr" anchorCtr="0">
            <a:noAutofit/>
          </a:bodyPr>
          <a:lstStyle/>
          <a:p>
            <a:pPr lvl="0">
              <a:spcBef>
                <a:spcPts val="0"/>
              </a:spcBef>
              <a:buNone/>
            </a:pPr>
            <a:endParaRPr/>
          </a:p>
        </p:txBody>
      </p:sp>
      <p:sp>
        <p:nvSpPr>
          <p:cNvPr id="89" name="Shape 89"/>
          <p:cNvSpPr/>
          <p:nvPr/>
        </p:nvSpPr>
        <p:spPr>
          <a:xfrm>
            <a:off x="1737400" y="2582907"/>
            <a:ext cx="356100" cy="356100"/>
          </a:xfrm>
          <a:prstGeom prst="ellipse">
            <a:avLst/>
          </a:prstGeom>
          <a:solidFill>
            <a:srgbClr val="000000"/>
          </a:solidFill>
          <a:ln>
            <a:noFill/>
          </a:ln>
        </p:spPr>
        <p:txBody>
          <a:bodyPr lIns="91425" tIns="91425" rIns="91425" bIns="91425" anchor="ctr" anchorCtr="0">
            <a:noAutofit/>
          </a:bodyPr>
          <a:lstStyle/>
          <a:p>
            <a:pPr lvl="0">
              <a:spcBef>
                <a:spcPts val="0"/>
              </a:spcBef>
              <a:buNone/>
            </a:pPr>
            <a:endParaRPr/>
          </a:p>
        </p:txBody>
      </p:sp>
      <p:sp>
        <p:nvSpPr>
          <p:cNvPr id="90" name="Shape 90"/>
          <p:cNvSpPr/>
          <p:nvPr/>
        </p:nvSpPr>
        <p:spPr>
          <a:xfrm>
            <a:off x="1737400" y="3105196"/>
            <a:ext cx="356100" cy="356100"/>
          </a:xfrm>
          <a:prstGeom prst="ellipse">
            <a:avLst/>
          </a:prstGeom>
          <a:solidFill>
            <a:srgbClr val="000000"/>
          </a:solidFill>
          <a:ln>
            <a:noFill/>
          </a:ln>
        </p:spPr>
        <p:txBody>
          <a:bodyPr lIns="91425" tIns="91425" rIns="91425" bIns="91425" anchor="ctr" anchorCtr="0">
            <a:noAutofit/>
          </a:bodyPr>
          <a:lstStyle/>
          <a:p>
            <a:pPr lvl="0">
              <a:spcBef>
                <a:spcPts val="0"/>
              </a:spcBef>
              <a:buNone/>
            </a:pPr>
            <a:endParaRPr/>
          </a:p>
        </p:txBody>
      </p:sp>
      <p:sp>
        <p:nvSpPr>
          <p:cNvPr id="91" name="Shape 91"/>
          <p:cNvSpPr/>
          <p:nvPr/>
        </p:nvSpPr>
        <p:spPr>
          <a:xfrm>
            <a:off x="1737400" y="3627485"/>
            <a:ext cx="356100" cy="356100"/>
          </a:xfrm>
          <a:prstGeom prst="ellipse">
            <a:avLst/>
          </a:prstGeom>
          <a:solidFill>
            <a:srgbClr val="000000"/>
          </a:solidFill>
          <a:ln>
            <a:noFill/>
          </a:ln>
        </p:spPr>
        <p:txBody>
          <a:bodyPr lIns="91425" tIns="91425" rIns="91425" bIns="91425" anchor="ctr" anchorCtr="0">
            <a:noAutofit/>
          </a:bodyPr>
          <a:lstStyle/>
          <a:p>
            <a:pPr lvl="0">
              <a:spcBef>
                <a:spcPts val="0"/>
              </a:spcBef>
              <a:buNone/>
            </a:pPr>
            <a:endParaRPr/>
          </a:p>
        </p:txBody>
      </p:sp>
      <p:sp>
        <p:nvSpPr>
          <p:cNvPr id="92" name="Shape 92"/>
          <p:cNvSpPr/>
          <p:nvPr/>
        </p:nvSpPr>
        <p:spPr>
          <a:xfrm>
            <a:off x="1737400" y="4149775"/>
            <a:ext cx="356100" cy="356100"/>
          </a:xfrm>
          <a:prstGeom prst="ellipse">
            <a:avLst/>
          </a:prstGeom>
          <a:solidFill>
            <a:srgbClr val="000000"/>
          </a:solidFill>
          <a:ln>
            <a:noFill/>
          </a:ln>
        </p:spPr>
        <p:txBody>
          <a:bodyPr lIns="91425" tIns="91425" rIns="91425" bIns="91425" anchor="ctr" anchorCtr="0">
            <a:noAutofit/>
          </a:bodyPr>
          <a:lstStyle/>
          <a:p>
            <a:pPr lvl="0">
              <a:spcBef>
                <a:spcPts val="0"/>
              </a:spcBef>
              <a:buNone/>
            </a:pPr>
            <a:endParaRPr/>
          </a:p>
        </p:txBody>
      </p:sp>
      <p:sp>
        <p:nvSpPr>
          <p:cNvPr id="93" name="Shape 93"/>
          <p:cNvSpPr txBox="1"/>
          <p:nvPr/>
        </p:nvSpPr>
        <p:spPr>
          <a:xfrm>
            <a:off x="2318625" y="540550"/>
            <a:ext cx="2381100" cy="262500"/>
          </a:xfrm>
          <a:prstGeom prst="rect">
            <a:avLst/>
          </a:prstGeom>
          <a:noFill/>
          <a:ln>
            <a:noFill/>
          </a:ln>
        </p:spPr>
        <p:txBody>
          <a:bodyPr lIns="91425" tIns="91425" rIns="91425" bIns="91425" anchor="ctr" anchorCtr="0">
            <a:noAutofit/>
          </a:bodyPr>
          <a:lstStyle/>
          <a:p>
            <a:pPr lvl="0">
              <a:spcBef>
                <a:spcPts val="0"/>
              </a:spcBef>
              <a:buNone/>
            </a:pPr>
            <a:r>
              <a:rPr lang="en" sz="1200">
                <a:latin typeface="Arial Black"/>
                <a:ea typeface="Arial Black"/>
                <a:cs typeface="Arial Black"/>
                <a:sym typeface="Arial Black"/>
              </a:rPr>
              <a:t>Alkusoitto, </a:t>
            </a:r>
            <a:r>
              <a:rPr lang="en" sz="1200"/>
              <a:t>15 min</a:t>
            </a:r>
          </a:p>
        </p:txBody>
      </p:sp>
      <p:sp>
        <p:nvSpPr>
          <p:cNvPr id="94" name="Shape 94"/>
          <p:cNvSpPr txBox="1"/>
          <p:nvPr/>
        </p:nvSpPr>
        <p:spPr>
          <a:xfrm>
            <a:off x="2318625" y="1062850"/>
            <a:ext cx="2381100" cy="262500"/>
          </a:xfrm>
          <a:prstGeom prst="rect">
            <a:avLst/>
          </a:prstGeom>
          <a:noFill/>
          <a:ln>
            <a:noFill/>
          </a:ln>
        </p:spPr>
        <p:txBody>
          <a:bodyPr lIns="91425" tIns="91425" rIns="91425" bIns="91425" anchor="ctr" anchorCtr="0">
            <a:noAutofit/>
          </a:bodyPr>
          <a:lstStyle/>
          <a:p>
            <a:pPr lvl="0" rtl="0">
              <a:spcBef>
                <a:spcPts val="0"/>
              </a:spcBef>
              <a:buNone/>
            </a:pPr>
            <a:r>
              <a:rPr lang="en" sz="1200">
                <a:latin typeface="Arial Black"/>
                <a:ea typeface="Arial Black"/>
                <a:cs typeface="Arial Black"/>
                <a:sym typeface="Arial Black"/>
              </a:rPr>
              <a:t>Suuntana muutos, </a:t>
            </a:r>
            <a:r>
              <a:rPr lang="en" sz="1200"/>
              <a:t>15 min</a:t>
            </a:r>
          </a:p>
        </p:txBody>
      </p:sp>
      <p:sp>
        <p:nvSpPr>
          <p:cNvPr id="95" name="Shape 95"/>
          <p:cNvSpPr txBox="1"/>
          <p:nvPr/>
        </p:nvSpPr>
        <p:spPr>
          <a:xfrm>
            <a:off x="2318625" y="1585150"/>
            <a:ext cx="4881000" cy="262500"/>
          </a:xfrm>
          <a:prstGeom prst="rect">
            <a:avLst/>
          </a:prstGeom>
          <a:noFill/>
          <a:ln>
            <a:noFill/>
          </a:ln>
        </p:spPr>
        <p:txBody>
          <a:bodyPr lIns="91425" tIns="91425" rIns="91425" bIns="91425" anchor="ctr" anchorCtr="0">
            <a:noAutofit/>
          </a:bodyPr>
          <a:lstStyle/>
          <a:p>
            <a:pPr lvl="0" rtl="0">
              <a:spcBef>
                <a:spcPts val="0"/>
              </a:spcBef>
              <a:buNone/>
            </a:pPr>
            <a:r>
              <a:rPr lang="en" sz="1200">
                <a:latin typeface="Arial Black"/>
                <a:ea typeface="Arial Black"/>
                <a:cs typeface="Arial Black"/>
                <a:sym typeface="Arial Black"/>
              </a:rPr>
              <a:t>Uudistumiskysymyksen avaus,</a:t>
            </a:r>
            <a:r>
              <a:rPr lang="en" sz="1200"/>
              <a:t> 25 min</a:t>
            </a:r>
          </a:p>
        </p:txBody>
      </p:sp>
      <p:sp>
        <p:nvSpPr>
          <p:cNvPr id="96" name="Shape 96"/>
          <p:cNvSpPr txBox="1"/>
          <p:nvPr/>
        </p:nvSpPr>
        <p:spPr>
          <a:xfrm>
            <a:off x="2318625" y="2107450"/>
            <a:ext cx="2381100" cy="262500"/>
          </a:xfrm>
          <a:prstGeom prst="rect">
            <a:avLst/>
          </a:prstGeom>
          <a:noFill/>
          <a:ln>
            <a:noFill/>
          </a:ln>
        </p:spPr>
        <p:txBody>
          <a:bodyPr lIns="91425" tIns="91425" rIns="91425" bIns="91425" anchor="ctr" anchorCtr="0">
            <a:noAutofit/>
          </a:bodyPr>
          <a:lstStyle/>
          <a:p>
            <a:pPr lvl="0" rtl="0">
              <a:spcBef>
                <a:spcPts val="0"/>
              </a:spcBef>
              <a:buNone/>
            </a:pPr>
            <a:r>
              <a:rPr lang="en" sz="1200">
                <a:latin typeface="Arial Black"/>
                <a:ea typeface="Arial Black"/>
                <a:cs typeface="Arial Black"/>
                <a:sym typeface="Arial Black"/>
              </a:rPr>
              <a:t>Aivomyrsky,</a:t>
            </a:r>
            <a:r>
              <a:rPr lang="en" sz="1200"/>
              <a:t> 30 min</a:t>
            </a:r>
          </a:p>
        </p:txBody>
      </p:sp>
      <p:sp>
        <p:nvSpPr>
          <p:cNvPr id="97" name="Shape 97"/>
          <p:cNvSpPr txBox="1"/>
          <p:nvPr/>
        </p:nvSpPr>
        <p:spPr>
          <a:xfrm>
            <a:off x="2318625" y="2629750"/>
            <a:ext cx="2381100" cy="262500"/>
          </a:xfrm>
          <a:prstGeom prst="rect">
            <a:avLst/>
          </a:prstGeom>
          <a:noFill/>
          <a:ln>
            <a:noFill/>
          </a:ln>
        </p:spPr>
        <p:txBody>
          <a:bodyPr lIns="91425" tIns="91425" rIns="91425" bIns="91425" anchor="ctr" anchorCtr="0">
            <a:noAutofit/>
          </a:bodyPr>
          <a:lstStyle/>
          <a:p>
            <a:pPr lvl="0" rtl="0">
              <a:spcBef>
                <a:spcPts val="0"/>
              </a:spcBef>
              <a:buNone/>
            </a:pPr>
            <a:r>
              <a:rPr lang="en" sz="1200">
                <a:latin typeface="Arial Black"/>
                <a:ea typeface="Arial Black"/>
                <a:cs typeface="Arial Black"/>
                <a:sym typeface="Arial Black"/>
              </a:rPr>
              <a:t>Tauko! </a:t>
            </a:r>
            <a:r>
              <a:rPr lang="en" sz="1200"/>
              <a:t>10 min</a:t>
            </a:r>
          </a:p>
        </p:txBody>
      </p:sp>
      <p:sp>
        <p:nvSpPr>
          <p:cNvPr id="98" name="Shape 98"/>
          <p:cNvSpPr txBox="1"/>
          <p:nvPr/>
        </p:nvSpPr>
        <p:spPr>
          <a:xfrm>
            <a:off x="2318625" y="3152050"/>
            <a:ext cx="2381100" cy="262500"/>
          </a:xfrm>
          <a:prstGeom prst="rect">
            <a:avLst/>
          </a:prstGeom>
          <a:noFill/>
          <a:ln>
            <a:noFill/>
          </a:ln>
        </p:spPr>
        <p:txBody>
          <a:bodyPr lIns="91425" tIns="91425" rIns="91425" bIns="91425" anchor="ctr" anchorCtr="0">
            <a:noAutofit/>
          </a:bodyPr>
          <a:lstStyle/>
          <a:p>
            <a:pPr lvl="0" rtl="0">
              <a:spcBef>
                <a:spcPts val="0"/>
              </a:spcBef>
              <a:buNone/>
            </a:pPr>
            <a:r>
              <a:rPr lang="en" sz="1200">
                <a:latin typeface="Arial Black"/>
                <a:ea typeface="Arial Black"/>
                <a:cs typeface="Arial Black"/>
                <a:sym typeface="Arial Black"/>
              </a:rPr>
              <a:t>Ideajalostamo, </a:t>
            </a:r>
            <a:r>
              <a:rPr lang="en" sz="1200"/>
              <a:t>20 min</a:t>
            </a:r>
          </a:p>
        </p:txBody>
      </p:sp>
      <p:sp>
        <p:nvSpPr>
          <p:cNvPr id="99" name="Shape 99"/>
          <p:cNvSpPr txBox="1"/>
          <p:nvPr/>
        </p:nvSpPr>
        <p:spPr>
          <a:xfrm>
            <a:off x="2318625" y="3674350"/>
            <a:ext cx="4227600" cy="262500"/>
          </a:xfrm>
          <a:prstGeom prst="rect">
            <a:avLst/>
          </a:prstGeom>
          <a:noFill/>
          <a:ln>
            <a:noFill/>
          </a:ln>
        </p:spPr>
        <p:txBody>
          <a:bodyPr lIns="91425" tIns="91425" rIns="91425" bIns="91425" anchor="ctr" anchorCtr="0">
            <a:noAutofit/>
          </a:bodyPr>
          <a:lstStyle/>
          <a:p>
            <a:pPr lvl="0" rtl="0">
              <a:spcBef>
                <a:spcPts val="0"/>
              </a:spcBef>
              <a:buNone/>
            </a:pPr>
            <a:r>
              <a:rPr lang="en" sz="1200">
                <a:latin typeface="Arial Black"/>
                <a:ea typeface="Arial Black"/>
                <a:cs typeface="Arial Black"/>
                <a:sym typeface="Arial Black"/>
              </a:rPr>
              <a:t>Idean valinta ja ratkaisuehdotus, </a:t>
            </a:r>
            <a:r>
              <a:rPr lang="en" sz="1200"/>
              <a:t>45 min</a:t>
            </a:r>
          </a:p>
        </p:txBody>
      </p:sp>
      <p:sp>
        <p:nvSpPr>
          <p:cNvPr id="100" name="Shape 100"/>
          <p:cNvSpPr txBox="1"/>
          <p:nvPr/>
        </p:nvSpPr>
        <p:spPr>
          <a:xfrm>
            <a:off x="2318625" y="4196650"/>
            <a:ext cx="2381100" cy="262500"/>
          </a:xfrm>
          <a:prstGeom prst="rect">
            <a:avLst/>
          </a:prstGeom>
          <a:noFill/>
          <a:ln>
            <a:noFill/>
          </a:ln>
        </p:spPr>
        <p:txBody>
          <a:bodyPr lIns="91425" tIns="91425" rIns="91425" bIns="91425" anchor="ctr" anchorCtr="0">
            <a:noAutofit/>
          </a:bodyPr>
          <a:lstStyle/>
          <a:p>
            <a:pPr lvl="0" rtl="0">
              <a:spcBef>
                <a:spcPts val="0"/>
              </a:spcBef>
              <a:buNone/>
            </a:pPr>
            <a:r>
              <a:rPr lang="en" sz="1200">
                <a:latin typeface="Arial Black"/>
                <a:ea typeface="Arial Black"/>
                <a:cs typeface="Arial Black"/>
                <a:sym typeface="Arial Black"/>
              </a:rPr>
              <a:t>Kohti tulevaa! </a:t>
            </a:r>
            <a:r>
              <a:rPr lang="en" sz="1200"/>
              <a:t>15 min</a:t>
            </a:r>
          </a:p>
        </p:txBody>
      </p:sp>
      <p:cxnSp>
        <p:nvCxnSpPr>
          <p:cNvPr id="101" name="Shape 101"/>
          <p:cNvCxnSpPr/>
          <p:nvPr/>
        </p:nvCxnSpPr>
        <p:spPr>
          <a:xfrm>
            <a:off x="1918650" y="681225"/>
            <a:ext cx="0" cy="3687300"/>
          </a:xfrm>
          <a:prstGeom prst="straightConnector1">
            <a:avLst/>
          </a:prstGeom>
          <a:noFill/>
          <a:ln w="19050" cap="flat" cmpd="sng">
            <a:solidFill>
              <a:srgbClr val="000000"/>
            </a:solidFill>
            <a:prstDash val="solid"/>
            <a:round/>
            <a:headEnd type="none" w="lg" len="lg"/>
            <a:tailEnd type="none" w="lg" len="lg"/>
          </a:ln>
        </p:spPr>
      </p:cxnSp>
      <p:sp>
        <p:nvSpPr>
          <p:cNvPr id="102" name="Shape 102"/>
          <p:cNvSpPr txBox="1"/>
          <p:nvPr/>
        </p:nvSpPr>
        <p:spPr>
          <a:xfrm>
            <a:off x="1724850" y="493775"/>
            <a:ext cx="387600" cy="356100"/>
          </a:xfrm>
          <a:prstGeom prst="rect">
            <a:avLst/>
          </a:prstGeom>
          <a:noFill/>
          <a:ln>
            <a:noFill/>
          </a:ln>
        </p:spPr>
        <p:txBody>
          <a:bodyPr lIns="91425" tIns="91425" rIns="91425" bIns="91425" anchor="ctr" anchorCtr="0">
            <a:noAutofit/>
          </a:bodyPr>
          <a:lstStyle/>
          <a:p>
            <a:pPr lvl="0" algn="ctr">
              <a:spcBef>
                <a:spcPts val="0"/>
              </a:spcBef>
              <a:buNone/>
            </a:pPr>
            <a:r>
              <a:rPr lang="en">
                <a:solidFill>
                  <a:srgbClr val="FFFFFF"/>
                </a:solidFill>
                <a:latin typeface="Arial Black"/>
                <a:ea typeface="Arial Black"/>
                <a:cs typeface="Arial Black"/>
                <a:sym typeface="Arial Black"/>
              </a:rPr>
              <a:t>1</a:t>
            </a:r>
          </a:p>
        </p:txBody>
      </p:sp>
      <p:sp>
        <p:nvSpPr>
          <p:cNvPr id="103" name="Shape 103"/>
          <p:cNvSpPr txBox="1"/>
          <p:nvPr/>
        </p:nvSpPr>
        <p:spPr>
          <a:xfrm>
            <a:off x="1724850" y="1016050"/>
            <a:ext cx="387600" cy="356100"/>
          </a:xfrm>
          <a:prstGeom prst="rect">
            <a:avLst/>
          </a:prstGeom>
          <a:noFill/>
          <a:ln>
            <a:noFill/>
          </a:ln>
        </p:spPr>
        <p:txBody>
          <a:bodyPr lIns="91425" tIns="91425" rIns="91425" bIns="91425" anchor="ctr" anchorCtr="0">
            <a:noAutofit/>
          </a:bodyPr>
          <a:lstStyle/>
          <a:p>
            <a:pPr lvl="0" algn="ctr" rtl="0">
              <a:spcBef>
                <a:spcPts val="0"/>
              </a:spcBef>
              <a:buNone/>
            </a:pPr>
            <a:r>
              <a:rPr lang="en">
                <a:solidFill>
                  <a:srgbClr val="FFFFFF"/>
                </a:solidFill>
                <a:latin typeface="Arial Black"/>
                <a:ea typeface="Arial Black"/>
                <a:cs typeface="Arial Black"/>
                <a:sym typeface="Arial Black"/>
              </a:rPr>
              <a:t>2</a:t>
            </a:r>
          </a:p>
        </p:txBody>
      </p:sp>
      <p:sp>
        <p:nvSpPr>
          <p:cNvPr id="104" name="Shape 104"/>
          <p:cNvSpPr txBox="1"/>
          <p:nvPr/>
        </p:nvSpPr>
        <p:spPr>
          <a:xfrm>
            <a:off x="1724850" y="1538337"/>
            <a:ext cx="387600" cy="356100"/>
          </a:xfrm>
          <a:prstGeom prst="rect">
            <a:avLst/>
          </a:prstGeom>
          <a:noFill/>
          <a:ln>
            <a:noFill/>
          </a:ln>
        </p:spPr>
        <p:txBody>
          <a:bodyPr lIns="91425" tIns="91425" rIns="91425" bIns="91425" anchor="ctr" anchorCtr="0">
            <a:noAutofit/>
          </a:bodyPr>
          <a:lstStyle/>
          <a:p>
            <a:pPr lvl="0" algn="ctr" rtl="0">
              <a:spcBef>
                <a:spcPts val="0"/>
              </a:spcBef>
              <a:buNone/>
            </a:pPr>
            <a:r>
              <a:rPr lang="en">
                <a:solidFill>
                  <a:srgbClr val="FFFFFF"/>
                </a:solidFill>
                <a:latin typeface="Arial Black"/>
                <a:ea typeface="Arial Black"/>
                <a:cs typeface="Arial Black"/>
                <a:sym typeface="Arial Black"/>
              </a:rPr>
              <a:t>3</a:t>
            </a:r>
          </a:p>
        </p:txBody>
      </p:sp>
      <p:sp>
        <p:nvSpPr>
          <p:cNvPr id="105" name="Shape 105"/>
          <p:cNvSpPr txBox="1"/>
          <p:nvPr/>
        </p:nvSpPr>
        <p:spPr>
          <a:xfrm>
            <a:off x="1721650" y="2060612"/>
            <a:ext cx="387600" cy="356100"/>
          </a:xfrm>
          <a:prstGeom prst="rect">
            <a:avLst/>
          </a:prstGeom>
          <a:noFill/>
          <a:ln>
            <a:noFill/>
          </a:ln>
        </p:spPr>
        <p:txBody>
          <a:bodyPr lIns="91425" tIns="91425" rIns="91425" bIns="91425" anchor="ctr" anchorCtr="0">
            <a:noAutofit/>
          </a:bodyPr>
          <a:lstStyle/>
          <a:p>
            <a:pPr lvl="0" algn="ctr" rtl="0">
              <a:spcBef>
                <a:spcPts val="0"/>
              </a:spcBef>
              <a:buNone/>
            </a:pPr>
            <a:r>
              <a:rPr lang="en">
                <a:solidFill>
                  <a:srgbClr val="FFFFFF"/>
                </a:solidFill>
                <a:latin typeface="Arial Black"/>
                <a:ea typeface="Arial Black"/>
                <a:cs typeface="Arial Black"/>
                <a:sym typeface="Arial Black"/>
              </a:rPr>
              <a:t>4</a:t>
            </a:r>
          </a:p>
        </p:txBody>
      </p:sp>
      <p:sp>
        <p:nvSpPr>
          <p:cNvPr id="106" name="Shape 106"/>
          <p:cNvSpPr txBox="1"/>
          <p:nvPr/>
        </p:nvSpPr>
        <p:spPr>
          <a:xfrm>
            <a:off x="1721650" y="2582900"/>
            <a:ext cx="387600" cy="356100"/>
          </a:xfrm>
          <a:prstGeom prst="rect">
            <a:avLst/>
          </a:prstGeom>
          <a:noFill/>
          <a:ln>
            <a:noFill/>
          </a:ln>
        </p:spPr>
        <p:txBody>
          <a:bodyPr lIns="91425" tIns="91425" rIns="91425" bIns="91425" anchor="ctr" anchorCtr="0">
            <a:noAutofit/>
          </a:bodyPr>
          <a:lstStyle/>
          <a:p>
            <a:pPr lvl="0" algn="ctr" rtl="0">
              <a:spcBef>
                <a:spcPts val="0"/>
              </a:spcBef>
              <a:buNone/>
            </a:pPr>
            <a:r>
              <a:rPr lang="en">
                <a:solidFill>
                  <a:srgbClr val="FFFFFF"/>
                </a:solidFill>
                <a:latin typeface="Arial Black"/>
                <a:ea typeface="Arial Black"/>
                <a:cs typeface="Arial Black"/>
                <a:sym typeface="Arial Black"/>
              </a:rPr>
              <a:t>5</a:t>
            </a:r>
          </a:p>
        </p:txBody>
      </p:sp>
      <p:sp>
        <p:nvSpPr>
          <p:cNvPr id="107" name="Shape 107"/>
          <p:cNvSpPr txBox="1"/>
          <p:nvPr/>
        </p:nvSpPr>
        <p:spPr>
          <a:xfrm>
            <a:off x="1721650" y="3105187"/>
            <a:ext cx="387600" cy="356100"/>
          </a:xfrm>
          <a:prstGeom prst="rect">
            <a:avLst/>
          </a:prstGeom>
          <a:noFill/>
          <a:ln>
            <a:noFill/>
          </a:ln>
        </p:spPr>
        <p:txBody>
          <a:bodyPr lIns="91425" tIns="91425" rIns="91425" bIns="91425" anchor="ctr" anchorCtr="0">
            <a:noAutofit/>
          </a:bodyPr>
          <a:lstStyle/>
          <a:p>
            <a:pPr lvl="0" algn="ctr" rtl="0">
              <a:spcBef>
                <a:spcPts val="0"/>
              </a:spcBef>
              <a:buNone/>
            </a:pPr>
            <a:r>
              <a:rPr lang="en">
                <a:solidFill>
                  <a:srgbClr val="FFFFFF"/>
                </a:solidFill>
                <a:latin typeface="Arial Black"/>
                <a:ea typeface="Arial Black"/>
                <a:cs typeface="Arial Black"/>
                <a:sym typeface="Arial Black"/>
              </a:rPr>
              <a:t>6</a:t>
            </a:r>
          </a:p>
        </p:txBody>
      </p:sp>
      <p:sp>
        <p:nvSpPr>
          <p:cNvPr id="108" name="Shape 108"/>
          <p:cNvSpPr txBox="1"/>
          <p:nvPr/>
        </p:nvSpPr>
        <p:spPr>
          <a:xfrm>
            <a:off x="1721650" y="3627475"/>
            <a:ext cx="387600" cy="356100"/>
          </a:xfrm>
          <a:prstGeom prst="rect">
            <a:avLst/>
          </a:prstGeom>
          <a:noFill/>
          <a:ln>
            <a:noFill/>
          </a:ln>
        </p:spPr>
        <p:txBody>
          <a:bodyPr lIns="91425" tIns="91425" rIns="91425" bIns="91425" anchor="ctr" anchorCtr="0">
            <a:noAutofit/>
          </a:bodyPr>
          <a:lstStyle/>
          <a:p>
            <a:pPr lvl="0" algn="ctr" rtl="0">
              <a:spcBef>
                <a:spcPts val="0"/>
              </a:spcBef>
              <a:buNone/>
            </a:pPr>
            <a:r>
              <a:rPr lang="en">
                <a:solidFill>
                  <a:srgbClr val="FFFFFF"/>
                </a:solidFill>
                <a:latin typeface="Arial Black"/>
                <a:ea typeface="Arial Black"/>
                <a:cs typeface="Arial Black"/>
                <a:sym typeface="Arial Black"/>
              </a:rPr>
              <a:t>7</a:t>
            </a:r>
          </a:p>
        </p:txBody>
      </p:sp>
      <p:sp>
        <p:nvSpPr>
          <p:cNvPr id="109" name="Shape 109"/>
          <p:cNvSpPr txBox="1"/>
          <p:nvPr/>
        </p:nvSpPr>
        <p:spPr>
          <a:xfrm>
            <a:off x="1724850" y="4149750"/>
            <a:ext cx="387600" cy="356100"/>
          </a:xfrm>
          <a:prstGeom prst="rect">
            <a:avLst/>
          </a:prstGeom>
          <a:noFill/>
          <a:ln>
            <a:noFill/>
          </a:ln>
        </p:spPr>
        <p:txBody>
          <a:bodyPr lIns="91425" tIns="91425" rIns="91425" bIns="91425" anchor="ctr" anchorCtr="0">
            <a:noAutofit/>
          </a:bodyPr>
          <a:lstStyle/>
          <a:p>
            <a:pPr lvl="0" algn="ctr" rtl="0">
              <a:spcBef>
                <a:spcPts val="0"/>
              </a:spcBef>
              <a:buNone/>
            </a:pPr>
            <a:r>
              <a:rPr lang="en">
                <a:solidFill>
                  <a:srgbClr val="FFFFFF"/>
                </a:solidFill>
                <a:latin typeface="Arial Black"/>
                <a:ea typeface="Arial Black"/>
                <a:cs typeface="Arial Black"/>
                <a:sym typeface="Arial Black"/>
              </a:rPr>
              <a:t>8</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p:nvPr/>
        </p:nvSpPr>
        <p:spPr>
          <a:xfrm>
            <a:off x="2306250" y="1739375"/>
            <a:ext cx="4531500" cy="2434800"/>
          </a:xfrm>
          <a:prstGeom prst="rect">
            <a:avLst/>
          </a:prstGeom>
          <a:noFill/>
          <a:ln>
            <a:noFill/>
          </a:ln>
        </p:spPr>
        <p:txBody>
          <a:bodyPr lIns="91425" tIns="91425" rIns="91425" bIns="91425" anchor="t" anchorCtr="0">
            <a:noAutofit/>
          </a:bodyPr>
          <a:lstStyle/>
          <a:p>
            <a:pPr lvl="0" rtl="0">
              <a:lnSpc>
                <a:spcPct val="115000"/>
              </a:lnSpc>
              <a:spcBef>
                <a:spcPts val="0"/>
              </a:spcBef>
              <a:buNone/>
            </a:pPr>
            <a:r>
              <a:rPr lang="en" sz="1800" b="1">
                <a:latin typeface="Arial Black"/>
                <a:ea typeface="Arial Black"/>
                <a:cs typeface="Arial Black"/>
                <a:sym typeface="Arial Black"/>
              </a:rPr>
              <a:t>Säännöt </a:t>
            </a:r>
          </a:p>
          <a:p>
            <a:pPr marL="457200" lvl="0" indent="0" rtl="0">
              <a:lnSpc>
                <a:spcPct val="115000"/>
              </a:lnSpc>
              <a:spcBef>
                <a:spcPts val="0"/>
              </a:spcBef>
              <a:buNone/>
            </a:pPr>
            <a:r>
              <a:rPr lang="en" sz="1800">
                <a:latin typeface="Georgia"/>
                <a:ea typeface="Georgia"/>
                <a:cs typeface="Georgia"/>
                <a:sym typeface="Georgia"/>
              </a:rPr>
              <a:t>Miten MiniBootcampissa toimitaan?</a:t>
            </a:r>
          </a:p>
          <a:p>
            <a:pPr marL="457200" lvl="0" indent="0" rtl="0">
              <a:lnSpc>
                <a:spcPct val="115000"/>
              </a:lnSpc>
              <a:spcBef>
                <a:spcPts val="0"/>
              </a:spcBef>
              <a:buNone/>
            </a:pPr>
            <a:endParaRPr sz="1800">
              <a:latin typeface="Calibri"/>
              <a:ea typeface="Calibri"/>
              <a:cs typeface="Calibri"/>
              <a:sym typeface="Calibri"/>
            </a:endParaRPr>
          </a:p>
          <a:p>
            <a:pPr lvl="0" rtl="0">
              <a:lnSpc>
                <a:spcPct val="115000"/>
              </a:lnSpc>
              <a:spcBef>
                <a:spcPts val="0"/>
              </a:spcBef>
              <a:buNone/>
            </a:pPr>
            <a:r>
              <a:rPr lang="en" sz="1800" b="1">
                <a:latin typeface="Arial Black"/>
                <a:ea typeface="Arial Black"/>
                <a:cs typeface="Arial Black"/>
                <a:sym typeface="Arial Black"/>
              </a:rPr>
              <a:t>Salamatkustajien esittely </a:t>
            </a:r>
          </a:p>
          <a:p>
            <a:pPr marL="457200" lvl="0" indent="0" rtl="0">
              <a:lnSpc>
                <a:spcPct val="115000"/>
              </a:lnSpc>
              <a:spcBef>
                <a:spcPts val="0"/>
              </a:spcBef>
              <a:buNone/>
            </a:pPr>
            <a:r>
              <a:rPr lang="en" sz="1800">
                <a:latin typeface="Georgia"/>
                <a:ea typeface="Georgia"/>
                <a:cs typeface="Georgia"/>
                <a:sym typeface="Georgia"/>
              </a:rPr>
              <a:t>Kuka olet tänään?</a:t>
            </a:r>
          </a:p>
        </p:txBody>
      </p:sp>
      <p:sp>
        <p:nvSpPr>
          <p:cNvPr id="115" name="Shape 115"/>
          <p:cNvSpPr txBox="1"/>
          <p:nvPr/>
        </p:nvSpPr>
        <p:spPr>
          <a:xfrm>
            <a:off x="1590900" y="339850"/>
            <a:ext cx="5962200" cy="811200"/>
          </a:xfrm>
          <a:prstGeom prst="rect">
            <a:avLst/>
          </a:prstGeom>
          <a:noFill/>
          <a:ln>
            <a:noFill/>
          </a:ln>
        </p:spPr>
        <p:txBody>
          <a:bodyPr lIns="91425" tIns="91425" rIns="91425" bIns="91425" anchor="ctr" anchorCtr="0">
            <a:noAutofit/>
          </a:bodyPr>
          <a:lstStyle/>
          <a:p>
            <a:pPr lvl="0" algn="ctr" rtl="0">
              <a:spcBef>
                <a:spcPts val="0"/>
              </a:spcBef>
              <a:buNone/>
            </a:pPr>
            <a:r>
              <a:rPr lang="en" sz="3000" b="1">
                <a:latin typeface="Arial Black"/>
                <a:ea typeface="Arial Black"/>
                <a:cs typeface="Arial Black"/>
                <a:sym typeface="Arial Black"/>
              </a:rPr>
              <a:t>Alkusoitto</a:t>
            </a:r>
          </a:p>
        </p:txBody>
      </p:sp>
      <p:pic>
        <p:nvPicPr>
          <p:cNvPr id="116" name="Shape 116" descr="marakatti.png"/>
          <p:cNvPicPr preferRelativeResize="0"/>
          <p:nvPr/>
        </p:nvPicPr>
        <p:blipFill>
          <a:blip r:embed="rId3">
            <a:alphaModFix/>
          </a:blip>
          <a:stretch>
            <a:fillRect/>
          </a:stretch>
        </p:blipFill>
        <p:spPr>
          <a:xfrm>
            <a:off x="5585562" y="2708700"/>
            <a:ext cx="3652677" cy="2434802"/>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p:nvPr/>
        </p:nvSpPr>
        <p:spPr>
          <a:xfrm>
            <a:off x="0" y="-48300"/>
            <a:ext cx="4582800" cy="5240100"/>
          </a:xfrm>
          <a:prstGeom prst="rect">
            <a:avLst/>
          </a:prstGeom>
          <a:solidFill>
            <a:srgbClr val="000000"/>
          </a:solidFill>
          <a:ln>
            <a:noFill/>
          </a:ln>
        </p:spPr>
        <p:txBody>
          <a:bodyPr lIns="91425" tIns="91425" rIns="91425" bIns="91425" anchor="ctr" anchorCtr="0">
            <a:noAutofit/>
          </a:bodyPr>
          <a:lstStyle/>
          <a:p>
            <a:pPr lvl="0">
              <a:spcBef>
                <a:spcPts val="0"/>
              </a:spcBef>
              <a:buNone/>
            </a:pPr>
            <a:endParaRPr/>
          </a:p>
        </p:txBody>
      </p:sp>
      <p:sp>
        <p:nvSpPr>
          <p:cNvPr id="122" name="Shape 122"/>
          <p:cNvSpPr txBox="1">
            <a:spLocks noGrp="1"/>
          </p:cNvSpPr>
          <p:nvPr>
            <p:ph type="body" idx="1"/>
          </p:nvPr>
        </p:nvSpPr>
        <p:spPr>
          <a:xfrm>
            <a:off x="329862" y="738125"/>
            <a:ext cx="4038900" cy="3416400"/>
          </a:xfrm>
          <a:prstGeom prst="rect">
            <a:avLst/>
          </a:prstGeom>
        </p:spPr>
        <p:txBody>
          <a:bodyPr lIns="91425" tIns="91425" rIns="91425" bIns="91425" anchor="t" anchorCtr="0">
            <a:noAutofit/>
          </a:bodyPr>
          <a:lstStyle/>
          <a:p>
            <a:pPr marL="0" lvl="0" indent="0" rtl="0">
              <a:lnSpc>
                <a:spcPct val="100000"/>
              </a:lnSpc>
              <a:spcBef>
                <a:spcPts val="0"/>
              </a:spcBef>
              <a:spcAft>
                <a:spcPts val="0"/>
              </a:spcAft>
              <a:buNone/>
            </a:pPr>
            <a:r>
              <a:rPr lang="en" sz="1400" b="1" dirty="0">
                <a:solidFill>
                  <a:srgbClr val="FFFFFF"/>
                </a:solidFill>
                <a:latin typeface="Arial Black"/>
                <a:ea typeface="Arial Black"/>
                <a:cs typeface="Arial Black"/>
                <a:sym typeface="Arial Black"/>
              </a:rPr>
              <a:t>Mistä tunnistaa ratkaisupuheen:</a:t>
            </a:r>
          </a:p>
          <a:p>
            <a:pPr marL="0" lvl="0" indent="0" rtl="0">
              <a:lnSpc>
                <a:spcPct val="100000"/>
              </a:lnSpc>
              <a:spcBef>
                <a:spcPts val="0"/>
              </a:spcBef>
              <a:spcAft>
                <a:spcPts val="0"/>
              </a:spcAft>
              <a:buNone/>
            </a:pPr>
            <a:endParaRPr sz="1200" b="1" dirty="0">
              <a:solidFill>
                <a:srgbClr val="FFFFFF"/>
              </a:solidFill>
              <a:latin typeface="Arial Black"/>
              <a:ea typeface="Arial Black"/>
              <a:cs typeface="Arial Black"/>
              <a:sym typeface="Arial Black"/>
            </a:endParaRPr>
          </a:p>
          <a:p>
            <a:pPr marL="457200" lvl="0" indent="-304800" rtl="0">
              <a:lnSpc>
                <a:spcPct val="100000"/>
              </a:lnSpc>
              <a:spcBef>
                <a:spcPts val="0"/>
              </a:spcBef>
              <a:spcAft>
                <a:spcPts val="0"/>
              </a:spcAft>
              <a:buClr>
                <a:srgbClr val="FFFFFF"/>
              </a:buClr>
              <a:buSzPct val="100000"/>
              <a:buFont typeface="Georgia"/>
              <a:buChar char="-"/>
            </a:pPr>
            <a:r>
              <a:rPr lang="en" sz="1200" dirty="0">
                <a:solidFill>
                  <a:srgbClr val="FFFFFF"/>
                </a:solidFill>
                <a:latin typeface="Georgia"/>
                <a:ea typeface="Georgia"/>
                <a:cs typeface="Georgia"/>
                <a:sym typeface="Georgia"/>
              </a:rPr>
              <a:t>Sinulla on tunne siitä, että olemme kaikki ”samassa veneessä”</a:t>
            </a:r>
          </a:p>
          <a:p>
            <a:pPr marL="457200" lvl="0" indent="-304800" rtl="0">
              <a:lnSpc>
                <a:spcPct val="100000"/>
              </a:lnSpc>
              <a:spcBef>
                <a:spcPts val="0"/>
              </a:spcBef>
              <a:spcAft>
                <a:spcPts val="0"/>
              </a:spcAft>
              <a:buClr>
                <a:srgbClr val="FFFFFF"/>
              </a:buClr>
              <a:buSzPct val="100000"/>
              <a:buFont typeface="Georgia"/>
              <a:buChar char="-"/>
            </a:pPr>
            <a:r>
              <a:rPr lang="en" sz="1200" dirty="0">
                <a:solidFill>
                  <a:srgbClr val="FFFFFF"/>
                </a:solidFill>
                <a:latin typeface="Georgia"/>
                <a:ea typeface="Georgia"/>
                <a:cs typeface="Georgia"/>
                <a:sym typeface="Georgia"/>
              </a:rPr>
              <a:t>Tunnet päämäärän – ja se innostaa sinua. (esim. Minibootcampissa päämääränä </a:t>
            </a:r>
            <a:r>
              <a:rPr lang="en" sz="1200" dirty="0" smtClean="0">
                <a:solidFill>
                  <a:srgbClr val="FFFFFF"/>
                </a:solidFill>
                <a:latin typeface="Georgia"/>
                <a:ea typeface="Georgia"/>
                <a:cs typeface="Georgia"/>
                <a:sym typeface="Georgia"/>
              </a:rPr>
              <a:t>on</a:t>
            </a:r>
            <a:r>
              <a:rPr lang="fi-FI" sz="1200" dirty="0" smtClean="0">
                <a:solidFill>
                  <a:srgbClr val="FFFFFF"/>
                </a:solidFill>
                <a:latin typeface="Georgia"/>
                <a:ea typeface="Georgia"/>
                <a:cs typeface="Georgia"/>
                <a:sym typeface="Georgia"/>
              </a:rPr>
              <a:t> löytää</a:t>
            </a:r>
            <a:r>
              <a:rPr lang="en" sz="1200" dirty="0" smtClean="0">
                <a:solidFill>
                  <a:srgbClr val="FFFFFF"/>
                </a:solidFill>
                <a:latin typeface="Georgia"/>
                <a:ea typeface="Georgia"/>
                <a:cs typeface="Georgia"/>
                <a:sym typeface="Georgia"/>
              </a:rPr>
              <a:t> </a:t>
            </a:r>
            <a:r>
              <a:rPr lang="en" sz="1200" dirty="0">
                <a:solidFill>
                  <a:srgbClr val="FFFFFF"/>
                </a:solidFill>
                <a:latin typeface="Georgia"/>
                <a:ea typeface="Georgia"/>
                <a:cs typeface="Georgia"/>
                <a:sym typeface="Georgia"/>
              </a:rPr>
              <a:t>konkreettisia keinoja saada aikaan muutosta ja kokeilla uutta.)</a:t>
            </a:r>
          </a:p>
          <a:p>
            <a:pPr marL="457200" lvl="0" indent="-304800" rtl="0">
              <a:lnSpc>
                <a:spcPct val="100000"/>
              </a:lnSpc>
              <a:spcBef>
                <a:spcPts val="0"/>
              </a:spcBef>
              <a:spcAft>
                <a:spcPts val="0"/>
              </a:spcAft>
              <a:buClr>
                <a:srgbClr val="FFFFFF"/>
              </a:buClr>
              <a:buSzPct val="100000"/>
              <a:buFont typeface="Georgia"/>
              <a:buChar char="-"/>
            </a:pPr>
            <a:r>
              <a:rPr lang="en" sz="1200" dirty="0">
                <a:solidFill>
                  <a:srgbClr val="FFFFFF"/>
                </a:solidFill>
                <a:latin typeface="Georgia"/>
                <a:ea typeface="Georgia"/>
                <a:cs typeface="Georgia"/>
                <a:sym typeface="Georgia"/>
              </a:rPr>
              <a:t>Keskustelu on tavoitteen suuntaista ja kertoo siitä, mitä haluamme – nyt ja tulevaisuudessa</a:t>
            </a:r>
          </a:p>
          <a:p>
            <a:pPr marL="457200" lvl="0" indent="-304800" rtl="0">
              <a:lnSpc>
                <a:spcPct val="100000"/>
              </a:lnSpc>
              <a:spcBef>
                <a:spcPts val="0"/>
              </a:spcBef>
              <a:spcAft>
                <a:spcPts val="0"/>
              </a:spcAft>
              <a:buClr>
                <a:srgbClr val="FFFFFF"/>
              </a:buClr>
              <a:buSzPct val="100000"/>
              <a:buFont typeface="Georgia"/>
              <a:buChar char="-"/>
            </a:pPr>
            <a:r>
              <a:rPr lang="en" sz="1200" dirty="0">
                <a:solidFill>
                  <a:srgbClr val="FFFFFF"/>
                </a:solidFill>
                <a:latin typeface="Georgia"/>
                <a:ea typeface="Georgia"/>
                <a:cs typeface="Georgia"/>
                <a:sym typeface="Georgia"/>
              </a:rPr>
              <a:t>Puhe on kaikkia kannustavaa – ongelmiin ei käytetä energiaa</a:t>
            </a:r>
          </a:p>
          <a:p>
            <a:pPr marL="457200" lvl="0" indent="-304800" rtl="0">
              <a:lnSpc>
                <a:spcPct val="100000"/>
              </a:lnSpc>
              <a:spcBef>
                <a:spcPts val="0"/>
              </a:spcBef>
              <a:spcAft>
                <a:spcPts val="0"/>
              </a:spcAft>
              <a:buClr>
                <a:srgbClr val="FFFFFF"/>
              </a:buClr>
              <a:buSzPct val="100000"/>
              <a:buFont typeface="Georgia"/>
              <a:buChar char="-"/>
            </a:pPr>
            <a:r>
              <a:rPr lang="en" sz="1200" dirty="0">
                <a:solidFill>
                  <a:srgbClr val="FFFFFF"/>
                </a:solidFill>
                <a:latin typeface="Georgia"/>
                <a:ea typeface="Georgia"/>
                <a:cs typeface="Georgia"/>
                <a:sym typeface="Georgia"/>
              </a:rPr>
              <a:t>Kysymme asioita toisiltamme</a:t>
            </a:r>
          </a:p>
          <a:p>
            <a:pPr marL="457200" lvl="0" indent="-304800" rtl="0">
              <a:lnSpc>
                <a:spcPct val="100000"/>
              </a:lnSpc>
              <a:spcBef>
                <a:spcPts val="0"/>
              </a:spcBef>
              <a:spcAft>
                <a:spcPts val="0"/>
              </a:spcAft>
              <a:buClr>
                <a:srgbClr val="FFFFFF"/>
              </a:buClr>
              <a:buSzPct val="100000"/>
              <a:buFont typeface="Georgia"/>
              <a:buChar char="-"/>
            </a:pPr>
            <a:r>
              <a:rPr lang="en" sz="1200" dirty="0">
                <a:solidFill>
                  <a:srgbClr val="FFFFFF"/>
                </a:solidFill>
                <a:latin typeface="Georgia"/>
                <a:ea typeface="Georgia"/>
                <a:cs typeface="Georgia"/>
                <a:sym typeface="Georgia"/>
              </a:rPr>
              <a:t>Kuuntelemme rauhassa</a:t>
            </a:r>
          </a:p>
          <a:p>
            <a:pPr marL="457200" lvl="0" indent="-304800" rtl="0">
              <a:lnSpc>
                <a:spcPct val="100000"/>
              </a:lnSpc>
              <a:spcBef>
                <a:spcPts val="0"/>
              </a:spcBef>
              <a:spcAft>
                <a:spcPts val="0"/>
              </a:spcAft>
              <a:buClr>
                <a:srgbClr val="FFFFFF"/>
              </a:buClr>
              <a:buSzPct val="100000"/>
              <a:buFont typeface="Georgia"/>
              <a:buChar char="-"/>
            </a:pPr>
            <a:r>
              <a:rPr lang="en" sz="1200" dirty="0">
                <a:solidFill>
                  <a:srgbClr val="FFFFFF"/>
                </a:solidFill>
                <a:latin typeface="Georgia"/>
                <a:ea typeface="Georgia"/>
                <a:cs typeface="Georgia"/>
                <a:sym typeface="Georgia"/>
              </a:rPr>
              <a:t>Pyrimme aidosti ymmärtämään muiden ajatuksia</a:t>
            </a:r>
          </a:p>
          <a:p>
            <a:pPr marL="457200" lvl="0" indent="-304800" rtl="0">
              <a:lnSpc>
                <a:spcPct val="100000"/>
              </a:lnSpc>
              <a:spcBef>
                <a:spcPts val="0"/>
              </a:spcBef>
              <a:spcAft>
                <a:spcPts val="0"/>
              </a:spcAft>
              <a:buClr>
                <a:srgbClr val="FFFFFF"/>
              </a:buClr>
              <a:buSzPct val="100000"/>
              <a:buFont typeface="Georgia"/>
              <a:buChar char="-"/>
            </a:pPr>
            <a:r>
              <a:rPr lang="en" sz="1200" dirty="0">
                <a:solidFill>
                  <a:srgbClr val="FFFFFF"/>
                </a:solidFill>
                <a:latin typeface="Georgia"/>
                <a:ea typeface="Georgia"/>
                <a:cs typeface="Georgia"/>
                <a:sym typeface="Georgia"/>
              </a:rPr>
              <a:t>Huolehdimme yhdessä hyvästä ilmapiiristä ja työvireestä</a:t>
            </a:r>
          </a:p>
        </p:txBody>
      </p:sp>
      <p:sp>
        <p:nvSpPr>
          <p:cNvPr id="123" name="Shape 12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6</a:t>
            </a:fld>
            <a:endParaRPr lang="en"/>
          </a:p>
        </p:txBody>
      </p:sp>
      <p:sp>
        <p:nvSpPr>
          <p:cNvPr id="124" name="Shape 124"/>
          <p:cNvSpPr txBox="1">
            <a:spLocks noGrp="1"/>
          </p:cNvSpPr>
          <p:nvPr>
            <p:ph type="body" idx="1"/>
          </p:nvPr>
        </p:nvSpPr>
        <p:spPr>
          <a:xfrm>
            <a:off x="4987637" y="738125"/>
            <a:ext cx="3826500" cy="3416400"/>
          </a:xfrm>
          <a:prstGeom prst="rect">
            <a:avLst/>
          </a:prstGeom>
        </p:spPr>
        <p:txBody>
          <a:bodyPr lIns="91425" tIns="91425" rIns="91425" bIns="91425" anchor="t" anchorCtr="0">
            <a:noAutofit/>
          </a:bodyPr>
          <a:lstStyle/>
          <a:p>
            <a:pPr lvl="0" rtl="0">
              <a:lnSpc>
                <a:spcPct val="100000"/>
              </a:lnSpc>
              <a:spcBef>
                <a:spcPts val="0"/>
              </a:spcBef>
              <a:spcAft>
                <a:spcPts val="0"/>
              </a:spcAft>
              <a:buNone/>
            </a:pPr>
            <a:r>
              <a:rPr lang="en" sz="1400" b="1">
                <a:solidFill>
                  <a:schemeClr val="dk1"/>
                </a:solidFill>
                <a:latin typeface="Arial Black"/>
                <a:ea typeface="Arial Black"/>
                <a:cs typeface="Arial Black"/>
                <a:sym typeface="Arial Black"/>
              </a:rPr>
              <a:t>Mistä tunnistaa ongelmapuheen:</a:t>
            </a:r>
          </a:p>
          <a:p>
            <a:pPr lvl="0" rtl="0">
              <a:lnSpc>
                <a:spcPct val="100000"/>
              </a:lnSpc>
              <a:spcBef>
                <a:spcPts val="0"/>
              </a:spcBef>
              <a:spcAft>
                <a:spcPts val="0"/>
              </a:spcAft>
              <a:buNone/>
            </a:pPr>
            <a:endParaRPr sz="1400" b="1">
              <a:solidFill>
                <a:schemeClr val="dk1"/>
              </a:solidFill>
              <a:latin typeface="Arial Black"/>
              <a:ea typeface="Arial Black"/>
              <a:cs typeface="Arial Black"/>
              <a:sym typeface="Arial Black"/>
            </a:endParaRPr>
          </a:p>
          <a:p>
            <a:pPr marL="457200" lvl="0" indent="-304800" rtl="0">
              <a:lnSpc>
                <a:spcPct val="100000"/>
              </a:lnSpc>
              <a:spcBef>
                <a:spcPts val="0"/>
              </a:spcBef>
              <a:spcAft>
                <a:spcPts val="0"/>
              </a:spcAft>
              <a:buClr>
                <a:schemeClr val="dk1"/>
              </a:buClr>
              <a:buSzPct val="100000"/>
              <a:buFont typeface="Georgia"/>
              <a:buChar char="-"/>
            </a:pPr>
            <a:r>
              <a:rPr lang="en" sz="1200">
                <a:solidFill>
                  <a:schemeClr val="dk1"/>
                </a:solidFill>
                <a:latin typeface="Georgia"/>
                <a:ea typeface="Georgia"/>
                <a:cs typeface="Georgia"/>
                <a:sym typeface="Georgia"/>
              </a:rPr>
              <a:t>Et koe olevasi aidosti ratkomassa asiaa, vaan sinulla on tunne, että joku tai jotkut päättävät, mitä tehdään.</a:t>
            </a:r>
          </a:p>
          <a:p>
            <a:pPr marL="457200" lvl="0" indent="-304800" rtl="0">
              <a:lnSpc>
                <a:spcPct val="100000"/>
              </a:lnSpc>
              <a:spcBef>
                <a:spcPts val="0"/>
              </a:spcBef>
              <a:spcAft>
                <a:spcPts val="0"/>
              </a:spcAft>
              <a:buClr>
                <a:schemeClr val="dk1"/>
              </a:buClr>
              <a:buSzPct val="100000"/>
              <a:buFont typeface="Georgia"/>
              <a:buChar char="-"/>
            </a:pPr>
            <a:r>
              <a:rPr lang="en" sz="1200">
                <a:solidFill>
                  <a:schemeClr val="dk1"/>
                </a:solidFill>
                <a:latin typeface="Georgia"/>
                <a:ea typeface="Georgia"/>
                <a:cs typeface="Georgia"/>
                <a:sym typeface="Georgia"/>
              </a:rPr>
              <a:t>Päämäärä ei innosta tai se on epäselvä</a:t>
            </a:r>
          </a:p>
          <a:p>
            <a:pPr marL="457200" lvl="0" indent="-304800" rtl="0">
              <a:lnSpc>
                <a:spcPct val="100000"/>
              </a:lnSpc>
              <a:spcBef>
                <a:spcPts val="0"/>
              </a:spcBef>
              <a:spcAft>
                <a:spcPts val="0"/>
              </a:spcAft>
              <a:buClr>
                <a:schemeClr val="dk1"/>
              </a:buClr>
              <a:buSzPct val="100000"/>
              <a:buFont typeface="Georgia"/>
              <a:buChar char="-"/>
            </a:pPr>
            <a:r>
              <a:rPr lang="en" sz="1200">
                <a:solidFill>
                  <a:schemeClr val="dk1"/>
                </a:solidFill>
                <a:latin typeface="Georgia"/>
                <a:ea typeface="Georgia"/>
                <a:cs typeface="Georgia"/>
                <a:sym typeface="Georgia"/>
              </a:rPr>
              <a:t>Keskustelu pyörii ongelmissa, esteistä ja hankaluuksista</a:t>
            </a:r>
          </a:p>
          <a:p>
            <a:pPr marL="457200" lvl="0" indent="-304800" rtl="0">
              <a:lnSpc>
                <a:spcPct val="100000"/>
              </a:lnSpc>
              <a:spcBef>
                <a:spcPts val="0"/>
              </a:spcBef>
              <a:spcAft>
                <a:spcPts val="0"/>
              </a:spcAft>
              <a:buClr>
                <a:schemeClr val="dk1"/>
              </a:buClr>
              <a:buSzPct val="100000"/>
              <a:buFont typeface="Georgia"/>
              <a:buChar char="-"/>
            </a:pPr>
            <a:r>
              <a:rPr lang="en" sz="1200">
                <a:solidFill>
                  <a:schemeClr val="dk1"/>
                </a:solidFill>
                <a:latin typeface="Georgia"/>
                <a:ea typeface="Georgia"/>
                <a:cs typeface="Georgia"/>
                <a:sym typeface="Georgia"/>
              </a:rPr>
              <a:t>Puhutaan menneestä ja muiden tekemisistä</a:t>
            </a:r>
          </a:p>
          <a:p>
            <a:pPr marL="457200" lvl="0" indent="-304800" rtl="0">
              <a:lnSpc>
                <a:spcPct val="100000"/>
              </a:lnSpc>
              <a:spcBef>
                <a:spcPts val="0"/>
              </a:spcBef>
              <a:spcAft>
                <a:spcPts val="0"/>
              </a:spcAft>
              <a:buClr>
                <a:schemeClr val="dk1"/>
              </a:buClr>
              <a:buSzPct val="100000"/>
              <a:buFont typeface="Georgia"/>
              <a:buChar char="-"/>
            </a:pPr>
            <a:r>
              <a:rPr lang="en" sz="1200">
                <a:solidFill>
                  <a:schemeClr val="dk1"/>
                </a:solidFill>
                <a:latin typeface="Georgia"/>
                <a:ea typeface="Georgia"/>
                <a:cs typeface="Georgia"/>
                <a:sym typeface="Georgia"/>
              </a:rPr>
              <a:t>Muistetaan epäonnistumiset</a:t>
            </a:r>
          </a:p>
          <a:p>
            <a:pPr marL="457200" lvl="0" indent="-304800" rtl="0">
              <a:lnSpc>
                <a:spcPct val="100000"/>
              </a:lnSpc>
              <a:spcBef>
                <a:spcPts val="0"/>
              </a:spcBef>
              <a:spcAft>
                <a:spcPts val="0"/>
              </a:spcAft>
              <a:buClr>
                <a:schemeClr val="dk1"/>
              </a:buClr>
              <a:buSzPct val="100000"/>
              <a:buFont typeface="Georgia"/>
              <a:buChar char="-"/>
            </a:pPr>
            <a:r>
              <a:rPr lang="en" sz="1200">
                <a:solidFill>
                  <a:schemeClr val="dk1"/>
                </a:solidFill>
                <a:latin typeface="Georgia"/>
                <a:ea typeface="Georgia"/>
                <a:cs typeface="Georgia"/>
                <a:sym typeface="Georgia"/>
              </a:rPr>
              <a:t>Tulee jotenkin tukala olo ja tunne ”syyllisistä”</a:t>
            </a:r>
          </a:p>
          <a:p>
            <a:pPr marL="457200" lvl="0" indent="-304800" rtl="0">
              <a:lnSpc>
                <a:spcPct val="100000"/>
              </a:lnSpc>
              <a:spcBef>
                <a:spcPts val="0"/>
              </a:spcBef>
              <a:spcAft>
                <a:spcPts val="0"/>
              </a:spcAft>
              <a:buClr>
                <a:schemeClr val="dk1"/>
              </a:buClr>
              <a:buSzPct val="100000"/>
              <a:buFont typeface="Georgia"/>
              <a:buChar char="-"/>
            </a:pPr>
            <a:r>
              <a:rPr lang="en" sz="1200">
                <a:solidFill>
                  <a:schemeClr val="dk1"/>
                </a:solidFill>
                <a:latin typeface="Georgia"/>
                <a:ea typeface="Georgia"/>
                <a:cs typeface="Georgia"/>
                <a:sym typeface="Georgia"/>
              </a:rPr>
              <a:t>Kaikki eivät osallistu, eikä kaikkia kuunnella</a:t>
            </a:r>
          </a:p>
          <a:p>
            <a:pPr marL="457200" lvl="0" indent="-304800" rtl="0">
              <a:lnSpc>
                <a:spcPct val="100000"/>
              </a:lnSpc>
              <a:spcBef>
                <a:spcPts val="0"/>
              </a:spcBef>
              <a:spcAft>
                <a:spcPts val="0"/>
              </a:spcAft>
              <a:buClr>
                <a:schemeClr val="dk1"/>
              </a:buClr>
              <a:buSzPct val="100000"/>
              <a:buFont typeface="Georgia"/>
              <a:buChar char="-"/>
            </a:pPr>
            <a:r>
              <a:rPr lang="en" sz="1200">
                <a:solidFill>
                  <a:schemeClr val="dk1"/>
                </a:solidFill>
                <a:latin typeface="Georgia"/>
                <a:ea typeface="Georgia"/>
                <a:cs typeface="Georgia"/>
                <a:sym typeface="Georgia"/>
              </a:rPr>
              <a:t>Keskitymme asioihin, joihin emme voi vaikuttaa, ja ihmisiin, jotka eivät ole läsnä</a:t>
            </a:r>
          </a:p>
          <a:p>
            <a:pPr marL="457200" lvl="0" indent="-304800" rtl="0">
              <a:lnSpc>
                <a:spcPct val="100000"/>
              </a:lnSpc>
              <a:spcBef>
                <a:spcPts val="0"/>
              </a:spcBef>
              <a:spcAft>
                <a:spcPts val="0"/>
              </a:spcAft>
              <a:buClr>
                <a:schemeClr val="dk1"/>
              </a:buClr>
              <a:buSzPct val="100000"/>
              <a:buFont typeface="Georgia"/>
              <a:buChar char="-"/>
            </a:pPr>
            <a:r>
              <a:rPr lang="en" sz="1200">
                <a:solidFill>
                  <a:schemeClr val="dk1"/>
                </a:solidFill>
                <a:latin typeface="Georgia"/>
                <a:ea typeface="Georgia"/>
                <a:cs typeface="Georgia"/>
                <a:sym typeface="Georgia"/>
              </a:rPr>
              <a:t>Omat – ja äänekkäiden - ajatukset päällimmäisenä</a:t>
            </a:r>
          </a:p>
          <a:p>
            <a:pPr marL="457200" lvl="0" indent="-304800" rtl="0">
              <a:lnSpc>
                <a:spcPct val="100000"/>
              </a:lnSpc>
              <a:spcBef>
                <a:spcPts val="0"/>
              </a:spcBef>
              <a:spcAft>
                <a:spcPts val="0"/>
              </a:spcAft>
              <a:buClr>
                <a:schemeClr val="dk1"/>
              </a:buClr>
              <a:buSzPct val="100000"/>
              <a:buFont typeface="Georgia"/>
              <a:buChar char="-"/>
            </a:pPr>
            <a:r>
              <a:rPr lang="en" sz="1200">
                <a:solidFill>
                  <a:schemeClr val="dk1"/>
                </a:solidFill>
                <a:latin typeface="Georgia"/>
                <a:ea typeface="Georgia"/>
                <a:cs typeface="Georgia"/>
                <a:sym typeface="Georgia"/>
              </a:rPr>
              <a:t>Ongelmapuheesta syntyy ilmapiiri, joka sulkee suut ja keskustelu tyrehtyy ankeuteensa &gt; Ei synny ideoita eikä ratkaisuehdotuksia, koska vire ja luovuus katoavat</a:t>
            </a:r>
          </a:p>
          <a:p>
            <a:pPr lvl="0" rtl="0">
              <a:lnSpc>
                <a:spcPct val="100000"/>
              </a:lnSpc>
              <a:spcBef>
                <a:spcPts val="0"/>
              </a:spcBef>
              <a:spcAft>
                <a:spcPts val="0"/>
              </a:spcAft>
              <a:buNone/>
            </a:pPr>
            <a:endParaRPr sz="1100" b="1">
              <a:solidFill>
                <a:schemeClr val="dk1"/>
              </a:solidFill>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Shape 129" descr="muutossuunta.png"/>
          <p:cNvPicPr preferRelativeResize="0"/>
          <p:nvPr/>
        </p:nvPicPr>
        <p:blipFill>
          <a:blip r:embed="rId3">
            <a:alphaModFix/>
          </a:blip>
          <a:stretch>
            <a:fillRect/>
          </a:stretch>
        </p:blipFill>
        <p:spPr>
          <a:xfrm>
            <a:off x="-130974" y="2960850"/>
            <a:ext cx="2364349" cy="2182650"/>
          </a:xfrm>
          <a:prstGeom prst="rect">
            <a:avLst/>
          </a:prstGeom>
          <a:noFill/>
          <a:ln>
            <a:noFill/>
          </a:ln>
        </p:spPr>
      </p:pic>
      <p:sp>
        <p:nvSpPr>
          <p:cNvPr id="130" name="Shape 130"/>
          <p:cNvSpPr txBox="1"/>
          <p:nvPr/>
        </p:nvSpPr>
        <p:spPr>
          <a:xfrm>
            <a:off x="1928849" y="309900"/>
            <a:ext cx="5769900" cy="590700"/>
          </a:xfrm>
          <a:prstGeom prst="rect">
            <a:avLst/>
          </a:prstGeom>
          <a:noFill/>
          <a:ln>
            <a:noFill/>
          </a:ln>
        </p:spPr>
        <p:txBody>
          <a:bodyPr lIns="91425" tIns="91425" rIns="91425" bIns="91425" anchor="t" anchorCtr="0">
            <a:noAutofit/>
          </a:bodyPr>
          <a:lstStyle/>
          <a:p>
            <a:pPr lvl="0" algn="ctr" rtl="0">
              <a:spcBef>
                <a:spcPts val="0"/>
              </a:spcBef>
              <a:buNone/>
            </a:pPr>
            <a:r>
              <a:rPr lang="en" sz="3000" b="1">
                <a:latin typeface="Arial Black"/>
                <a:ea typeface="Arial Black"/>
                <a:cs typeface="Arial Black"/>
                <a:sym typeface="Arial Black"/>
              </a:rPr>
              <a:t>Suuntana muutos</a:t>
            </a:r>
          </a:p>
          <a:p>
            <a:pPr lvl="0" algn="ctr" rtl="0">
              <a:spcBef>
                <a:spcPts val="0"/>
              </a:spcBef>
              <a:buNone/>
            </a:pPr>
            <a:endParaRPr sz="1800" b="1">
              <a:latin typeface="Georgia"/>
              <a:ea typeface="Georgia"/>
              <a:cs typeface="Georgia"/>
              <a:sym typeface="Georgia"/>
            </a:endParaRPr>
          </a:p>
        </p:txBody>
      </p:sp>
      <p:sp>
        <p:nvSpPr>
          <p:cNvPr id="131" name="Shape 131"/>
          <p:cNvSpPr txBox="1"/>
          <p:nvPr/>
        </p:nvSpPr>
        <p:spPr>
          <a:xfrm>
            <a:off x="7534650" y="100275"/>
            <a:ext cx="1295100" cy="1450800"/>
          </a:xfrm>
          <a:prstGeom prst="rect">
            <a:avLst/>
          </a:prstGeom>
          <a:noFill/>
          <a:ln>
            <a:noFill/>
          </a:ln>
        </p:spPr>
        <p:txBody>
          <a:bodyPr lIns="91425" tIns="91425" rIns="91425" bIns="91425" anchor="t" anchorCtr="0">
            <a:noAutofit/>
          </a:bodyPr>
          <a:lstStyle/>
          <a:p>
            <a:pPr lvl="0" rtl="0">
              <a:spcBef>
                <a:spcPts val="0"/>
              </a:spcBef>
              <a:buNone/>
            </a:pPr>
            <a:endParaRPr sz="9600">
              <a:solidFill>
                <a:srgbClr val="FFFFFF"/>
              </a:solidFill>
              <a:latin typeface="Georgia"/>
              <a:ea typeface="Georgia"/>
              <a:cs typeface="Georgia"/>
              <a:sym typeface="Georgia"/>
            </a:endParaRPr>
          </a:p>
        </p:txBody>
      </p:sp>
      <p:sp>
        <p:nvSpPr>
          <p:cNvPr id="3" name="TextBox 2"/>
          <p:cNvSpPr txBox="1"/>
          <p:nvPr/>
        </p:nvSpPr>
        <p:spPr>
          <a:xfrm>
            <a:off x="1674849" y="2304847"/>
            <a:ext cx="6274505" cy="523220"/>
          </a:xfrm>
          <a:prstGeom prst="rect">
            <a:avLst/>
          </a:prstGeom>
          <a:noFill/>
        </p:spPr>
        <p:txBody>
          <a:bodyPr wrap="square" rtlCol="0">
            <a:spAutoFit/>
          </a:bodyPr>
          <a:lstStyle/>
          <a:p>
            <a:pPr algn="ctr"/>
            <a:r>
              <a:rPr lang="en-US" dirty="0">
                <a:hlinkClick r:id="rId4"/>
              </a:rPr>
              <a:t>https://www.youtube.com/watch?v=</a:t>
            </a:r>
            <a:r>
              <a:rPr lang="en-US" dirty="0" smtClean="0">
                <a:hlinkClick r:id="rId4"/>
              </a:rPr>
              <a:t>jIP1ZO2Xzjk</a:t>
            </a:r>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p:nvPr/>
        </p:nvSpPr>
        <p:spPr>
          <a:xfrm>
            <a:off x="730500" y="291975"/>
            <a:ext cx="7683000" cy="629100"/>
          </a:xfrm>
          <a:prstGeom prst="rect">
            <a:avLst/>
          </a:prstGeom>
          <a:noFill/>
          <a:ln>
            <a:noFill/>
          </a:ln>
        </p:spPr>
        <p:txBody>
          <a:bodyPr lIns="91425" tIns="91425" rIns="91425" bIns="91425" anchor="t" anchorCtr="0">
            <a:noAutofit/>
          </a:bodyPr>
          <a:lstStyle/>
          <a:p>
            <a:pPr lvl="0" algn="ctr" rtl="0">
              <a:spcBef>
                <a:spcPts val="0"/>
              </a:spcBef>
              <a:buNone/>
            </a:pPr>
            <a:r>
              <a:rPr lang="en" sz="3000" b="1">
                <a:solidFill>
                  <a:schemeClr val="dk1"/>
                </a:solidFill>
                <a:latin typeface="Arial Black"/>
                <a:ea typeface="Arial Black"/>
                <a:cs typeface="Arial Black"/>
                <a:sym typeface="Arial Black"/>
              </a:rPr>
              <a:t>Uudistumiskysymyksen avaus</a:t>
            </a:r>
            <a:r>
              <a:rPr lang="en" sz="2400" b="1">
                <a:solidFill>
                  <a:schemeClr val="dk1"/>
                </a:solidFill>
                <a:latin typeface="Arial Black"/>
                <a:ea typeface="Arial Black"/>
                <a:cs typeface="Arial Black"/>
                <a:sym typeface="Arial Black"/>
              </a:rPr>
              <a:t> </a:t>
            </a:r>
          </a:p>
          <a:p>
            <a:pPr lvl="0" algn="ctr" rtl="0">
              <a:spcBef>
                <a:spcPts val="0"/>
              </a:spcBef>
              <a:buNone/>
            </a:pPr>
            <a:endParaRPr sz="1800" b="1">
              <a:latin typeface="Georgia"/>
              <a:ea typeface="Georgia"/>
              <a:cs typeface="Georgia"/>
              <a:sym typeface="Georgia"/>
            </a:endParaRPr>
          </a:p>
        </p:txBody>
      </p:sp>
      <p:sp>
        <p:nvSpPr>
          <p:cNvPr id="140" name="Shape 140"/>
          <p:cNvSpPr txBox="1"/>
          <p:nvPr/>
        </p:nvSpPr>
        <p:spPr>
          <a:xfrm>
            <a:off x="2954275" y="1555000"/>
            <a:ext cx="4661700" cy="2434800"/>
          </a:xfrm>
          <a:prstGeom prst="rect">
            <a:avLst/>
          </a:prstGeom>
          <a:noFill/>
          <a:ln>
            <a:noFill/>
          </a:ln>
        </p:spPr>
        <p:txBody>
          <a:bodyPr lIns="91425" tIns="91425" rIns="91425" bIns="91425" anchor="t" anchorCtr="0">
            <a:noAutofit/>
          </a:bodyPr>
          <a:lstStyle/>
          <a:p>
            <a:pPr lvl="0" rtl="0">
              <a:lnSpc>
                <a:spcPct val="115000"/>
              </a:lnSpc>
              <a:spcBef>
                <a:spcPts val="0"/>
              </a:spcBef>
              <a:buNone/>
            </a:pPr>
            <a:r>
              <a:rPr lang="en" b="1" dirty="0">
                <a:solidFill>
                  <a:schemeClr val="dk1"/>
                </a:solidFill>
                <a:latin typeface="Arial Black"/>
                <a:ea typeface="Arial Black"/>
                <a:cs typeface="Arial Black"/>
                <a:sym typeface="Arial Black"/>
              </a:rPr>
              <a:t>Työpaikka uudistuu vain ihmisten avulla</a:t>
            </a:r>
          </a:p>
          <a:p>
            <a:pPr marL="457200" lvl="0" indent="0" rtl="0">
              <a:lnSpc>
                <a:spcPct val="115000"/>
              </a:lnSpc>
              <a:spcBef>
                <a:spcPts val="0"/>
              </a:spcBef>
              <a:buNone/>
            </a:pPr>
            <a:r>
              <a:rPr lang="en" dirty="0">
                <a:latin typeface="Georgia"/>
                <a:ea typeface="Georgia"/>
                <a:cs typeface="Georgia"/>
                <a:sym typeface="Georgia"/>
              </a:rPr>
              <a:t>Miksi juuri tämä </a:t>
            </a:r>
            <a:r>
              <a:rPr lang="fi-FI" dirty="0" err="1" smtClean="0">
                <a:latin typeface="Georgia"/>
                <a:ea typeface="Georgia"/>
                <a:cs typeface="Georgia"/>
                <a:sym typeface="Georgia"/>
              </a:rPr>
              <a:t>uudistumis</a:t>
            </a:r>
            <a:r>
              <a:rPr lang="en" dirty="0" smtClean="0">
                <a:latin typeface="Georgia"/>
                <a:ea typeface="Georgia"/>
                <a:cs typeface="Georgia"/>
                <a:sym typeface="Georgia"/>
              </a:rPr>
              <a:t>kysymys </a:t>
            </a:r>
            <a:r>
              <a:rPr lang="en" dirty="0">
                <a:latin typeface="Georgia"/>
                <a:ea typeface="Georgia"/>
                <a:cs typeface="Georgia"/>
                <a:sym typeface="Georgia"/>
              </a:rPr>
              <a:t>valittiin meille ?</a:t>
            </a:r>
          </a:p>
          <a:p>
            <a:pPr marL="457200" lvl="0" indent="0" rtl="0">
              <a:lnSpc>
                <a:spcPct val="115000"/>
              </a:lnSpc>
              <a:spcBef>
                <a:spcPts val="0"/>
              </a:spcBef>
              <a:buNone/>
            </a:pPr>
            <a:endParaRPr sz="1800" dirty="0">
              <a:latin typeface="Calibri"/>
              <a:ea typeface="Calibri"/>
              <a:cs typeface="Calibri"/>
              <a:sym typeface="Calibri"/>
            </a:endParaRPr>
          </a:p>
          <a:p>
            <a:pPr lvl="0" rtl="0">
              <a:lnSpc>
                <a:spcPct val="115000"/>
              </a:lnSpc>
              <a:spcBef>
                <a:spcPts val="0"/>
              </a:spcBef>
              <a:buNone/>
            </a:pPr>
            <a:r>
              <a:rPr lang="en" b="1" dirty="0">
                <a:latin typeface="Arial Black"/>
                <a:ea typeface="Arial Black"/>
                <a:cs typeface="Arial Black"/>
                <a:sym typeface="Arial Black"/>
              </a:rPr>
              <a:t>Salamatkustajien ensimmäiset ajatukset uudistumiskysymyksestä</a:t>
            </a:r>
          </a:p>
          <a:p>
            <a:pPr marL="457200" lvl="0" indent="0" rtl="0">
              <a:lnSpc>
                <a:spcPct val="115000"/>
              </a:lnSpc>
              <a:spcBef>
                <a:spcPts val="0"/>
              </a:spcBef>
              <a:buNone/>
            </a:pPr>
            <a:endParaRPr sz="1800" dirty="0">
              <a:latin typeface="Calibri"/>
              <a:ea typeface="Calibri"/>
              <a:cs typeface="Calibri"/>
              <a:sym typeface="Calibri"/>
            </a:endParaRPr>
          </a:p>
        </p:txBody>
      </p:sp>
      <p:pic>
        <p:nvPicPr>
          <p:cNvPr id="141" name="Shape 141" descr="muutossuunta.png"/>
          <p:cNvPicPr preferRelativeResize="0"/>
          <p:nvPr/>
        </p:nvPicPr>
        <p:blipFill>
          <a:blip r:embed="rId3">
            <a:alphaModFix/>
          </a:blip>
          <a:stretch>
            <a:fillRect/>
          </a:stretch>
        </p:blipFill>
        <p:spPr>
          <a:xfrm>
            <a:off x="-134675" y="2100824"/>
            <a:ext cx="3525824" cy="32548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Shape 146" descr="ship.png"/>
          <p:cNvPicPr preferRelativeResize="0"/>
          <p:nvPr/>
        </p:nvPicPr>
        <p:blipFill>
          <a:blip r:embed="rId3">
            <a:alphaModFix/>
          </a:blip>
          <a:stretch>
            <a:fillRect/>
          </a:stretch>
        </p:blipFill>
        <p:spPr>
          <a:xfrm rot="-769800">
            <a:off x="-107867" y="1280450"/>
            <a:ext cx="3708007" cy="3112900"/>
          </a:xfrm>
          <a:prstGeom prst="rect">
            <a:avLst/>
          </a:prstGeom>
          <a:noFill/>
          <a:ln>
            <a:noFill/>
          </a:ln>
        </p:spPr>
      </p:pic>
      <p:sp>
        <p:nvSpPr>
          <p:cNvPr id="147" name="Shape 147"/>
          <p:cNvSpPr txBox="1"/>
          <p:nvPr/>
        </p:nvSpPr>
        <p:spPr>
          <a:xfrm>
            <a:off x="875400" y="278500"/>
            <a:ext cx="7393200" cy="629100"/>
          </a:xfrm>
          <a:prstGeom prst="rect">
            <a:avLst/>
          </a:prstGeom>
          <a:noFill/>
          <a:ln>
            <a:noFill/>
          </a:ln>
        </p:spPr>
        <p:txBody>
          <a:bodyPr lIns="91425" tIns="91425" rIns="91425" bIns="91425" anchor="t" anchorCtr="0">
            <a:noAutofit/>
          </a:bodyPr>
          <a:lstStyle/>
          <a:p>
            <a:pPr lvl="0" algn="ctr" rtl="0">
              <a:spcBef>
                <a:spcPts val="0"/>
              </a:spcBef>
              <a:buClr>
                <a:schemeClr val="dk1"/>
              </a:buClr>
              <a:buSzPct val="36666"/>
              <a:buFont typeface="Arial"/>
              <a:buNone/>
            </a:pPr>
            <a:r>
              <a:rPr lang="en" sz="3000" b="1">
                <a:latin typeface="Arial Black"/>
                <a:ea typeface="Arial Black"/>
                <a:cs typeface="Arial Black"/>
                <a:sym typeface="Arial Black"/>
              </a:rPr>
              <a:t>Aivomyrsky</a:t>
            </a:r>
          </a:p>
          <a:p>
            <a:pPr lvl="0" algn="ctr" rtl="0">
              <a:spcBef>
                <a:spcPts val="0"/>
              </a:spcBef>
              <a:buNone/>
            </a:pPr>
            <a:endParaRPr sz="1800" b="1">
              <a:latin typeface="Arial Black"/>
              <a:ea typeface="Arial Black"/>
              <a:cs typeface="Arial Black"/>
              <a:sym typeface="Arial Black"/>
            </a:endParaRPr>
          </a:p>
        </p:txBody>
      </p:sp>
      <p:sp>
        <p:nvSpPr>
          <p:cNvPr id="148" name="Shape 148"/>
          <p:cNvSpPr txBox="1"/>
          <p:nvPr/>
        </p:nvSpPr>
        <p:spPr>
          <a:xfrm>
            <a:off x="3078200" y="2519487"/>
            <a:ext cx="4661700" cy="1796700"/>
          </a:xfrm>
          <a:prstGeom prst="rect">
            <a:avLst/>
          </a:prstGeom>
          <a:noFill/>
          <a:ln>
            <a:noFill/>
          </a:ln>
        </p:spPr>
        <p:txBody>
          <a:bodyPr lIns="91425" tIns="91425" rIns="91425" bIns="91425" anchor="t" anchorCtr="0">
            <a:noAutofit/>
          </a:bodyPr>
          <a:lstStyle/>
          <a:p>
            <a:pPr lvl="0" rtl="0">
              <a:lnSpc>
                <a:spcPct val="115000"/>
              </a:lnSpc>
              <a:spcBef>
                <a:spcPts val="0"/>
              </a:spcBef>
              <a:buClr>
                <a:schemeClr val="dk1"/>
              </a:buClr>
              <a:buFont typeface="Arial"/>
              <a:buNone/>
            </a:pPr>
            <a:r>
              <a:rPr lang="en" b="1" dirty="0">
                <a:solidFill>
                  <a:schemeClr val="dk1"/>
                </a:solidFill>
                <a:latin typeface="Arial Black"/>
                <a:ea typeface="Arial Black"/>
                <a:cs typeface="Arial Black"/>
                <a:sym typeface="Arial Black"/>
              </a:rPr>
              <a:t>Kysymys kuuluu: miten sinä lähtisit ratkomaan uudistumiskysymystä?</a:t>
            </a:r>
          </a:p>
          <a:p>
            <a:pPr lvl="0" rtl="0">
              <a:lnSpc>
                <a:spcPct val="115000"/>
              </a:lnSpc>
              <a:spcBef>
                <a:spcPts val="0"/>
              </a:spcBef>
              <a:buNone/>
            </a:pPr>
            <a:endParaRPr sz="1200" dirty="0">
              <a:solidFill>
                <a:schemeClr val="dk1"/>
              </a:solidFill>
              <a:latin typeface="Georgia"/>
              <a:ea typeface="Georgia"/>
              <a:cs typeface="Georgia"/>
              <a:sym typeface="Georgia"/>
            </a:endParaRPr>
          </a:p>
          <a:p>
            <a:pPr marL="457200" lvl="0" indent="-304800" rtl="0">
              <a:lnSpc>
                <a:spcPct val="115000"/>
              </a:lnSpc>
              <a:spcBef>
                <a:spcPts val="0"/>
              </a:spcBef>
              <a:buClr>
                <a:schemeClr val="dk1"/>
              </a:buClr>
              <a:buSzPct val="100000"/>
              <a:buFont typeface="Georgia"/>
              <a:buAutoNum type="arabicPeriod"/>
            </a:pPr>
            <a:r>
              <a:rPr lang="en" sz="1200" dirty="0">
                <a:solidFill>
                  <a:schemeClr val="dk1"/>
                </a:solidFill>
                <a:latin typeface="Georgia"/>
                <a:ea typeface="Georgia"/>
                <a:cs typeface="Georgia"/>
                <a:sym typeface="Georgia"/>
              </a:rPr>
              <a:t>Pohditaan ensin jokainen </a:t>
            </a:r>
            <a:r>
              <a:rPr lang="en" sz="1200" dirty="0" smtClean="0">
                <a:solidFill>
                  <a:schemeClr val="dk1"/>
                </a:solidFill>
                <a:latin typeface="Georgia"/>
                <a:ea typeface="Georgia"/>
                <a:cs typeface="Georgia"/>
                <a:sym typeface="Georgia"/>
              </a:rPr>
              <a:t>yksin</a:t>
            </a:r>
            <a:r>
              <a:rPr lang="fi-FI" sz="1200" dirty="0" smtClean="0">
                <a:solidFill>
                  <a:schemeClr val="dk1"/>
                </a:solidFill>
                <a:latin typeface="Georgia"/>
                <a:ea typeface="Georgia"/>
                <a:cs typeface="Georgia"/>
                <a:sym typeface="Georgia"/>
              </a:rPr>
              <a:t>, 5 min</a:t>
            </a:r>
            <a:endParaRPr lang="en" sz="1200" dirty="0">
              <a:solidFill>
                <a:schemeClr val="dk1"/>
              </a:solidFill>
              <a:latin typeface="Georgia"/>
              <a:ea typeface="Georgia"/>
              <a:cs typeface="Georgia"/>
              <a:sym typeface="Georgia"/>
            </a:endParaRPr>
          </a:p>
          <a:p>
            <a:pPr marL="457200" lvl="0" indent="-304800" rtl="0">
              <a:lnSpc>
                <a:spcPct val="115000"/>
              </a:lnSpc>
              <a:spcBef>
                <a:spcPts val="0"/>
              </a:spcBef>
              <a:buClr>
                <a:schemeClr val="dk1"/>
              </a:buClr>
              <a:buSzPct val="100000"/>
              <a:buFont typeface="Georgia"/>
              <a:buAutoNum type="arabicPeriod"/>
            </a:pPr>
            <a:r>
              <a:rPr lang="en" sz="1200" dirty="0">
                <a:solidFill>
                  <a:schemeClr val="dk1"/>
                </a:solidFill>
                <a:latin typeface="Georgia"/>
                <a:ea typeface="Georgia"/>
                <a:cs typeface="Georgia"/>
                <a:sym typeface="Georgia"/>
              </a:rPr>
              <a:t>Kerrotaan </a:t>
            </a:r>
            <a:r>
              <a:rPr lang="en" sz="1200" dirty="0" smtClean="0">
                <a:solidFill>
                  <a:schemeClr val="dk1"/>
                </a:solidFill>
                <a:latin typeface="Georgia"/>
                <a:ea typeface="Georgia"/>
                <a:cs typeface="Georgia"/>
                <a:sym typeface="Georgia"/>
              </a:rPr>
              <a:t>muille</a:t>
            </a:r>
            <a:r>
              <a:rPr lang="fi-FI" sz="1200" dirty="0" smtClean="0">
                <a:solidFill>
                  <a:schemeClr val="dk1"/>
                </a:solidFill>
                <a:latin typeface="Georgia"/>
                <a:ea typeface="Georgia"/>
                <a:cs typeface="Georgia"/>
                <a:sym typeface="Georgia"/>
              </a:rPr>
              <a:t>, n. 10 min</a:t>
            </a:r>
            <a:endParaRPr lang="en" sz="1200" dirty="0">
              <a:solidFill>
                <a:schemeClr val="dk1"/>
              </a:solidFill>
              <a:latin typeface="Georgia"/>
              <a:ea typeface="Georgia"/>
              <a:cs typeface="Georgia"/>
              <a:sym typeface="Georgia"/>
            </a:endParaRPr>
          </a:p>
          <a:p>
            <a:pPr marL="457200" lvl="0" indent="-304800" rtl="0">
              <a:lnSpc>
                <a:spcPct val="115000"/>
              </a:lnSpc>
              <a:spcBef>
                <a:spcPts val="0"/>
              </a:spcBef>
              <a:buClr>
                <a:schemeClr val="dk1"/>
              </a:buClr>
              <a:buSzPct val="100000"/>
              <a:buFont typeface="Georgia"/>
              <a:buAutoNum type="arabicPeriod"/>
            </a:pPr>
            <a:r>
              <a:rPr lang="en" sz="1200" dirty="0">
                <a:solidFill>
                  <a:schemeClr val="dk1"/>
                </a:solidFill>
                <a:latin typeface="Georgia"/>
                <a:ea typeface="Georgia"/>
                <a:cs typeface="Georgia"/>
                <a:sym typeface="Georgia"/>
              </a:rPr>
              <a:t>Miten salamatkustaja ratkaisisi kysymyksen</a:t>
            </a:r>
            <a:r>
              <a:rPr lang="en" sz="1200" dirty="0" smtClean="0">
                <a:solidFill>
                  <a:schemeClr val="dk1"/>
                </a:solidFill>
                <a:latin typeface="Georgia"/>
                <a:ea typeface="Georgia"/>
                <a:cs typeface="Georgia"/>
                <a:sym typeface="Georgia"/>
              </a:rPr>
              <a:t>?</a:t>
            </a:r>
            <a:r>
              <a:rPr lang="fi-FI" sz="1200" dirty="0" smtClean="0">
                <a:solidFill>
                  <a:schemeClr val="dk1"/>
                </a:solidFill>
                <a:latin typeface="Georgia"/>
                <a:ea typeface="Georgia"/>
                <a:cs typeface="Georgia"/>
                <a:sym typeface="Georgia"/>
              </a:rPr>
              <a:t> 5 min</a:t>
            </a:r>
            <a:endParaRPr lang="en" sz="1200" dirty="0">
              <a:solidFill>
                <a:schemeClr val="dk1"/>
              </a:solidFill>
              <a:latin typeface="Georgia"/>
              <a:ea typeface="Georgia"/>
              <a:cs typeface="Georgia"/>
              <a:sym typeface="Georgia"/>
            </a:endParaRPr>
          </a:p>
          <a:p>
            <a:pPr marL="457200" lvl="0" indent="-304800" rtl="0">
              <a:lnSpc>
                <a:spcPct val="115000"/>
              </a:lnSpc>
              <a:spcBef>
                <a:spcPts val="0"/>
              </a:spcBef>
              <a:buClr>
                <a:schemeClr val="dk1"/>
              </a:buClr>
              <a:buSzPct val="100000"/>
              <a:buFont typeface="Georgia"/>
              <a:buAutoNum type="arabicPeriod"/>
            </a:pPr>
            <a:r>
              <a:rPr lang="en" sz="1200" dirty="0">
                <a:solidFill>
                  <a:schemeClr val="dk1"/>
                </a:solidFill>
                <a:latin typeface="Georgia"/>
                <a:ea typeface="Georgia"/>
                <a:cs typeface="Georgia"/>
                <a:sym typeface="Georgia"/>
              </a:rPr>
              <a:t>Kerrotaan </a:t>
            </a:r>
            <a:r>
              <a:rPr lang="en" sz="1200" dirty="0" smtClean="0">
                <a:solidFill>
                  <a:schemeClr val="dk1"/>
                </a:solidFill>
                <a:latin typeface="Georgia"/>
                <a:ea typeface="Georgia"/>
                <a:cs typeface="Georgia"/>
                <a:sym typeface="Georgia"/>
              </a:rPr>
              <a:t>muille</a:t>
            </a:r>
            <a:r>
              <a:rPr lang="fi-FI" sz="1200" dirty="0" smtClean="0">
                <a:solidFill>
                  <a:schemeClr val="dk1"/>
                </a:solidFill>
                <a:latin typeface="Georgia"/>
                <a:ea typeface="Georgia"/>
                <a:cs typeface="Georgia"/>
                <a:sym typeface="Georgia"/>
              </a:rPr>
              <a:t>, n.</a:t>
            </a:r>
            <a:r>
              <a:rPr lang="fi-FI" sz="1200" dirty="0" smtClean="0">
                <a:solidFill>
                  <a:schemeClr val="dk1"/>
                </a:solidFill>
                <a:latin typeface="Georgia"/>
                <a:ea typeface="Georgia"/>
                <a:cs typeface="Georgia"/>
                <a:sym typeface="Georgia"/>
              </a:rPr>
              <a:t> 10 min</a:t>
            </a:r>
            <a:endParaRPr lang="en" sz="1200" dirty="0">
              <a:solidFill>
                <a:schemeClr val="dk1"/>
              </a:solidFill>
              <a:latin typeface="Georgia"/>
              <a:ea typeface="Georgia"/>
              <a:cs typeface="Georgia"/>
              <a:sym typeface="Georgia"/>
            </a:endParaRPr>
          </a:p>
          <a:p>
            <a:pPr lvl="0" rtl="0">
              <a:lnSpc>
                <a:spcPct val="115000"/>
              </a:lnSpc>
              <a:spcBef>
                <a:spcPts val="0"/>
              </a:spcBef>
              <a:buNone/>
            </a:pPr>
            <a:r>
              <a:rPr lang="en" sz="1200" dirty="0">
                <a:solidFill>
                  <a:schemeClr val="dk1"/>
                </a:solidFill>
                <a:latin typeface="Georgia"/>
                <a:ea typeface="Georgia"/>
                <a:cs typeface="Georgia"/>
                <a:sym typeface="Georgia"/>
              </a:rPr>
              <a:t>							</a:t>
            </a:r>
          </a:p>
          <a:p>
            <a:pPr lvl="0" rtl="0">
              <a:lnSpc>
                <a:spcPct val="115000"/>
              </a:lnSpc>
              <a:spcBef>
                <a:spcPts val="0"/>
              </a:spcBef>
              <a:buClr>
                <a:schemeClr val="dk1"/>
              </a:buClr>
              <a:buSzPct val="91666"/>
              <a:buFont typeface="Arial"/>
              <a:buNone/>
            </a:pPr>
            <a:r>
              <a:rPr lang="en" sz="1200" dirty="0">
                <a:solidFill>
                  <a:schemeClr val="dk1"/>
                </a:solidFill>
                <a:latin typeface="Georgia"/>
                <a:ea typeface="Georgia"/>
                <a:cs typeface="Georgia"/>
                <a:sym typeface="Georgia"/>
              </a:rPr>
              <a:t>						 				</a:t>
            </a:r>
          </a:p>
          <a:p>
            <a:pPr lvl="0" rtl="0">
              <a:lnSpc>
                <a:spcPct val="115000"/>
              </a:lnSpc>
              <a:spcBef>
                <a:spcPts val="0"/>
              </a:spcBef>
              <a:buClr>
                <a:schemeClr val="dk1"/>
              </a:buClr>
              <a:buSzPct val="91666"/>
              <a:buFont typeface="Arial"/>
              <a:buNone/>
            </a:pPr>
            <a:r>
              <a:rPr lang="en" sz="1200" dirty="0">
                <a:solidFill>
                  <a:schemeClr val="dk1"/>
                </a:solidFill>
                <a:latin typeface="Georgia"/>
                <a:ea typeface="Georgia"/>
                <a:cs typeface="Georgia"/>
                <a:sym typeface="Georgia"/>
              </a:rPr>
              <a:t>				</a:t>
            </a:r>
          </a:p>
          <a:p>
            <a:pPr lvl="0" rtl="0">
              <a:lnSpc>
                <a:spcPct val="115000"/>
              </a:lnSpc>
              <a:spcBef>
                <a:spcPts val="0"/>
              </a:spcBef>
              <a:buClr>
                <a:schemeClr val="dk1"/>
              </a:buClr>
              <a:buSzPct val="91666"/>
              <a:buFont typeface="Arial"/>
              <a:buNone/>
            </a:pPr>
            <a:r>
              <a:rPr lang="en" sz="1200" dirty="0">
                <a:solidFill>
                  <a:schemeClr val="dk1"/>
                </a:solidFill>
                <a:latin typeface="Georgia"/>
                <a:ea typeface="Georgia"/>
                <a:cs typeface="Georgia"/>
                <a:sym typeface="Georgia"/>
              </a:rPr>
              <a:t>			</a:t>
            </a:r>
          </a:p>
          <a:p>
            <a:pPr lvl="0" rtl="0">
              <a:lnSpc>
                <a:spcPct val="115000"/>
              </a:lnSpc>
              <a:spcBef>
                <a:spcPts val="0"/>
              </a:spcBef>
              <a:buClr>
                <a:schemeClr val="dk1"/>
              </a:buClr>
              <a:buSzPct val="91666"/>
              <a:buFont typeface="Arial"/>
              <a:buNone/>
            </a:pPr>
            <a:r>
              <a:rPr lang="en" sz="1200" dirty="0">
                <a:solidFill>
                  <a:schemeClr val="dk1"/>
                </a:solidFill>
                <a:latin typeface="Georgia"/>
                <a:ea typeface="Georgia"/>
                <a:cs typeface="Georgia"/>
                <a:sym typeface="Georgia"/>
              </a:rPr>
              <a:t>		</a:t>
            </a:r>
          </a:p>
          <a:p>
            <a:pPr lvl="0" rtl="0">
              <a:lnSpc>
                <a:spcPct val="115000"/>
              </a:lnSpc>
              <a:spcBef>
                <a:spcPts val="0"/>
              </a:spcBef>
              <a:buNone/>
            </a:pPr>
            <a:endParaRPr sz="1200" b="1" dirty="0">
              <a:solidFill>
                <a:schemeClr val="dk1"/>
              </a:solidFill>
              <a:latin typeface="Georgia"/>
              <a:ea typeface="Georgia"/>
              <a:cs typeface="Georgia"/>
              <a:sym typeface="Georgia"/>
            </a:endParaRPr>
          </a:p>
        </p:txBody>
      </p:sp>
      <p:sp>
        <p:nvSpPr>
          <p:cNvPr id="149" name="Shape 149"/>
          <p:cNvSpPr txBox="1"/>
          <p:nvPr/>
        </p:nvSpPr>
        <p:spPr>
          <a:xfrm>
            <a:off x="3078200" y="1052875"/>
            <a:ext cx="4661700" cy="1332300"/>
          </a:xfrm>
          <a:prstGeom prst="rect">
            <a:avLst/>
          </a:prstGeom>
          <a:noFill/>
          <a:ln>
            <a:noFill/>
          </a:ln>
        </p:spPr>
        <p:txBody>
          <a:bodyPr lIns="91425" tIns="91425" rIns="91425" bIns="91425" anchor="t" anchorCtr="0">
            <a:noAutofit/>
          </a:bodyPr>
          <a:lstStyle/>
          <a:p>
            <a:pPr lvl="0" rtl="0">
              <a:lnSpc>
                <a:spcPct val="115000"/>
              </a:lnSpc>
              <a:spcBef>
                <a:spcPts val="0"/>
              </a:spcBef>
              <a:buClr>
                <a:schemeClr val="dk1"/>
              </a:buClr>
              <a:buFont typeface="Arial"/>
              <a:buNone/>
            </a:pPr>
            <a:r>
              <a:rPr lang="en" b="1">
                <a:solidFill>
                  <a:schemeClr val="dk1"/>
                </a:solidFill>
                <a:latin typeface="Arial Black"/>
                <a:ea typeface="Arial Black"/>
                <a:cs typeface="Arial Black"/>
                <a:sym typeface="Arial Black"/>
              </a:rPr>
              <a:t>Muista ideoinnin kolme prinsiippiä</a:t>
            </a:r>
            <a:r>
              <a:rPr lang="en" sz="1200">
                <a:solidFill>
                  <a:schemeClr val="dk1"/>
                </a:solidFill>
                <a:latin typeface="Arial Black"/>
                <a:ea typeface="Arial Black"/>
                <a:cs typeface="Arial Black"/>
                <a:sym typeface="Arial Black"/>
              </a:rPr>
              <a:t>	</a:t>
            </a:r>
            <a:r>
              <a:rPr lang="en" sz="1200">
                <a:solidFill>
                  <a:schemeClr val="dk1"/>
                </a:solidFill>
                <a:latin typeface="Georgia"/>
                <a:ea typeface="Georgia"/>
                <a:cs typeface="Georgia"/>
                <a:sym typeface="Georgia"/>
              </a:rPr>
              <a:t>					</a:t>
            </a:r>
          </a:p>
          <a:p>
            <a:pPr marL="457200" lvl="0" indent="-304800" rtl="0">
              <a:lnSpc>
                <a:spcPct val="115000"/>
              </a:lnSpc>
              <a:spcBef>
                <a:spcPts val="0"/>
              </a:spcBef>
              <a:buClr>
                <a:schemeClr val="dk1"/>
              </a:buClr>
              <a:buSzPct val="100000"/>
              <a:buFont typeface="Georgia"/>
              <a:buAutoNum type="arabicPeriod"/>
            </a:pPr>
            <a:r>
              <a:rPr lang="en" sz="1200">
                <a:solidFill>
                  <a:schemeClr val="dk1"/>
                </a:solidFill>
                <a:latin typeface="Georgia"/>
                <a:ea typeface="Georgia"/>
                <a:cs typeface="Georgia"/>
                <a:sym typeface="Georgia"/>
              </a:rPr>
              <a:t>Ei laatu vaan määrä		</a:t>
            </a:r>
          </a:p>
          <a:p>
            <a:pPr marL="457200" lvl="0" indent="-304800" rtl="0">
              <a:lnSpc>
                <a:spcPct val="115000"/>
              </a:lnSpc>
              <a:spcBef>
                <a:spcPts val="0"/>
              </a:spcBef>
              <a:buClr>
                <a:schemeClr val="dk1"/>
              </a:buClr>
              <a:buSzPct val="100000"/>
              <a:buFont typeface="Georgia"/>
              <a:buAutoNum type="arabicPeriod"/>
            </a:pPr>
            <a:r>
              <a:rPr lang="en" sz="1200">
                <a:solidFill>
                  <a:schemeClr val="dk1"/>
                </a:solidFill>
                <a:latin typeface="Georgia"/>
                <a:ea typeface="Georgia"/>
                <a:cs typeface="Georgia"/>
                <a:sym typeface="Georgia"/>
              </a:rPr>
              <a:t>Ideointiin ei kuulu arviointi tai palaute</a:t>
            </a:r>
          </a:p>
          <a:p>
            <a:pPr marL="457200" lvl="0" indent="-304800" rtl="0">
              <a:lnSpc>
                <a:spcPct val="115000"/>
              </a:lnSpc>
              <a:spcBef>
                <a:spcPts val="0"/>
              </a:spcBef>
              <a:buClr>
                <a:schemeClr val="dk1"/>
              </a:buClr>
              <a:buSzPct val="100000"/>
              <a:buFont typeface="Georgia"/>
              <a:buAutoNum type="arabicPeriod"/>
            </a:pPr>
            <a:r>
              <a:rPr lang="en" sz="1200">
                <a:solidFill>
                  <a:schemeClr val="dk1"/>
                </a:solidFill>
                <a:latin typeface="Georgia"/>
                <a:ea typeface="Georgia"/>
                <a:cs typeface="Georgia"/>
                <a:sym typeface="Georgia"/>
              </a:rPr>
              <a:t>Lupa ajatella eri tavalla, ei itsekritiikkiä </a:t>
            </a:r>
          </a:p>
        </p:txBody>
      </p:sp>
    </p:spTree>
  </p:cSld>
  <p:clrMapOvr>
    <a:masterClrMapping/>
  </p:clrMapOvr>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7529</TotalTime>
  <Words>1443</Words>
  <Application>Microsoft Macintosh PowerPoint</Application>
  <PresentationFormat>On-screen Show (16:9)</PresentationFormat>
  <Paragraphs>212</Paragraphs>
  <Slides>13</Slides>
  <Notes>13</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simple-light-2</vt:lpstr>
      <vt:lpstr>Mikä tämä 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Mikä tämä on?</dc:title>
  <cp:lastModifiedBy>suvi</cp:lastModifiedBy>
  <cp:revision>21</cp:revision>
  <cp:lastPrinted>2017-08-29T06:14:02Z</cp:lastPrinted>
  <dcterms:modified xsi:type="dcterms:W3CDTF">2017-08-29T13:09:15Z</dcterms:modified>
</cp:coreProperties>
</file>