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6" r:id="rId6"/>
  </p:sldIdLst>
  <p:sldSz cx="15125700" cy="10693400"/>
  <p:notesSz cx="15125700" cy="106934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470"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6554788" cy="53657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8567738" y="0"/>
            <a:ext cx="6554787" cy="536575"/>
          </a:xfrm>
          <a:prstGeom prst="rect">
            <a:avLst/>
          </a:prstGeom>
        </p:spPr>
        <p:txBody>
          <a:bodyPr vert="horz" lIns="91440" tIns="45720" rIns="91440" bIns="45720" rtlCol="0"/>
          <a:lstStyle>
            <a:lvl1pPr algn="r">
              <a:defRPr sz="1200"/>
            </a:lvl1pPr>
          </a:lstStyle>
          <a:p>
            <a:fld id="{2D34A98D-2358-4A5B-8E27-D5F5D5AA6351}" type="datetimeFigureOut">
              <a:rPr lang="fi-FI" smtClean="0"/>
              <a:t>17.8.2018</a:t>
            </a:fld>
            <a:endParaRPr lang="fi-FI"/>
          </a:p>
        </p:txBody>
      </p:sp>
      <p:sp>
        <p:nvSpPr>
          <p:cNvPr id="4" name="Dian kuvan paikkamerkki 3"/>
          <p:cNvSpPr>
            <a:spLocks noGrp="1" noRot="1" noChangeAspect="1"/>
          </p:cNvSpPr>
          <p:nvPr>
            <p:ph type="sldImg" idx="2"/>
          </p:nvPr>
        </p:nvSpPr>
        <p:spPr>
          <a:xfrm>
            <a:off x="5010150" y="1336675"/>
            <a:ext cx="5105400" cy="3608388"/>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1512888" y="5146675"/>
            <a:ext cx="12099925" cy="42100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10156825"/>
            <a:ext cx="6554788" cy="53657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8567738" y="10156825"/>
            <a:ext cx="6554787" cy="536575"/>
          </a:xfrm>
          <a:prstGeom prst="rect">
            <a:avLst/>
          </a:prstGeom>
        </p:spPr>
        <p:txBody>
          <a:bodyPr vert="horz" lIns="91440" tIns="45720" rIns="91440" bIns="45720" rtlCol="0" anchor="b"/>
          <a:lstStyle>
            <a:lvl1pPr algn="r">
              <a:defRPr sz="1200"/>
            </a:lvl1pPr>
          </a:lstStyle>
          <a:p>
            <a:fld id="{84E17DDC-D9FE-4235-901E-05041AAA93F0}" type="slidenum">
              <a:rPr lang="fi-FI" smtClean="0"/>
              <a:t>‹#›</a:t>
            </a:fld>
            <a:endParaRPr lang="fi-FI"/>
          </a:p>
        </p:txBody>
      </p:sp>
    </p:spTree>
    <p:extLst>
      <p:ext uri="{BB962C8B-B14F-4D97-AF65-F5344CB8AC3E}">
        <p14:creationId xmlns:p14="http://schemas.microsoft.com/office/powerpoint/2010/main" val="1569355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84E17DDC-D9FE-4235-901E-05041AAA93F0}" type="slidenum">
              <a:rPr lang="fi-FI" smtClean="0"/>
              <a:t>1</a:t>
            </a:fld>
            <a:endParaRPr lang="fi-FI"/>
          </a:p>
        </p:txBody>
      </p:sp>
    </p:spTree>
    <p:extLst>
      <p:ext uri="{BB962C8B-B14F-4D97-AF65-F5344CB8AC3E}">
        <p14:creationId xmlns:p14="http://schemas.microsoft.com/office/powerpoint/2010/main" val="3190286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4427" y="3314954"/>
            <a:ext cx="1285684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8855" y="5988304"/>
            <a:ext cx="1058799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u="sng">
                <a:solidFill>
                  <a:srgbClr val="231F2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u="sng">
                <a:solidFill>
                  <a:srgbClr val="231F20"/>
                </a:solidFill>
                <a:latin typeface="Arial"/>
                <a:cs typeface="Arial"/>
              </a:defRPr>
            </a:lvl1pPr>
          </a:lstStyle>
          <a:p>
            <a:endParaRPr/>
          </a:p>
        </p:txBody>
      </p:sp>
      <p:sp>
        <p:nvSpPr>
          <p:cNvPr id="3" name="Holder 3"/>
          <p:cNvSpPr>
            <a:spLocks noGrp="1"/>
          </p:cNvSpPr>
          <p:nvPr>
            <p:ph sz="half" idx="2"/>
          </p:nvPr>
        </p:nvSpPr>
        <p:spPr>
          <a:xfrm>
            <a:off x="756285" y="2459482"/>
            <a:ext cx="657967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89735" y="2459482"/>
            <a:ext cx="657967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u="sng">
                <a:solidFill>
                  <a:srgbClr val="231F2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386421" y="390145"/>
            <a:ext cx="10352857" cy="543560"/>
          </a:xfrm>
          <a:prstGeom prst="rect">
            <a:avLst/>
          </a:prstGeom>
        </p:spPr>
        <p:txBody>
          <a:bodyPr wrap="square" lIns="0" tIns="0" rIns="0" bIns="0">
            <a:spAutoFit/>
          </a:bodyPr>
          <a:lstStyle>
            <a:lvl1pPr>
              <a:defRPr sz="3400" b="1" i="0" u="sng">
                <a:solidFill>
                  <a:srgbClr val="231F20"/>
                </a:solidFill>
                <a:latin typeface="Arial"/>
                <a:cs typeface="Arial"/>
              </a:defRPr>
            </a:lvl1pPr>
          </a:lstStyle>
          <a:p>
            <a:endParaRPr/>
          </a:p>
        </p:txBody>
      </p:sp>
      <p:sp>
        <p:nvSpPr>
          <p:cNvPr id="3" name="Holder 3"/>
          <p:cNvSpPr>
            <a:spLocks noGrp="1"/>
          </p:cNvSpPr>
          <p:nvPr>
            <p:ph type="body" idx="1"/>
          </p:nvPr>
        </p:nvSpPr>
        <p:spPr>
          <a:xfrm>
            <a:off x="756285" y="2459482"/>
            <a:ext cx="1361313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2738" y="9944862"/>
            <a:ext cx="4840224"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6285" y="9944862"/>
            <a:ext cx="3478911"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8/17/2018</a:t>
            </a:fld>
            <a:endParaRPr lang="en-US"/>
          </a:p>
        </p:txBody>
      </p:sp>
      <p:sp>
        <p:nvSpPr>
          <p:cNvPr id="6" name="Holder 6"/>
          <p:cNvSpPr>
            <a:spLocks noGrp="1"/>
          </p:cNvSpPr>
          <p:nvPr>
            <p:ph type="sldNum" sz="quarter" idx="7"/>
          </p:nvPr>
        </p:nvSpPr>
        <p:spPr>
          <a:xfrm>
            <a:off x="10890504" y="9944862"/>
            <a:ext cx="3478911"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 name="object 16">
            <a:extLst>
              <a:ext uri="{FF2B5EF4-FFF2-40B4-BE49-F238E27FC236}">
                <a16:creationId xmlns:a16="http://schemas.microsoft.com/office/drawing/2014/main" id="{29F9AD49-BD2A-4030-AFB9-9EA6B56967FC}"/>
              </a:ext>
            </a:extLst>
          </p:cNvPr>
          <p:cNvSpPr/>
          <p:nvPr/>
        </p:nvSpPr>
        <p:spPr>
          <a:xfrm>
            <a:off x="11181414" y="2202557"/>
            <a:ext cx="3425825" cy="1719872"/>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71" name="object 16">
            <a:extLst>
              <a:ext uri="{FF2B5EF4-FFF2-40B4-BE49-F238E27FC236}">
                <a16:creationId xmlns:a16="http://schemas.microsoft.com/office/drawing/2014/main" id="{D2C33A1A-5423-4F5C-983C-3BE6D6538288}"/>
              </a:ext>
            </a:extLst>
          </p:cNvPr>
          <p:cNvSpPr/>
          <p:nvPr/>
        </p:nvSpPr>
        <p:spPr>
          <a:xfrm>
            <a:off x="4080121" y="2188082"/>
            <a:ext cx="3425825" cy="1734347"/>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69" name="object 16">
            <a:extLst>
              <a:ext uri="{FF2B5EF4-FFF2-40B4-BE49-F238E27FC236}">
                <a16:creationId xmlns:a16="http://schemas.microsoft.com/office/drawing/2014/main" id="{1FD9511A-A201-4282-AF4B-F075F3465502}"/>
              </a:ext>
            </a:extLst>
          </p:cNvPr>
          <p:cNvSpPr/>
          <p:nvPr/>
        </p:nvSpPr>
        <p:spPr>
          <a:xfrm>
            <a:off x="7656130" y="2170677"/>
            <a:ext cx="3425825" cy="1762663"/>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68" name="object 16">
            <a:extLst>
              <a:ext uri="{FF2B5EF4-FFF2-40B4-BE49-F238E27FC236}">
                <a16:creationId xmlns:a16="http://schemas.microsoft.com/office/drawing/2014/main" id="{30F490F5-83A1-4E46-9D27-4D492EE223F1}"/>
              </a:ext>
            </a:extLst>
          </p:cNvPr>
          <p:cNvSpPr/>
          <p:nvPr/>
        </p:nvSpPr>
        <p:spPr>
          <a:xfrm>
            <a:off x="501477" y="2188082"/>
            <a:ext cx="3425825" cy="1762663"/>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2" name="object 2"/>
          <p:cNvSpPr txBox="1">
            <a:spLocks noGrp="1"/>
          </p:cNvSpPr>
          <p:nvPr>
            <p:ph type="title"/>
          </p:nvPr>
        </p:nvSpPr>
        <p:spPr>
          <a:xfrm>
            <a:off x="472595" y="424077"/>
            <a:ext cx="12034429" cy="443711"/>
          </a:xfrm>
          <a:prstGeom prst="rect">
            <a:avLst/>
          </a:prstGeom>
        </p:spPr>
        <p:txBody>
          <a:bodyPr vert="horz" wrap="square" lIns="0" tIns="12700" rIns="0" bIns="0" rtlCol="0">
            <a:spAutoFit/>
          </a:bodyPr>
          <a:lstStyle/>
          <a:p>
            <a:pPr marL="12700">
              <a:lnSpc>
                <a:spcPct val="100000"/>
              </a:lnSpc>
              <a:spcBef>
                <a:spcPts val="100"/>
              </a:spcBef>
            </a:pPr>
            <a:r>
              <a:rPr lang="sv-SE" sz="2800" u="none" spc="130" dirty="0">
                <a:latin typeface="Arial Black" panose="020B0A04020102020204" pitchFamily="34" charset="0"/>
              </a:rPr>
              <a:t>ARBETSMODELL FÖR PLANERING AV DISKUSSIONEN</a:t>
            </a:r>
            <a:endParaRPr sz="2800" spc="254" dirty="0">
              <a:latin typeface="Arial Black" panose="020B0A04020102020204" pitchFamily="34" charset="0"/>
            </a:endParaRPr>
          </a:p>
        </p:txBody>
      </p:sp>
      <p:sp>
        <p:nvSpPr>
          <p:cNvPr id="3" name="object 3"/>
          <p:cNvSpPr/>
          <p:nvPr/>
        </p:nvSpPr>
        <p:spPr>
          <a:xfrm>
            <a:off x="472595" y="5910057"/>
            <a:ext cx="3424554" cy="4088119"/>
          </a:xfrm>
          <a:custGeom>
            <a:avLst/>
            <a:gdLst/>
            <a:ahLst/>
            <a:cxnLst/>
            <a:rect l="l" t="t" r="r" b="b"/>
            <a:pathLst>
              <a:path w="3424554" h="5880734">
                <a:moveTo>
                  <a:pt x="3423970" y="5880633"/>
                </a:moveTo>
                <a:lnTo>
                  <a:pt x="0" y="5880633"/>
                </a:lnTo>
                <a:lnTo>
                  <a:pt x="0" y="0"/>
                </a:lnTo>
                <a:lnTo>
                  <a:pt x="3423970" y="0"/>
                </a:lnTo>
                <a:lnTo>
                  <a:pt x="3423970" y="5880633"/>
                </a:lnTo>
                <a:close/>
              </a:path>
            </a:pathLst>
          </a:custGeom>
          <a:ln w="6299">
            <a:solidFill>
              <a:srgbClr val="D1D3D4"/>
            </a:solidFill>
          </a:ln>
        </p:spPr>
        <p:txBody>
          <a:bodyPr wrap="square" lIns="0" tIns="0" rIns="0" bIns="0" rtlCol="0"/>
          <a:lstStyle/>
          <a:p>
            <a:endParaRPr/>
          </a:p>
        </p:txBody>
      </p:sp>
      <p:sp>
        <p:nvSpPr>
          <p:cNvPr id="4" name="object 4"/>
          <p:cNvSpPr/>
          <p:nvPr/>
        </p:nvSpPr>
        <p:spPr>
          <a:xfrm>
            <a:off x="7637300" y="5949483"/>
            <a:ext cx="3416935" cy="4034467"/>
          </a:xfrm>
          <a:custGeom>
            <a:avLst/>
            <a:gdLst/>
            <a:ahLst/>
            <a:cxnLst/>
            <a:rect l="l" t="t" r="r" b="b"/>
            <a:pathLst>
              <a:path w="3416934" h="5881370">
                <a:moveTo>
                  <a:pt x="3416465" y="5880760"/>
                </a:moveTo>
                <a:lnTo>
                  <a:pt x="0" y="5880760"/>
                </a:lnTo>
                <a:lnTo>
                  <a:pt x="0" y="0"/>
                </a:lnTo>
                <a:lnTo>
                  <a:pt x="3416465" y="0"/>
                </a:lnTo>
                <a:lnTo>
                  <a:pt x="3416465" y="5880760"/>
                </a:lnTo>
                <a:close/>
              </a:path>
            </a:pathLst>
          </a:custGeom>
          <a:ln w="6299">
            <a:solidFill>
              <a:srgbClr val="D1D3D4"/>
            </a:solidFill>
          </a:ln>
        </p:spPr>
        <p:txBody>
          <a:bodyPr wrap="square" lIns="0" tIns="0" rIns="0" bIns="0" rtlCol="0"/>
          <a:lstStyle/>
          <a:p>
            <a:endParaRPr/>
          </a:p>
        </p:txBody>
      </p:sp>
      <p:grpSp>
        <p:nvGrpSpPr>
          <p:cNvPr id="6" name="Ryhmä 5">
            <a:extLst>
              <a:ext uri="{FF2B5EF4-FFF2-40B4-BE49-F238E27FC236}">
                <a16:creationId xmlns:a16="http://schemas.microsoft.com/office/drawing/2014/main" id="{A9E5ADF1-3B61-4D40-A5E9-A08F4DA63776}"/>
              </a:ext>
            </a:extLst>
          </p:cNvPr>
          <p:cNvGrpSpPr/>
          <p:nvPr/>
        </p:nvGrpSpPr>
        <p:grpSpPr>
          <a:xfrm>
            <a:off x="439407" y="5848608"/>
            <a:ext cx="3809999" cy="1990930"/>
            <a:chOff x="416764" y="5663188"/>
            <a:chExt cx="3809999" cy="2009708"/>
          </a:xfrm>
        </p:grpSpPr>
        <p:sp>
          <p:nvSpPr>
            <p:cNvPr id="60" name="object 16">
              <a:extLst>
                <a:ext uri="{FF2B5EF4-FFF2-40B4-BE49-F238E27FC236}">
                  <a16:creationId xmlns:a16="http://schemas.microsoft.com/office/drawing/2014/main" id="{C2B9C42E-93F7-44C4-9777-74DE3E30B0F6}"/>
                </a:ext>
              </a:extLst>
            </p:cNvPr>
            <p:cNvSpPr/>
            <p:nvPr/>
          </p:nvSpPr>
          <p:spPr>
            <a:xfrm>
              <a:off x="459907" y="5731036"/>
              <a:ext cx="3425825" cy="1929578"/>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9" name="object 9"/>
            <p:cNvSpPr txBox="1"/>
            <p:nvPr/>
          </p:nvSpPr>
          <p:spPr>
            <a:xfrm>
              <a:off x="416764" y="5663188"/>
              <a:ext cx="3809999" cy="2009708"/>
            </a:xfrm>
            <a:prstGeom prst="rect">
              <a:avLst/>
            </a:prstGeom>
            <a:noFill/>
            <a:ln w="13157">
              <a:noFill/>
            </a:ln>
          </p:spPr>
          <p:txBody>
            <a:bodyPr vert="horz" wrap="square" lIns="0" tIns="173355" rIns="0" bIns="0" rtlCol="0">
              <a:spAutoFit/>
            </a:bodyPr>
            <a:lstStyle/>
            <a:p>
              <a:pPr marL="217170" marR="659765">
                <a:lnSpc>
                  <a:spcPts val="1800"/>
                </a:lnSpc>
                <a:spcBef>
                  <a:spcPts val="1365"/>
                </a:spcBef>
              </a:pPr>
              <a:r>
                <a:rPr lang="fi-FI" sz="1600" b="1" spc="90" dirty="0">
                  <a:solidFill>
                    <a:srgbClr val="231F20"/>
                  </a:solidFill>
                  <a:latin typeface="Arial Black" panose="020B0A04020102020204" pitchFamily="34" charset="0"/>
                  <a:cs typeface="Arial"/>
                </a:rPr>
                <a:t>MÅLGRUPP OCH INTRESSENT-GRUPPER</a:t>
              </a:r>
            </a:p>
            <a:p>
              <a:pPr marL="217170" marR="904240">
                <a:lnSpc>
                  <a:spcPct val="100000"/>
                </a:lnSpc>
              </a:pPr>
              <a:r>
                <a:rPr lang="sv-SE" sz="1100" spc="25" dirty="0">
                  <a:solidFill>
                    <a:srgbClr val="231F20"/>
                  </a:solidFill>
                  <a:latin typeface="Arial"/>
                  <a:cs typeface="Arial"/>
                </a:rPr>
                <a:t>Vem är ämnet viktigt för och varför?  Vems liv påverkar ämnet?  Vem annan är intresserad av ämnet?  </a:t>
              </a:r>
              <a:br>
                <a:rPr lang="sv-SE" sz="1100" spc="25" dirty="0">
                  <a:solidFill>
                    <a:srgbClr val="231F20"/>
                  </a:solidFill>
                  <a:latin typeface="Arial"/>
                  <a:cs typeface="Arial"/>
                </a:rPr>
              </a:br>
              <a:r>
                <a:rPr lang="sv-SE" sz="1100" spc="25" dirty="0">
                  <a:solidFill>
                    <a:srgbClr val="231F20"/>
                  </a:solidFill>
                  <a:latin typeface="Arial"/>
                  <a:cs typeface="Arial"/>
                </a:rPr>
                <a:t>Vem påverkar besluten?</a:t>
              </a:r>
            </a:p>
            <a:p>
              <a:pPr marL="217170" marR="904240">
                <a:lnSpc>
                  <a:spcPct val="100000"/>
                </a:lnSpc>
              </a:pPr>
              <a:r>
                <a:rPr lang="sv-SE" sz="1100" spc="25" dirty="0">
                  <a:solidFill>
                    <a:srgbClr val="231F20"/>
                  </a:solidFill>
                  <a:latin typeface="Arial"/>
                  <a:cs typeface="Arial"/>
                </a:rPr>
                <a:t>Vem besluter?</a:t>
              </a:r>
            </a:p>
            <a:p>
              <a:pPr marL="217170" marR="904240">
                <a:lnSpc>
                  <a:spcPct val="100000"/>
                </a:lnSpc>
              </a:pPr>
              <a:r>
                <a:rPr lang="sv-SE" sz="1100" spc="25" dirty="0">
                  <a:solidFill>
                    <a:srgbClr val="231F20"/>
                  </a:solidFill>
                  <a:latin typeface="Arial"/>
                  <a:cs typeface="Arial"/>
                </a:rPr>
                <a:t>Vem i målgruppen, som man försöker nå, deltar vanligtvis inte?</a:t>
              </a:r>
            </a:p>
            <a:p>
              <a:pPr marL="217170" marR="897890">
                <a:lnSpc>
                  <a:spcPct val="100000"/>
                </a:lnSpc>
              </a:pPr>
              <a:endParaRPr sz="1100" dirty="0">
                <a:latin typeface="Arial"/>
                <a:cs typeface="Arial"/>
              </a:endParaRPr>
            </a:p>
          </p:txBody>
        </p:sp>
      </p:grpSp>
      <p:grpSp>
        <p:nvGrpSpPr>
          <p:cNvPr id="13" name="Ryhmä 12">
            <a:extLst>
              <a:ext uri="{FF2B5EF4-FFF2-40B4-BE49-F238E27FC236}">
                <a16:creationId xmlns:a16="http://schemas.microsoft.com/office/drawing/2014/main" id="{8503FF57-9A13-4F67-BD5E-9D977A90704F}"/>
              </a:ext>
            </a:extLst>
          </p:cNvPr>
          <p:cNvGrpSpPr/>
          <p:nvPr/>
        </p:nvGrpSpPr>
        <p:grpSpPr>
          <a:xfrm>
            <a:off x="7569714" y="5857631"/>
            <a:ext cx="3890009" cy="1969742"/>
            <a:chOff x="7577007" y="5692269"/>
            <a:chExt cx="3890009" cy="1956574"/>
          </a:xfrm>
        </p:grpSpPr>
        <p:sp>
          <p:nvSpPr>
            <p:cNvPr id="7" name="object 7"/>
            <p:cNvSpPr/>
            <p:nvPr/>
          </p:nvSpPr>
          <p:spPr>
            <a:xfrm>
              <a:off x="7647998" y="5749440"/>
              <a:ext cx="3416300" cy="1899403"/>
            </a:xfrm>
            <a:custGeom>
              <a:avLst/>
              <a:gdLst/>
              <a:ahLst/>
              <a:cxnLst/>
              <a:rect l="l" t="t" r="r" b="b"/>
              <a:pathLst>
                <a:path w="3416300" h="2053589">
                  <a:moveTo>
                    <a:pt x="3416274" y="2053170"/>
                  </a:moveTo>
                  <a:lnTo>
                    <a:pt x="0" y="2053170"/>
                  </a:lnTo>
                  <a:lnTo>
                    <a:pt x="0" y="0"/>
                  </a:lnTo>
                  <a:lnTo>
                    <a:pt x="3416274" y="0"/>
                  </a:lnTo>
                  <a:lnTo>
                    <a:pt x="3416274" y="2053170"/>
                  </a:lnTo>
                  <a:close/>
                </a:path>
              </a:pathLst>
            </a:custGeom>
            <a:solidFill>
              <a:srgbClr val="FEE000"/>
            </a:solidFill>
          </p:spPr>
          <p:txBody>
            <a:bodyPr wrap="square" lIns="0" tIns="0" rIns="0" bIns="0" rtlCol="0"/>
            <a:lstStyle/>
            <a:p>
              <a:endParaRPr/>
            </a:p>
          </p:txBody>
        </p:sp>
        <p:sp>
          <p:nvSpPr>
            <p:cNvPr id="10" name="object 10"/>
            <p:cNvSpPr txBox="1"/>
            <p:nvPr/>
          </p:nvSpPr>
          <p:spPr>
            <a:xfrm>
              <a:off x="7577007" y="5692269"/>
              <a:ext cx="3890009" cy="1674449"/>
            </a:xfrm>
            <a:prstGeom prst="rect">
              <a:avLst/>
            </a:prstGeom>
            <a:noFill/>
            <a:ln w="14427">
              <a:noFill/>
            </a:ln>
          </p:spPr>
          <p:txBody>
            <a:bodyPr vert="horz" wrap="square" lIns="0" tIns="187960" rIns="0" bIns="0" rtlCol="0" anchor="t">
              <a:spAutoFit/>
            </a:bodyPr>
            <a:lstStyle/>
            <a:p>
              <a:pPr marL="215265" marR="802005"/>
              <a:r>
                <a:rPr lang="fi-FI" sz="1600" b="1" spc="175" dirty="0">
                  <a:solidFill>
                    <a:srgbClr val="231F20"/>
                  </a:solidFill>
                  <a:latin typeface="Arial Black" panose="020B0A04020102020204" pitchFamily="34" charset="0"/>
                  <a:cs typeface="Arial"/>
                </a:rPr>
                <a:t>HUR BJUDS DE IN?</a:t>
              </a:r>
            </a:p>
            <a:p>
              <a:pPr marL="215265" marR="802005"/>
              <a:r>
                <a:rPr lang="sv-SE" sz="1100" dirty="0">
                  <a:latin typeface="Arial" panose="020B0604020202020204" pitchFamily="34" charset="0"/>
                  <a:cs typeface="Arial" panose="020B0604020202020204" pitchFamily="34" charset="0"/>
                </a:rPr>
                <a:t>Hur ska du nå din målgrupp?</a:t>
              </a:r>
            </a:p>
            <a:p>
              <a:pPr marL="215265" marR="802005"/>
              <a:r>
                <a:rPr lang="sv-SE" sz="1100" dirty="0">
                  <a:latin typeface="Arial" panose="020B0604020202020204" pitchFamily="34" charset="0"/>
                  <a:cs typeface="Arial" panose="020B0604020202020204" pitchFamily="34" charset="0"/>
                </a:rPr>
                <a:t>Vad får dem att komma till diskussionen?</a:t>
              </a:r>
            </a:p>
            <a:p>
              <a:pPr marL="215265" marR="802005"/>
              <a:r>
                <a:rPr lang="sv-SE" sz="1100" dirty="0">
                  <a:latin typeface="Arial" panose="020B0604020202020204" pitchFamily="34" charset="0"/>
                  <a:cs typeface="Arial" panose="020B0604020202020204" pitchFamily="34" charset="0"/>
                </a:rPr>
                <a:t>Vilka kanaler följer de?   </a:t>
              </a:r>
            </a:p>
            <a:p>
              <a:pPr marL="215265" marR="802005"/>
              <a:r>
                <a:rPr lang="sv-SE" sz="1100" dirty="0">
                  <a:latin typeface="Arial" panose="020B0604020202020204" pitchFamily="34" charset="0"/>
                  <a:cs typeface="Arial" panose="020B0604020202020204" pitchFamily="34" charset="0"/>
                </a:rPr>
                <a:t>Genom vem kan de lättast nås?</a:t>
              </a:r>
            </a:p>
            <a:p>
              <a:pPr marL="215265" marR="802005"/>
              <a:r>
                <a:rPr lang="sv-SE" sz="1100" dirty="0">
                  <a:latin typeface="Arial" panose="020B0604020202020204" pitchFamily="34" charset="0"/>
                  <a:cs typeface="Arial" panose="020B0604020202020204" pitchFamily="34" charset="0"/>
                </a:rPr>
                <a:t>Räcker en inbjudan eller behövs anpassade inbjudningar för olika målgrupper?</a:t>
              </a:r>
            </a:p>
            <a:p>
              <a:pPr marL="215265" marR="802005">
                <a:lnSpc>
                  <a:spcPts val="1800"/>
                </a:lnSpc>
              </a:pPr>
              <a:endParaRPr lang="en-US" dirty="0"/>
            </a:p>
          </p:txBody>
        </p:sp>
      </p:grpSp>
      <p:sp>
        <p:nvSpPr>
          <p:cNvPr id="11" name="object 11"/>
          <p:cNvSpPr/>
          <p:nvPr/>
        </p:nvSpPr>
        <p:spPr>
          <a:xfrm>
            <a:off x="11142626" y="5895785"/>
            <a:ext cx="3416935" cy="4102392"/>
          </a:xfrm>
          <a:custGeom>
            <a:avLst/>
            <a:gdLst/>
            <a:ahLst/>
            <a:cxnLst/>
            <a:rect l="l" t="t" r="r" b="b"/>
            <a:pathLst>
              <a:path w="3416934" h="5885180">
                <a:moveTo>
                  <a:pt x="3416465" y="5884938"/>
                </a:moveTo>
                <a:lnTo>
                  <a:pt x="0" y="5884938"/>
                </a:lnTo>
                <a:lnTo>
                  <a:pt x="0" y="0"/>
                </a:lnTo>
                <a:lnTo>
                  <a:pt x="3416465" y="0"/>
                </a:lnTo>
                <a:lnTo>
                  <a:pt x="3416465" y="5884938"/>
                </a:lnTo>
                <a:close/>
              </a:path>
            </a:pathLst>
          </a:custGeom>
          <a:ln w="6299">
            <a:solidFill>
              <a:srgbClr val="D1D3D4"/>
            </a:solidFill>
          </a:ln>
        </p:spPr>
        <p:txBody>
          <a:bodyPr wrap="square" lIns="0" tIns="0" rIns="0" bIns="0" rtlCol="0"/>
          <a:lstStyle/>
          <a:p>
            <a:endParaRPr/>
          </a:p>
        </p:txBody>
      </p:sp>
      <p:grpSp>
        <p:nvGrpSpPr>
          <p:cNvPr id="17" name="Ryhmä 16">
            <a:extLst>
              <a:ext uri="{FF2B5EF4-FFF2-40B4-BE49-F238E27FC236}">
                <a16:creationId xmlns:a16="http://schemas.microsoft.com/office/drawing/2014/main" id="{529C39F0-4CF8-4233-9506-F916F07E0528}"/>
              </a:ext>
            </a:extLst>
          </p:cNvPr>
          <p:cNvGrpSpPr/>
          <p:nvPr/>
        </p:nvGrpSpPr>
        <p:grpSpPr>
          <a:xfrm>
            <a:off x="11141545" y="5832804"/>
            <a:ext cx="3984155" cy="2030057"/>
            <a:chOff x="11132563" y="5674780"/>
            <a:chExt cx="3984155" cy="1962447"/>
          </a:xfrm>
        </p:grpSpPr>
        <p:sp>
          <p:nvSpPr>
            <p:cNvPr id="12" name="object 12"/>
            <p:cNvSpPr/>
            <p:nvPr/>
          </p:nvSpPr>
          <p:spPr>
            <a:xfrm>
              <a:off x="11132563" y="5754421"/>
              <a:ext cx="3416935" cy="1882806"/>
            </a:xfrm>
            <a:custGeom>
              <a:avLst/>
              <a:gdLst/>
              <a:ahLst/>
              <a:cxnLst/>
              <a:rect l="l" t="t" r="r" b="b"/>
              <a:pathLst>
                <a:path w="3416934" h="2057400">
                  <a:moveTo>
                    <a:pt x="3416477" y="2057006"/>
                  </a:moveTo>
                  <a:lnTo>
                    <a:pt x="0" y="2057006"/>
                  </a:lnTo>
                  <a:lnTo>
                    <a:pt x="0" y="0"/>
                  </a:lnTo>
                  <a:lnTo>
                    <a:pt x="3416477" y="0"/>
                  </a:lnTo>
                  <a:lnTo>
                    <a:pt x="3416477" y="2057006"/>
                  </a:lnTo>
                  <a:close/>
                </a:path>
              </a:pathLst>
            </a:custGeom>
            <a:solidFill>
              <a:srgbClr val="FEE000"/>
            </a:solidFill>
          </p:spPr>
          <p:txBody>
            <a:bodyPr wrap="square" lIns="0" tIns="0" rIns="0" bIns="0" rtlCol="0"/>
            <a:lstStyle/>
            <a:p>
              <a:endParaRPr/>
            </a:p>
          </p:txBody>
        </p:sp>
        <p:sp>
          <p:nvSpPr>
            <p:cNvPr id="14" name="object 14"/>
            <p:cNvSpPr txBox="1"/>
            <p:nvPr/>
          </p:nvSpPr>
          <p:spPr>
            <a:xfrm>
              <a:off x="11141534" y="5674780"/>
              <a:ext cx="3975184" cy="1930201"/>
            </a:xfrm>
            <a:prstGeom prst="rect">
              <a:avLst/>
            </a:prstGeom>
            <a:noFill/>
            <a:ln w="15449">
              <a:noFill/>
            </a:ln>
          </p:spPr>
          <p:txBody>
            <a:bodyPr vert="horz" wrap="square" lIns="0" tIns="179070" rIns="0" bIns="0" rtlCol="0">
              <a:spAutoFit/>
            </a:bodyPr>
            <a:lstStyle/>
            <a:p>
              <a:pPr marL="215265" marR="796925">
                <a:lnSpc>
                  <a:spcPts val="1800"/>
                </a:lnSpc>
                <a:spcBef>
                  <a:spcPts val="1410"/>
                </a:spcBef>
              </a:pPr>
              <a:r>
                <a:rPr lang="fi-FI" sz="1600" b="1" spc="75" dirty="0">
                  <a:solidFill>
                    <a:srgbClr val="231F20"/>
                  </a:solidFill>
                  <a:latin typeface="Arial Black" panose="020B0A04020102020204" pitchFamily="34" charset="0"/>
                  <a:cs typeface="Arial"/>
                </a:rPr>
                <a:t>FÖRBEREDELSER INFÖR DISKUSSIONEN</a:t>
              </a:r>
            </a:p>
            <a:p>
              <a:pPr marL="210185" marR="370205">
                <a:lnSpc>
                  <a:spcPct val="100000"/>
                </a:lnSpc>
              </a:pPr>
              <a:r>
                <a:rPr lang="sv-SE" sz="1100" spc="40" dirty="0">
                  <a:solidFill>
                    <a:srgbClr val="231F20"/>
                  </a:solidFill>
                  <a:latin typeface="Arial"/>
                  <a:cs typeface="Arial"/>
                </a:rPr>
                <a:t>Hur har ämnet diskuterats på senaste tiden?  Vems röst hörs, och vems hörs inte?</a:t>
              </a:r>
            </a:p>
            <a:p>
              <a:pPr marL="210185" marR="370205">
                <a:lnSpc>
                  <a:spcPct val="100000"/>
                </a:lnSpc>
              </a:pPr>
              <a:r>
                <a:rPr lang="sv-SE" sz="1100" spc="40" dirty="0">
                  <a:solidFill>
                    <a:srgbClr val="231F20"/>
                  </a:solidFill>
                  <a:latin typeface="Arial"/>
                  <a:cs typeface="Arial"/>
                </a:rPr>
                <a:t>Vad tycker jag?</a:t>
              </a:r>
            </a:p>
            <a:p>
              <a:pPr marL="210185" marR="370205">
                <a:lnSpc>
                  <a:spcPct val="100000"/>
                </a:lnSpc>
              </a:pPr>
              <a:r>
                <a:rPr lang="sv-SE" sz="1100" spc="40" dirty="0">
                  <a:solidFill>
                    <a:srgbClr val="231F20"/>
                  </a:solidFill>
                  <a:latin typeface="Arial"/>
                  <a:cs typeface="Arial"/>
                </a:rPr>
                <a:t>Vad är bra spelregler?</a:t>
              </a:r>
              <a:br>
                <a:rPr lang="sv-SE" sz="1100" spc="40" dirty="0">
                  <a:solidFill>
                    <a:srgbClr val="231F20"/>
                  </a:solidFill>
                  <a:latin typeface="Arial"/>
                  <a:cs typeface="Arial"/>
                </a:rPr>
              </a:br>
              <a:r>
                <a:rPr lang="sv-SE" sz="1100" spc="40" dirty="0">
                  <a:solidFill>
                    <a:srgbClr val="231F20"/>
                  </a:solidFill>
                  <a:latin typeface="Arial"/>
                  <a:cs typeface="Arial"/>
                </a:rPr>
                <a:t>Hur inleder jag, hur leder jag, hur avslutar jag?</a:t>
              </a:r>
              <a:br>
                <a:rPr lang="sv-SE" sz="1100" spc="40" dirty="0">
                  <a:solidFill>
                    <a:srgbClr val="231F20"/>
                  </a:solidFill>
                  <a:latin typeface="Arial"/>
                  <a:cs typeface="Arial"/>
                </a:rPr>
              </a:br>
              <a:r>
                <a:rPr lang="sv-SE" sz="1100" spc="40" dirty="0">
                  <a:solidFill>
                    <a:srgbClr val="231F20"/>
                  </a:solidFill>
                  <a:latin typeface="Arial"/>
                  <a:cs typeface="Arial"/>
                </a:rPr>
                <a:t>Hur garanterar man att dialogen lyckas?</a:t>
              </a:r>
              <a:br>
                <a:rPr lang="sv-SE" sz="1100" spc="40" dirty="0">
                  <a:solidFill>
                    <a:srgbClr val="231F20"/>
                  </a:solidFill>
                  <a:latin typeface="Arial"/>
                  <a:cs typeface="Arial"/>
                </a:rPr>
              </a:br>
              <a:r>
                <a:rPr lang="sv-SE" sz="1100" spc="40" dirty="0">
                  <a:solidFill>
                    <a:srgbClr val="231F20"/>
                  </a:solidFill>
                  <a:latin typeface="Arial"/>
                  <a:cs typeface="Arial"/>
                </a:rPr>
                <a:t>Hur dokumenteras och sammanfattas diskussionen?</a:t>
              </a:r>
            </a:p>
          </p:txBody>
        </p:sp>
      </p:grpSp>
      <p:sp>
        <p:nvSpPr>
          <p:cNvPr id="15" name="object 15"/>
          <p:cNvSpPr/>
          <p:nvPr/>
        </p:nvSpPr>
        <p:spPr>
          <a:xfrm>
            <a:off x="4061590" y="5949484"/>
            <a:ext cx="3424554" cy="4034468"/>
          </a:xfrm>
          <a:custGeom>
            <a:avLst/>
            <a:gdLst/>
            <a:ahLst/>
            <a:cxnLst/>
            <a:rect l="l" t="t" r="r" b="b"/>
            <a:pathLst>
              <a:path w="3424554" h="5880734">
                <a:moveTo>
                  <a:pt x="3423958" y="5880633"/>
                </a:moveTo>
                <a:lnTo>
                  <a:pt x="0" y="5880633"/>
                </a:lnTo>
                <a:lnTo>
                  <a:pt x="0" y="0"/>
                </a:lnTo>
                <a:lnTo>
                  <a:pt x="3423958" y="0"/>
                </a:lnTo>
                <a:lnTo>
                  <a:pt x="3423958" y="5880633"/>
                </a:lnTo>
                <a:close/>
              </a:path>
            </a:pathLst>
          </a:custGeom>
          <a:ln w="6299">
            <a:solidFill>
              <a:srgbClr val="D1D3D4"/>
            </a:solidFill>
          </a:ln>
        </p:spPr>
        <p:txBody>
          <a:bodyPr wrap="square" lIns="0" tIns="0" rIns="0" bIns="0" rtlCol="0"/>
          <a:lstStyle/>
          <a:p>
            <a:endParaRPr/>
          </a:p>
        </p:txBody>
      </p:sp>
      <p:sp>
        <p:nvSpPr>
          <p:cNvPr id="19" name="object 19"/>
          <p:cNvSpPr txBox="1"/>
          <p:nvPr/>
        </p:nvSpPr>
        <p:spPr>
          <a:xfrm>
            <a:off x="520804" y="1002665"/>
            <a:ext cx="10078720" cy="997709"/>
          </a:xfrm>
          <a:prstGeom prst="rect">
            <a:avLst/>
          </a:prstGeom>
        </p:spPr>
        <p:txBody>
          <a:bodyPr vert="horz" wrap="square" lIns="0" tIns="12700" rIns="0" bIns="0" rtlCol="0">
            <a:spAutoFit/>
          </a:bodyPr>
          <a:lstStyle/>
          <a:p>
            <a:pPr marL="12700" marR="5080">
              <a:lnSpc>
                <a:spcPct val="100000"/>
              </a:lnSpc>
              <a:spcBef>
                <a:spcPts val="100"/>
              </a:spcBef>
            </a:pPr>
            <a:r>
              <a:rPr lang="sv-SE" sz="1600" spc="40" dirty="0">
                <a:solidFill>
                  <a:srgbClr val="231F20"/>
                </a:solidFill>
                <a:latin typeface="Arial"/>
                <a:cs typeface="Arial"/>
              </a:rPr>
              <a:t>Använd arbetsmodellen som hjälp för att planera diskussionen så att du kan bilda dig en uppfattning om tiden och resurserna som behövs. Gå igenom diskussionens mål, planera vem som ska bjudas in och på vilket sätt, välj lämpliga utrymmen och förbered dig inför rollen som diskussionsledare genom att samla lämpliga styråtgärder.</a:t>
            </a:r>
          </a:p>
        </p:txBody>
      </p:sp>
      <p:sp>
        <p:nvSpPr>
          <p:cNvPr id="20" name="object 20"/>
          <p:cNvSpPr/>
          <p:nvPr/>
        </p:nvSpPr>
        <p:spPr>
          <a:xfrm>
            <a:off x="4066650" y="2179700"/>
            <a:ext cx="3420000" cy="3647860"/>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24" name="object 24"/>
          <p:cNvSpPr/>
          <p:nvPr/>
        </p:nvSpPr>
        <p:spPr>
          <a:xfrm>
            <a:off x="7659043" y="2179700"/>
            <a:ext cx="3420000" cy="3682490"/>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28" name="object 28"/>
          <p:cNvSpPr/>
          <p:nvPr/>
        </p:nvSpPr>
        <p:spPr>
          <a:xfrm>
            <a:off x="11150516" y="2179699"/>
            <a:ext cx="3420000" cy="3649295"/>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32" name="object 32"/>
          <p:cNvSpPr/>
          <p:nvPr/>
        </p:nvSpPr>
        <p:spPr>
          <a:xfrm>
            <a:off x="13006264" y="927418"/>
            <a:ext cx="150495" cy="150495"/>
          </a:xfrm>
          <a:custGeom>
            <a:avLst/>
            <a:gdLst/>
            <a:ahLst/>
            <a:cxnLst/>
            <a:rect l="l" t="t" r="r" b="b"/>
            <a:pathLst>
              <a:path w="150495" h="150494">
                <a:moveTo>
                  <a:pt x="150190" y="150190"/>
                </a:moveTo>
                <a:lnTo>
                  <a:pt x="0" y="150190"/>
                </a:lnTo>
                <a:lnTo>
                  <a:pt x="0" y="0"/>
                </a:lnTo>
                <a:lnTo>
                  <a:pt x="150190" y="0"/>
                </a:lnTo>
                <a:lnTo>
                  <a:pt x="150190"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3" name="object 33"/>
          <p:cNvSpPr/>
          <p:nvPr/>
        </p:nvSpPr>
        <p:spPr>
          <a:xfrm>
            <a:off x="12084680" y="1278570"/>
            <a:ext cx="150495" cy="150495"/>
          </a:xfrm>
          <a:custGeom>
            <a:avLst/>
            <a:gdLst/>
            <a:ahLst/>
            <a:cxnLst/>
            <a:rect l="l" t="t" r="r" b="b"/>
            <a:pathLst>
              <a:path w="150495" h="150495">
                <a:moveTo>
                  <a:pt x="150190" y="150190"/>
                </a:moveTo>
                <a:lnTo>
                  <a:pt x="0" y="150190"/>
                </a:lnTo>
                <a:lnTo>
                  <a:pt x="0" y="0"/>
                </a:lnTo>
                <a:lnTo>
                  <a:pt x="150190" y="0"/>
                </a:lnTo>
                <a:lnTo>
                  <a:pt x="150190"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5" name="object 35"/>
          <p:cNvSpPr/>
          <p:nvPr/>
        </p:nvSpPr>
        <p:spPr>
          <a:xfrm>
            <a:off x="13006265" y="1287809"/>
            <a:ext cx="150495" cy="150495"/>
          </a:xfrm>
          <a:custGeom>
            <a:avLst/>
            <a:gdLst/>
            <a:ahLst/>
            <a:cxnLst/>
            <a:rect l="l" t="t" r="r" b="b"/>
            <a:pathLst>
              <a:path w="150495" h="150495">
                <a:moveTo>
                  <a:pt x="150177" y="150190"/>
                </a:moveTo>
                <a:lnTo>
                  <a:pt x="0" y="150190"/>
                </a:lnTo>
                <a:lnTo>
                  <a:pt x="0" y="0"/>
                </a:lnTo>
                <a:lnTo>
                  <a:pt x="150177" y="0"/>
                </a:lnTo>
                <a:lnTo>
                  <a:pt x="150177"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6" name="object 36"/>
          <p:cNvSpPr/>
          <p:nvPr/>
        </p:nvSpPr>
        <p:spPr>
          <a:xfrm>
            <a:off x="12084680" y="1620940"/>
            <a:ext cx="150495" cy="150495"/>
          </a:xfrm>
          <a:custGeom>
            <a:avLst/>
            <a:gdLst/>
            <a:ahLst/>
            <a:cxnLst/>
            <a:rect l="l" t="t" r="r" b="b"/>
            <a:pathLst>
              <a:path w="150495" h="150494">
                <a:moveTo>
                  <a:pt x="150177" y="150190"/>
                </a:moveTo>
                <a:lnTo>
                  <a:pt x="0" y="150190"/>
                </a:lnTo>
                <a:lnTo>
                  <a:pt x="0" y="0"/>
                </a:lnTo>
                <a:lnTo>
                  <a:pt x="150177" y="0"/>
                </a:lnTo>
                <a:lnTo>
                  <a:pt x="150177"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50" name="object 20"/>
          <p:cNvSpPr/>
          <p:nvPr/>
        </p:nvSpPr>
        <p:spPr>
          <a:xfrm>
            <a:off x="489868" y="2188082"/>
            <a:ext cx="3420000" cy="3643644"/>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grpSp>
        <p:nvGrpSpPr>
          <p:cNvPr id="8" name="Ryhmä 7">
            <a:extLst>
              <a:ext uri="{FF2B5EF4-FFF2-40B4-BE49-F238E27FC236}">
                <a16:creationId xmlns:a16="http://schemas.microsoft.com/office/drawing/2014/main" id="{9BF69D92-4266-470C-AF88-BB6810EDEA5A}"/>
              </a:ext>
            </a:extLst>
          </p:cNvPr>
          <p:cNvGrpSpPr/>
          <p:nvPr/>
        </p:nvGrpSpPr>
        <p:grpSpPr>
          <a:xfrm>
            <a:off x="4007857" y="5809980"/>
            <a:ext cx="3795384" cy="2040909"/>
            <a:chOff x="4008994" y="5649811"/>
            <a:chExt cx="3744019" cy="2016637"/>
          </a:xfrm>
        </p:grpSpPr>
        <p:sp>
          <p:nvSpPr>
            <p:cNvPr id="16" name="object 16"/>
            <p:cNvSpPr/>
            <p:nvPr/>
          </p:nvSpPr>
          <p:spPr>
            <a:xfrm>
              <a:off x="4046315" y="5736870"/>
              <a:ext cx="3425825" cy="1929578"/>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18" name="object 18"/>
            <p:cNvSpPr txBox="1"/>
            <p:nvPr/>
          </p:nvSpPr>
          <p:spPr>
            <a:xfrm>
              <a:off x="4008994" y="5649811"/>
              <a:ext cx="3744019" cy="638644"/>
            </a:xfrm>
            <a:prstGeom prst="rect">
              <a:avLst/>
            </a:prstGeom>
            <a:noFill/>
          </p:spPr>
          <p:txBody>
            <a:bodyPr vert="horz" wrap="square" lIns="0" tIns="182880" rIns="0" bIns="0" rtlCol="0">
              <a:spAutoFit/>
            </a:bodyPr>
            <a:lstStyle/>
            <a:p>
              <a:pPr marL="214629" marR="1321435">
                <a:lnSpc>
                  <a:spcPts val="1770"/>
                </a:lnSpc>
                <a:spcBef>
                  <a:spcPts val="1440"/>
                </a:spcBef>
              </a:pPr>
              <a:r>
                <a:rPr lang="fi-FI" sz="1600" b="1" spc="100" dirty="0">
                  <a:solidFill>
                    <a:srgbClr val="231F20"/>
                  </a:solidFill>
                  <a:latin typeface="Arial Black" panose="020B0A04020102020204" pitchFamily="34" charset="0"/>
                  <a:cs typeface="Arial"/>
                </a:rPr>
                <a:t>DISKUSSIONENS TID OCH PLATS </a:t>
              </a:r>
            </a:p>
          </p:txBody>
        </p:sp>
        <p:sp>
          <p:nvSpPr>
            <p:cNvPr id="22" name="Tekstiruutu 21">
              <a:extLst>
                <a:ext uri="{FF2B5EF4-FFF2-40B4-BE49-F238E27FC236}">
                  <a16:creationId xmlns:a16="http://schemas.microsoft.com/office/drawing/2014/main" id="{1D574CC3-DEBD-4DFF-BD7C-21FBFB11914F}"/>
                </a:ext>
              </a:extLst>
            </p:cNvPr>
            <p:cNvSpPr txBox="1"/>
            <p:nvPr/>
          </p:nvSpPr>
          <p:spPr>
            <a:xfrm>
              <a:off x="4144137" y="6209209"/>
              <a:ext cx="3118291" cy="938719"/>
            </a:xfrm>
            <a:prstGeom prst="rect">
              <a:avLst/>
            </a:prstGeom>
            <a:noFill/>
          </p:spPr>
          <p:txBody>
            <a:bodyPr wrap="square" rtlCol="0">
              <a:spAutoFit/>
            </a:bodyPr>
            <a:lstStyle/>
            <a:p>
              <a:r>
                <a:rPr lang="sv-SE" sz="1100" dirty="0">
                  <a:latin typeface="Arial" panose="020B0604020202020204" pitchFamily="34" charset="0"/>
                  <a:cs typeface="Arial" panose="020B0604020202020204" pitchFamily="34" charset="0"/>
                </a:rPr>
                <a:t>Var och när genomförs diskussionen?</a:t>
              </a:r>
              <a:br>
                <a:rPr lang="sv-SE" sz="1100" dirty="0">
                  <a:latin typeface="Arial" panose="020B0604020202020204" pitchFamily="34" charset="0"/>
                  <a:cs typeface="Arial" panose="020B0604020202020204" pitchFamily="34" charset="0"/>
                </a:rPr>
              </a:br>
              <a:r>
                <a:rPr lang="sv-SE" sz="1100" dirty="0">
                  <a:latin typeface="Arial" panose="020B0604020202020204" pitchFamily="34" charset="0"/>
                  <a:cs typeface="Arial" panose="020B0604020202020204" pitchFamily="34" charset="0"/>
                </a:rPr>
                <a:t>Vad kunde vara ett lämpligt utrymme? </a:t>
              </a:r>
            </a:p>
            <a:p>
              <a:r>
                <a:rPr lang="sv-SE" sz="1100" dirty="0">
                  <a:latin typeface="Arial" panose="020B0604020202020204" pitchFamily="34" charset="0"/>
                  <a:cs typeface="Arial" panose="020B0604020202020204" pitchFamily="34" charset="0"/>
                </a:rPr>
                <a:t>Vad symboliserar utrymmet?</a:t>
              </a:r>
              <a:br>
                <a:rPr lang="sv-SE" sz="1100" dirty="0">
                  <a:latin typeface="Arial" panose="020B0604020202020204" pitchFamily="34" charset="0"/>
                  <a:cs typeface="Arial" panose="020B0604020202020204" pitchFamily="34" charset="0"/>
                </a:rPr>
              </a:br>
              <a:r>
                <a:rPr lang="sv-SE" sz="1100" dirty="0">
                  <a:latin typeface="Arial" panose="020B0604020202020204" pitchFamily="34" charset="0"/>
                  <a:cs typeface="Arial" panose="020B0604020202020204" pitchFamily="34" charset="0"/>
                </a:rPr>
                <a:t>Hur stor deltagargrupp eftersträvas? </a:t>
              </a:r>
              <a:br>
                <a:rPr lang="sv-SE" sz="1100" dirty="0">
                  <a:latin typeface="Arial" panose="020B0604020202020204" pitchFamily="34" charset="0"/>
                  <a:cs typeface="Arial" panose="020B0604020202020204" pitchFamily="34" charset="0"/>
                </a:rPr>
              </a:br>
              <a:r>
                <a:rPr lang="sv-SE" sz="1100" dirty="0">
                  <a:latin typeface="Arial" panose="020B0604020202020204" pitchFamily="34" charset="0"/>
                  <a:cs typeface="Arial" panose="020B0604020202020204" pitchFamily="34" charset="0"/>
                </a:rPr>
                <a:t>Finns det plats för en ring?</a:t>
              </a:r>
            </a:p>
          </p:txBody>
        </p:sp>
      </p:grpSp>
      <p:sp>
        <p:nvSpPr>
          <p:cNvPr id="52" name="object 28">
            <a:extLst>
              <a:ext uri="{FF2B5EF4-FFF2-40B4-BE49-F238E27FC236}">
                <a16:creationId xmlns:a16="http://schemas.microsoft.com/office/drawing/2014/main" id="{C8557E1D-93EC-4768-93D9-96E979670DDC}"/>
              </a:ext>
            </a:extLst>
          </p:cNvPr>
          <p:cNvSpPr/>
          <p:nvPr/>
        </p:nvSpPr>
        <p:spPr>
          <a:xfrm>
            <a:off x="12031172" y="748243"/>
            <a:ext cx="2518326" cy="1204666"/>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53" name="object 34">
            <a:extLst>
              <a:ext uri="{FF2B5EF4-FFF2-40B4-BE49-F238E27FC236}">
                <a16:creationId xmlns:a16="http://schemas.microsoft.com/office/drawing/2014/main" id="{4A0E8FA5-59FE-4F69-82BB-0F83EF7E3348}"/>
              </a:ext>
            </a:extLst>
          </p:cNvPr>
          <p:cNvSpPr txBox="1"/>
          <p:nvPr/>
        </p:nvSpPr>
        <p:spPr>
          <a:xfrm>
            <a:off x="12299380" y="886017"/>
            <a:ext cx="762382" cy="197490"/>
          </a:xfrm>
          <a:prstGeom prst="rect">
            <a:avLst/>
          </a:prstGeom>
        </p:spPr>
        <p:txBody>
          <a:bodyPr vert="horz" wrap="square" lIns="0" tIns="12700" rIns="0" bIns="0" rtlCol="0">
            <a:spAutoFit/>
          </a:bodyPr>
          <a:lstStyle/>
          <a:p>
            <a:pPr>
              <a:lnSpc>
                <a:spcPct val="100000"/>
              </a:lnSpc>
              <a:spcBef>
                <a:spcPts val="100"/>
              </a:spcBef>
            </a:pPr>
            <a:r>
              <a:rPr lang="sv-FI" sz="1200" spc="15" dirty="0">
                <a:solidFill>
                  <a:srgbClr val="231F20"/>
                </a:solidFill>
                <a:latin typeface="Arial"/>
              </a:rPr>
              <a:t>Öppen</a:t>
            </a:r>
            <a:endParaRPr sz="1200" dirty="0">
              <a:latin typeface="Arial"/>
              <a:cs typeface="Arial"/>
            </a:endParaRPr>
          </a:p>
        </p:txBody>
      </p:sp>
      <p:sp>
        <p:nvSpPr>
          <p:cNvPr id="54" name="object 38">
            <a:extLst>
              <a:ext uri="{FF2B5EF4-FFF2-40B4-BE49-F238E27FC236}">
                <a16:creationId xmlns:a16="http://schemas.microsoft.com/office/drawing/2014/main" id="{1FF6675E-FFE9-454C-87EF-289D3F6C25C4}"/>
              </a:ext>
            </a:extLst>
          </p:cNvPr>
          <p:cNvSpPr txBox="1"/>
          <p:nvPr/>
        </p:nvSpPr>
        <p:spPr>
          <a:xfrm>
            <a:off x="13236456" y="885387"/>
            <a:ext cx="762382" cy="197490"/>
          </a:xfrm>
          <a:prstGeom prst="rect">
            <a:avLst/>
          </a:prstGeom>
        </p:spPr>
        <p:txBody>
          <a:bodyPr vert="horz" wrap="square" lIns="0" tIns="12700" rIns="0" bIns="0" rtlCol="0">
            <a:spAutoFit/>
          </a:bodyPr>
          <a:lstStyle/>
          <a:p>
            <a:pPr>
              <a:spcBef>
                <a:spcPts val="100"/>
              </a:spcBef>
              <a:tabLst>
                <a:tab pos="1778635" algn="l"/>
              </a:tabLst>
            </a:pPr>
            <a:r>
              <a:rPr lang="fi-FI" sz="1200" spc="25" dirty="0" err="1">
                <a:solidFill>
                  <a:srgbClr val="231F20"/>
                </a:solidFill>
                <a:latin typeface="Arial"/>
                <a:cs typeface="Arial"/>
              </a:rPr>
              <a:t>Sluten</a:t>
            </a:r>
            <a:endParaRPr sz="1200" dirty="0">
              <a:latin typeface="Arial"/>
              <a:cs typeface="Arial"/>
            </a:endParaRPr>
          </a:p>
        </p:txBody>
      </p:sp>
      <p:sp>
        <p:nvSpPr>
          <p:cNvPr id="55" name="object 34">
            <a:extLst>
              <a:ext uri="{FF2B5EF4-FFF2-40B4-BE49-F238E27FC236}">
                <a16:creationId xmlns:a16="http://schemas.microsoft.com/office/drawing/2014/main" id="{37D6463A-77FD-4411-B693-95998B077D01}"/>
              </a:ext>
            </a:extLst>
          </p:cNvPr>
          <p:cNvSpPr txBox="1"/>
          <p:nvPr/>
        </p:nvSpPr>
        <p:spPr>
          <a:xfrm>
            <a:off x="13236456" y="1258334"/>
            <a:ext cx="1319813" cy="197490"/>
          </a:xfrm>
          <a:prstGeom prst="rect">
            <a:avLst/>
          </a:prstGeom>
        </p:spPr>
        <p:txBody>
          <a:bodyPr vert="horz" wrap="square" lIns="0" tIns="12700" rIns="0" bIns="0" rtlCol="0">
            <a:spAutoFit/>
          </a:bodyPr>
          <a:lstStyle/>
          <a:p>
            <a:pPr>
              <a:lnSpc>
                <a:spcPct val="100000"/>
              </a:lnSpc>
              <a:spcBef>
                <a:spcPts val="100"/>
              </a:spcBef>
            </a:pPr>
            <a:r>
              <a:rPr lang="fi-FI" sz="1200" spc="15" dirty="0" err="1">
                <a:solidFill>
                  <a:srgbClr val="231F20"/>
                </a:solidFill>
                <a:latin typeface="Arial"/>
                <a:cs typeface="Arial"/>
              </a:rPr>
              <a:t>Konfidentiell</a:t>
            </a:r>
            <a:endParaRPr sz="1200" dirty="0">
              <a:latin typeface="Arial"/>
              <a:cs typeface="Arial"/>
            </a:endParaRPr>
          </a:p>
        </p:txBody>
      </p:sp>
      <p:sp>
        <p:nvSpPr>
          <p:cNvPr id="56" name="object 34">
            <a:extLst>
              <a:ext uri="{FF2B5EF4-FFF2-40B4-BE49-F238E27FC236}">
                <a16:creationId xmlns:a16="http://schemas.microsoft.com/office/drawing/2014/main" id="{EA84D229-6B4F-41FF-A122-07630D3367AE}"/>
              </a:ext>
            </a:extLst>
          </p:cNvPr>
          <p:cNvSpPr txBox="1"/>
          <p:nvPr/>
        </p:nvSpPr>
        <p:spPr>
          <a:xfrm>
            <a:off x="12299380" y="1596861"/>
            <a:ext cx="937076" cy="197490"/>
          </a:xfrm>
          <a:prstGeom prst="rect">
            <a:avLst/>
          </a:prstGeom>
        </p:spPr>
        <p:txBody>
          <a:bodyPr vert="horz" wrap="square" lIns="0" tIns="12700" rIns="0" bIns="0" rtlCol="0">
            <a:spAutoFit/>
          </a:bodyPr>
          <a:lstStyle/>
          <a:p>
            <a:pPr>
              <a:lnSpc>
                <a:spcPct val="100000"/>
              </a:lnSpc>
              <a:spcBef>
                <a:spcPts val="100"/>
              </a:spcBef>
            </a:pPr>
            <a:r>
              <a:rPr lang="fi-FI" sz="1200" spc="15" dirty="0">
                <a:solidFill>
                  <a:srgbClr val="231F20"/>
                </a:solidFill>
                <a:latin typeface="Arial"/>
                <a:cs typeface="Arial"/>
              </a:rPr>
              <a:t>Annat:</a:t>
            </a:r>
          </a:p>
        </p:txBody>
      </p:sp>
      <p:sp>
        <p:nvSpPr>
          <p:cNvPr id="57" name="object 34">
            <a:extLst>
              <a:ext uri="{FF2B5EF4-FFF2-40B4-BE49-F238E27FC236}">
                <a16:creationId xmlns:a16="http://schemas.microsoft.com/office/drawing/2014/main" id="{568AE9C4-F260-4FF2-B84B-2A480B29E2AB}"/>
              </a:ext>
            </a:extLst>
          </p:cNvPr>
          <p:cNvSpPr txBox="1"/>
          <p:nvPr/>
        </p:nvSpPr>
        <p:spPr>
          <a:xfrm>
            <a:off x="12299380" y="1250611"/>
            <a:ext cx="762382" cy="197490"/>
          </a:xfrm>
          <a:prstGeom prst="rect">
            <a:avLst/>
          </a:prstGeom>
        </p:spPr>
        <p:txBody>
          <a:bodyPr vert="horz" wrap="square" lIns="0" tIns="12700" rIns="0" bIns="0" rtlCol="0">
            <a:spAutoFit/>
          </a:bodyPr>
          <a:lstStyle/>
          <a:p>
            <a:pPr>
              <a:lnSpc>
                <a:spcPct val="100000"/>
              </a:lnSpc>
              <a:spcBef>
                <a:spcPts val="100"/>
              </a:spcBef>
            </a:pPr>
            <a:r>
              <a:rPr lang="fi-FI" sz="1200" spc="15" dirty="0" err="1">
                <a:solidFill>
                  <a:srgbClr val="231F20"/>
                </a:solidFill>
                <a:latin typeface="Arial"/>
                <a:cs typeface="Arial"/>
              </a:rPr>
              <a:t>Offentlig</a:t>
            </a:r>
            <a:endParaRPr sz="1200" dirty="0">
              <a:latin typeface="Arial"/>
              <a:cs typeface="Arial"/>
            </a:endParaRPr>
          </a:p>
        </p:txBody>
      </p:sp>
      <p:sp>
        <p:nvSpPr>
          <p:cNvPr id="58" name="object 29">
            <a:extLst>
              <a:ext uri="{FF2B5EF4-FFF2-40B4-BE49-F238E27FC236}">
                <a16:creationId xmlns:a16="http://schemas.microsoft.com/office/drawing/2014/main" id="{E2DDE958-F5AB-4706-A89B-AE77732349CC}"/>
              </a:ext>
            </a:extLst>
          </p:cNvPr>
          <p:cNvSpPr/>
          <p:nvPr/>
        </p:nvSpPr>
        <p:spPr>
          <a:xfrm>
            <a:off x="12024077" y="175226"/>
            <a:ext cx="2518326" cy="590231"/>
          </a:xfrm>
          <a:custGeom>
            <a:avLst/>
            <a:gdLst/>
            <a:ahLst/>
            <a:cxnLst/>
            <a:rect l="l" t="t" r="r" b="b"/>
            <a:pathLst>
              <a:path w="4600575" h="471805">
                <a:moveTo>
                  <a:pt x="4600435" y="0"/>
                </a:moveTo>
                <a:lnTo>
                  <a:pt x="0" y="0"/>
                </a:lnTo>
                <a:lnTo>
                  <a:pt x="0" y="471652"/>
                </a:lnTo>
                <a:lnTo>
                  <a:pt x="4600435" y="471652"/>
                </a:lnTo>
                <a:lnTo>
                  <a:pt x="4600435" y="0"/>
                </a:lnTo>
                <a:close/>
              </a:path>
            </a:pathLst>
          </a:custGeom>
          <a:solidFill>
            <a:srgbClr val="FEE000"/>
          </a:solidFill>
        </p:spPr>
        <p:txBody>
          <a:bodyPr wrap="square" lIns="0" tIns="0" rIns="0" bIns="0" rtlCol="0" anchor="ctr"/>
          <a:lstStyle/>
          <a:p>
            <a:pPr algn="ctr"/>
            <a:endParaRPr lang="fi-FI" sz="1400" b="1" dirty="0">
              <a:latin typeface="Arial Black" panose="020B0A04020102020204" pitchFamily="34" charset="0"/>
              <a:cs typeface="Arial" panose="020B0604020202020204" pitchFamily="34" charset="0"/>
            </a:endParaRPr>
          </a:p>
          <a:p>
            <a:pPr algn="ctr"/>
            <a:r>
              <a:rPr lang="fi-FI" sz="1400" b="1" dirty="0">
                <a:latin typeface="Arial Black" panose="020B0A04020102020204" pitchFamily="34" charset="0"/>
                <a:cs typeface="Arial" panose="020B0604020202020204" pitchFamily="34" charset="0"/>
              </a:rPr>
              <a:t>DISKUSSIONENS KARAKTÄR</a:t>
            </a:r>
          </a:p>
          <a:p>
            <a:pPr algn="ctr"/>
            <a:endParaRPr lang="fi-FI" sz="1400" b="1" dirty="0">
              <a:latin typeface="Arial Black" panose="020B0A04020102020204" pitchFamily="34" charset="0"/>
              <a:cs typeface="Arial" panose="020B0604020202020204" pitchFamily="34" charset="0"/>
            </a:endParaRPr>
          </a:p>
        </p:txBody>
      </p:sp>
      <p:sp>
        <p:nvSpPr>
          <p:cNvPr id="59" name="object 35">
            <a:extLst>
              <a:ext uri="{FF2B5EF4-FFF2-40B4-BE49-F238E27FC236}">
                <a16:creationId xmlns:a16="http://schemas.microsoft.com/office/drawing/2014/main" id="{68C2FA65-DC19-4243-9A88-89A7BBA5D6A8}"/>
              </a:ext>
            </a:extLst>
          </p:cNvPr>
          <p:cNvSpPr/>
          <p:nvPr/>
        </p:nvSpPr>
        <p:spPr>
          <a:xfrm>
            <a:off x="12084680" y="934428"/>
            <a:ext cx="150495" cy="150495"/>
          </a:xfrm>
          <a:custGeom>
            <a:avLst/>
            <a:gdLst/>
            <a:ahLst/>
            <a:cxnLst/>
            <a:rect l="l" t="t" r="r" b="b"/>
            <a:pathLst>
              <a:path w="150495" h="150495">
                <a:moveTo>
                  <a:pt x="150177" y="150190"/>
                </a:moveTo>
                <a:lnTo>
                  <a:pt x="0" y="150190"/>
                </a:lnTo>
                <a:lnTo>
                  <a:pt x="0" y="0"/>
                </a:lnTo>
                <a:lnTo>
                  <a:pt x="150177" y="0"/>
                </a:lnTo>
                <a:lnTo>
                  <a:pt x="150177" y="150190"/>
                </a:lnTo>
                <a:close/>
              </a:path>
            </a:pathLst>
          </a:custGeom>
          <a:ln w="6350">
            <a:solidFill>
              <a:srgbClr val="D1D3D4"/>
            </a:solidFill>
          </a:ln>
        </p:spPr>
        <p:txBody>
          <a:bodyPr wrap="square" lIns="0" tIns="0" rIns="0" bIns="0" rtlCol="0"/>
          <a:lstStyle/>
          <a:p>
            <a:endParaRPr sz="1050" dirty="0">
              <a:latin typeface="Arial" panose="020B0604020202020204" pitchFamily="34" charset="0"/>
              <a:cs typeface="Arial" panose="020B0604020202020204" pitchFamily="34" charset="0"/>
            </a:endParaRPr>
          </a:p>
        </p:txBody>
      </p:sp>
      <p:sp>
        <p:nvSpPr>
          <p:cNvPr id="26" name="Suorakulmio 25">
            <a:extLst>
              <a:ext uri="{FF2B5EF4-FFF2-40B4-BE49-F238E27FC236}">
                <a16:creationId xmlns:a16="http://schemas.microsoft.com/office/drawing/2014/main" id="{6C4D5D02-78A4-400E-A2AF-0CE910E65FB0}"/>
              </a:ext>
            </a:extLst>
          </p:cNvPr>
          <p:cNvSpPr/>
          <p:nvPr/>
        </p:nvSpPr>
        <p:spPr>
          <a:xfrm>
            <a:off x="339167" y="2489024"/>
            <a:ext cx="3810000" cy="769441"/>
          </a:xfrm>
          <a:prstGeom prst="rect">
            <a:avLst/>
          </a:prstGeom>
        </p:spPr>
        <p:txBody>
          <a:bodyPr wrap="square">
            <a:spAutoFit/>
          </a:bodyPr>
          <a:lstStyle/>
          <a:p>
            <a:pPr marL="217170" marR="904240">
              <a:lnSpc>
                <a:spcPct val="100000"/>
              </a:lnSpc>
              <a:spcBef>
                <a:spcPts val="465"/>
              </a:spcBef>
            </a:pPr>
            <a:r>
              <a:rPr lang="sv-SE" sz="1100" spc="25" dirty="0">
                <a:solidFill>
                  <a:srgbClr val="231F20"/>
                </a:solidFill>
                <a:latin typeface="Arial"/>
                <a:cs typeface="Arial"/>
              </a:rPr>
              <a:t>Vilket behov svarar diskussionen för?</a:t>
            </a:r>
            <a:br>
              <a:rPr lang="sv-SE" sz="1100" spc="25" dirty="0">
                <a:solidFill>
                  <a:srgbClr val="231F20"/>
                </a:solidFill>
                <a:latin typeface="Arial"/>
                <a:cs typeface="Arial"/>
              </a:rPr>
            </a:br>
            <a:r>
              <a:rPr lang="sv-SE" sz="1100" spc="25" dirty="0">
                <a:solidFill>
                  <a:srgbClr val="231F20"/>
                </a:solidFill>
                <a:latin typeface="Arial"/>
                <a:cs typeface="Arial"/>
              </a:rPr>
              <a:t>Varför ordnas diskussionen?</a:t>
            </a:r>
            <a:br>
              <a:rPr lang="sv-SE" sz="1100" spc="25" dirty="0">
                <a:solidFill>
                  <a:srgbClr val="231F20"/>
                </a:solidFill>
                <a:latin typeface="Arial"/>
                <a:cs typeface="Arial"/>
              </a:rPr>
            </a:br>
            <a:r>
              <a:rPr lang="sv-SE" sz="1100" spc="25" dirty="0">
                <a:solidFill>
                  <a:srgbClr val="231F20"/>
                </a:solidFill>
                <a:latin typeface="Arial"/>
                <a:cs typeface="Arial"/>
              </a:rPr>
              <a:t>Hurdana förändringar vill man åstadkomma med diskussionen?</a:t>
            </a:r>
          </a:p>
        </p:txBody>
      </p:sp>
      <p:sp>
        <p:nvSpPr>
          <p:cNvPr id="61" name="object 18">
            <a:extLst>
              <a:ext uri="{FF2B5EF4-FFF2-40B4-BE49-F238E27FC236}">
                <a16:creationId xmlns:a16="http://schemas.microsoft.com/office/drawing/2014/main" id="{76FE6FAE-C41D-48EA-95DC-C41E7E311930}"/>
              </a:ext>
            </a:extLst>
          </p:cNvPr>
          <p:cNvSpPr txBox="1"/>
          <p:nvPr/>
        </p:nvSpPr>
        <p:spPr>
          <a:xfrm>
            <a:off x="428018" y="2117103"/>
            <a:ext cx="4841880" cy="415498"/>
          </a:xfrm>
          <a:prstGeom prst="rect">
            <a:avLst/>
          </a:prstGeom>
          <a:noFill/>
        </p:spPr>
        <p:txBody>
          <a:bodyPr vert="horz" wrap="square" lIns="0" tIns="182880" rIns="0" bIns="0" rtlCol="0">
            <a:spAutoFit/>
          </a:bodyPr>
          <a:lstStyle/>
          <a:p>
            <a:pPr marL="214629" marR="1321435">
              <a:lnSpc>
                <a:spcPts val="1770"/>
              </a:lnSpc>
              <a:spcBef>
                <a:spcPts val="1440"/>
              </a:spcBef>
            </a:pPr>
            <a:r>
              <a:rPr lang="fi-FI" sz="1600" b="1" spc="100" dirty="0">
                <a:solidFill>
                  <a:srgbClr val="231F20"/>
                </a:solidFill>
                <a:latin typeface="Arial Black" panose="020B0A04020102020204" pitchFamily="34" charset="0"/>
                <a:cs typeface="Arial"/>
              </a:rPr>
              <a:t>DISKUSSIONENS BEHOV</a:t>
            </a:r>
          </a:p>
        </p:txBody>
      </p:sp>
      <p:sp>
        <p:nvSpPr>
          <p:cNvPr id="62" name="object 18">
            <a:extLst>
              <a:ext uri="{FF2B5EF4-FFF2-40B4-BE49-F238E27FC236}">
                <a16:creationId xmlns:a16="http://schemas.microsoft.com/office/drawing/2014/main" id="{144B2FE3-8200-42B6-BBB2-231D10EA0CB6}"/>
              </a:ext>
            </a:extLst>
          </p:cNvPr>
          <p:cNvSpPr txBox="1"/>
          <p:nvPr/>
        </p:nvSpPr>
        <p:spPr>
          <a:xfrm>
            <a:off x="4016084" y="2117618"/>
            <a:ext cx="4613566" cy="415498"/>
          </a:xfrm>
          <a:prstGeom prst="rect">
            <a:avLst/>
          </a:prstGeom>
          <a:noFill/>
        </p:spPr>
        <p:txBody>
          <a:bodyPr vert="horz" wrap="square" lIns="0" tIns="182880" rIns="0" bIns="0" rtlCol="0">
            <a:spAutoFit/>
          </a:bodyPr>
          <a:lstStyle/>
          <a:p>
            <a:pPr marL="214629" marR="1321435">
              <a:lnSpc>
                <a:spcPts val="1770"/>
              </a:lnSpc>
              <a:spcBef>
                <a:spcPts val="1440"/>
              </a:spcBef>
            </a:pPr>
            <a:r>
              <a:rPr lang="fi-FI" sz="1600" b="1" spc="100" dirty="0">
                <a:solidFill>
                  <a:srgbClr val="231F20"/>
                </a:solidFill>
                <a:latin typeface="Arial Black" panose="020B0A04020102020204" pitchFamily="34" charset="0"/>
                <a:cs typeface="Arial"/>
              </a:rPr>
              <a:t>DISKUSSIONENS ÄMNE</a:t>
            </a:r>
          </a:p>
        </p:txBody>
      </p:sp>
      <p:sp>
        <p:nvSpPr>
          <p:cNvPr id="63" name="object 18">
            <a:extLst>
              <a:ext uri="{FF2B5EF4-FFF2-40B4-BE49-F238E27FC236}">
                <a16:creationId xmlns:a16="http://schemas.microsoft.com/office/drawing/2014/main" id="{F5A8BB0B-9E2D-4636-B950-B3B9CB962246}"/>
              </a:ext>
            </a:extLst>
          </p:cNvPr>
          <p:cNvSpPr txBox="1"/>
          <p:nvPr/>
        </p:nvSpPr>
        <p:spPr>
          <a:xfrm>
            <a:off x="7626948" y="2103969"/>
            <a:ext cx="4457732" cy="415498"/>
          </a:xfrm>
          <a:prstGeom prst="rect">
            <a:avLst/>
          </a:prstGeom>
          <a:noFill/>
        </p:spPr>
        <p:txBody>
          <a:bodyPr vert="horz" wrap="square" lIns="0" tIns="182880" rIns="0" bIns="0" rtlCol="0">
            <a:spAutoFit/>
          </a:bodyPr>
          <a:lstStyle/>
          <a:p>
            <a:pPr marL="214629" marR="1321435">
              <a:lnSpc>
                <a:spcPts val="1770"/>
              </a:lnSpc>
              <a:spcBef>
                <a:spcPts val="1440"/>
              </a:spcBef>
            </a:pPr>
            <a:r>
              <a:rPr lang="fi-FI" sz="1600" b="1" spc="100" dirty="0">
                <a:solidFill>
                  <a:srgbClr val="231F20"/>
                </a:solidFill>
                <a:latin typeface="Arial Black" panose="020B0A04020102020204" pitchFamily="34" charset="0"/>
                <a:cs typeface="Arial"/>
              </a:rPr>
              <a:t>DISKUSSIONENS MÅL</a:t>
            </a:r>
          </a:p>
        </p:txBody>
      </p:sp>
      <p:sp>
        <p:nvSpPr>
          <p:cNvPr id="64" name="object 18">
            <a:extLst>
              <a:ext uri="{FF2B5EF4-FFF2-40B4-BE49-F238E27FC236}">
                <a16:creationId xmlns:a16="http://schemas.microsoft.com/office/drawing/2014/main" id="{0329F9F0-CF69-40AB-B92F-BBA15CB729D2}"/>
              </a:ext>
            </a:extLst>
          </p:cNvPr>
          <p:cNvSpPr txBox="1"/>
          <p:nvPr/>
        </p:nvSpPr>
        <p:spPr>
          <a:xfrm>
            <a:off x="11109940" y="2090683"/>
            <a:ext cx="4264571" cy="646331"/>
          </a:xfrm>
          <a:prstGeom prst="rect">
            <a:avLst/>
          </a:prstGeom>
          <a:noFill/>
        </p:spPr>
        <p:txBody>
          <a:bodyPr vert="horz" wrap="square" lIns="0" tIns="182880" rIns="0" bIns="0" rtlCol="0">
            <a:spAutoFit/>
          </a:bodyPr>
          <a:lstStyle/>
          <a:p>
            <a:pPr marL="214629" marR="1321435">
              <a:lnSpc>
                <a:spcPts val="1770"/>
              </a:lnSpc>
              <a:spcBef>
                <a:spcPts val="1440"/>
              </a:spcBef>
            </a:pPr>
            <a:r>
              <a:rPr lang="fi-FI" sz="1600" b="1" spc="100" dirty="0">
                <a:solidFill>
                  <a:srgbClr val="231F20"/>
                </a:solidFill>
                <a:latin typeface="Arial Black" panose="020B0A04020102020204" pitchFamily="34" charset="0"/>
                <a:cs typeface="Arial"/>
              </a:rPr>
              <a:t>DISKUSSIONENS EFFEKTIVITET</a:t>
            </a:r>
          </a:p>
        </p:txBody>
      </p:sp>
      <p:sp>
        <p:nvSpPr>
          <p:cNvPr id="65" name="Suorakulmio 64">
            <a:extLst>
              <a:ext uri="{FF2B5EF4-FFF2-40B4-BE49-F238E27FC236}">
                <a16:creationId xmlns:a16="http://schemas.microsoft.com/office/drawing/2014/main" id="{C3E19054-0E22-496D-9759-C096A45B3ED9}"/>
              </a:ext>
            </a:extLst>
          </p:cNvPr>
          <p:cNvSpPr/>
          <p:nvPr/>
        </p:nvSpPr>
        <p:spPr>
          <a:xfrm>
            <a:off x="3927233" y="2492822"/>
            <a:ext cx="3810000" cy="938719"/>
          </a:xfrm>
          <a:prstGeom prst="rect">
            <a:avLst/>
          </a:prstGeom>
        </p:spPr>
        <p:txBody>
          <a:bodyPr wrap="square">
            <a:spAutoFit/>
          </a:bodyPr>
          <a:lstStyle/>
          <a:p>
            <a:pPr marL="217170" marR="904240">
              <a:lnSpc>
                <a:spcPct val="100000"/>
              </a:lnSpc>
              <a:spcBef>
                <a:spcPts val="465"/>
              </a:spcBef>
            </a:pPr>
            <a:r>
              <a:rPr lang="sv-SE" sz="1100" spc="25" dirty="0">
                <a:solidFill>
                  <a:srgbClr val="231F20"/>
                </a:solidFill>
                <a:latin typeface="Arial"/>
                <a:cs typeface="Arial"/>
              </a:rPr>
              <a:t>Över vilket ämne är det behov att bjuda in deltagarna att diskutera om?</a:t>
            </a:r>
            <a:br>
              <a:rPr lang="sv-SE" sz="1100" spc="25" dirty="0">
                <a:solidFill>
                  <a:srgbClr val="231F20"/>
                </a:solidFill>
                <a:latin typeface="Arial"/>
                <a:cs typeface="Arial"/>
              </a:rPr>
            </a:br>
            <a:r>
              <a:rPr lang="sv-SE" sz="1100" spc="25" dirty="0">
                <a:solidFill>
                  <a:srgbClr val="231F20"/>
                </a:solidFill>
                <a:latin typeface="Arial"/>
                <a:cs typeface="Arial"/>
              </a:rPr>
              <a:t>Vilket ämne tror du deltagarna vill diskutera?</a:t>
            </a:r>
            <a:br>
              <a:rPr lang="sv-SE" sz="1100" spc="25" dirty="0">
                <a:solidFill>
                  <a:srgbClr val="231F20"/>
                </a:solidFill>
                <a:latin typeface="Arial"/>
                <a:cs typeface="Arial"/>
              </a:rPr>
            </a:br>
            <a:r>
              <a:rPr lang="sv-SE" sz="1100" spc="25" dirty="0">
                <a:solidFill>
                  <a:srgbClr val="231F20"/>
                </a:solidFill>
                <a:latin typeface="Arial"/>
                <a:cs typeface="Arial"/>
              </a:rPr>
              <a:t>Vilket ämne skriver du på inbjudan? </a:t>
            </a:r>
          </a:p>
        </p:txBody>
      </p:sp>
      <p:sp>
        <p:nvSpPr>
          <p:cNvPr id="66" name="Suorakulmio 65">
            <a:extLst>
              <a:ext uri="{FF2B5EF4-FFF2-40B4-BE49-F238E27FC236}">
                <a16:creationId xmlns:a16="http://schemas.microsoft.com/office/drawing/2014/main" id="{2EB61249-26F6-4D2C-A3BC-7F3431CFC0CA}"/>
              </a:ext>
            </a:extLst>
          </p:cNvPr>
          <p:cNvSpPr/>
          <p:nvPr/>
        </p:nvSpPr>
        <p:spPr>
          <a:xfrm>
            <a:off x="7545443" y="2496138"/>
            <a:ext cx="4539237" cy="938719"/>
          </a:xfrm>
          <a:prstGeom prst="rect">
            <a:avLst/>
          </a:prstGeom>
        </p:spPr>
        <p:txBody>
          <a:bodyPr wrap="square">
            <a:spAutoFit/>
          </a:bodyPr>
          <a:lstStyle/>
          <a:p>
            <a:pPr marL="217170" marR="904240">
              <a:lnSpc>
                <a:spcPct val="100000"/>
              </a:lnSpc>
              <a:spcBef>
                <a:spcPts val="465"/>
              </a:spcBef>
            </a:pPr>
            <a:r>
              <a:rPr lang="sv-SE" sz="1100" spc="25" dirty="0">
                <a:solidFill>
                  <a:srgbClr val="231F20"/>
                </a:solidFill>
                <a:latin typeface="Arial"/>
                <a:cs typeface="Arial"/>
              </a:rPr>
              <a:t>Vilka mål motsvarar bäst diskussionens behov?</a:t>
            </a:r>
            <a:br>
              <a:rPr lang="sv-SE" sz="1100" spc="25" dirty="0">
                <a:solidFill>
                  <a:srgbClr val="231F20"/>
                </a:solidFill>
                <a:latin typeface="Arial"/>
                <a:cs typeface="Arial"/>
              </a:rPr>
            </a:br>
            <a:r>
              <a:rPr lang="sv-SE" sz="1100" spc="25" dirty="0">
                <a:solidFill>
                  <a:srgbClr val="231F20"/>
                </a:solidFill>
                <a:latin typeface="Arial"/>
                <a:cs typeface="Arial"/>
              </a:rPr>
              <a:t>Vilka av målen är viktigast ur arrangörens perspektiv?</a:t>
            </a:r>
            <a:br>
              <a:rPr lang="sv-SE" sz="1100" spc="25" dirty="0">
                <a:solidFill>
                  <a:srgbClr val="231F20"/>
                </a:solidFill>
                <a:latin typeface="Arial"/>
                <a:cs typeface="Arial"/>
              </a:rPr>
            </a:br>
            <a:r>
              <a:rPr lang="sv-SE" sz="1100" spc="25" dirty="0">
                <a:solidFill>
                  <a:srgbClr val="231F20"/>
                </a:solidFill>
                <a:latin typeface="Arial"/>
                <a:cs typeface="Arial"/>
              </a:rPr>
              <a:t>Vilka är de viktigaste målen ur deltagarnas perspektiv och med tanke på ämnet? </a:t>
            </a:r>
          </a:p>
        </p:txBody>
      </p:sp>
      <p:sp>
        <p:nvSpPr>
          <p:cNvPr id="67" name="Suorakulmio 66">
            <a:extLst>
              <a:ext uri="{FF2B5EF4-FFF2-40B4-BE49-F238E27FC236}">
                <a16:creationId xmlns:a16="http://schemas.microsoft.com/office/drawing/2014/main" id="{A84240AD-09BE-41E2-9BC8-28873FE75B0C}"/>
              </a:ext>
            </a:extLst>
          </p:cNvPr>
          <p:cNvSpPr/>
          <p:nvPr/>
        </p:nvSpPr>
        <p:spPr>
          <a:xfrm>
            <a:off x="11020716" y="2691914"/>
            <a:ext cx="4539237" cy="769441"/>
          </a:xfrm>
          <a:prstGeom prst="rect">
            <a:avLst/>
          </a:prstGeom>
        </p:spPr>
        <p:txBody>
          <a:bodyPr wrap="square">
            <a:spAutoFit/>
          </a:bodyPr>
          <a:lstStyle/>
          <a:p>
            <a:pPr marL="217170" marR="904240">
              <a:lnSpc>
                <a:spcPct val="100000"/>
              </a:lnSpc>
              <a:spcBef>
                <a:spcPts val="465"/>
              </a:spcBef>
            </a:pPr>
            <a:r>
              <a:rPr lang="sv-SE" sz="1100" spc="25" dirty="0">
                <a:solidFill>
                  <a:srgbClr val="231F20"/>
                </a:solidFill>
                <a:latin typeface="Arial"/>
                <a:cs typeface="Arial"/>
              </a:rPr>
              <a:t>Vilket större behov är diskussionen kopplad till?</a:t>
            </a:r>
            <a:br>
              <a:rPr lang="sv-SE" sz="1100" spc="25" dirty="0">
                <a:solidFill>
                  <a:srgbClr val="231F20"/>
                </a:solidFill>
                <a:latin typeface="Arial"/>
                <a:cs typeface="Arial"/>
              </a:rPr>
            </a:br>
            <a:r>
              <a:rPr lang="sv-SE" sz="1100" spc="25" dirty="0">
                <a:solidFill>
                  <a:srgbClr val="231F20"/>
                </a:solidFill>
                <a:latin typeface="Arial"/>
                <a:cs typeface="Arial"/>
              </a:rPr>
              <a:t>För vem är diskussionens innehåll viktigt?</a:t>
            </a:r>
            <a:br>
              <a:rPr lang="sv-SE" sz="1100" spc="25" dirty="0">
                <a:solidFill>
                  <a:srgbClr val="231F20"/>
                </a:solidFill>
                <a:latin typeface="Arial"/>
                <a:cs typeface="Arial"/>
              </a:rPr>
            </a:br>
            <a:r>
              <a:rPr lang="sv-SE" sz="1100" spc="25" dirty="0">
                <a:solidFill>
                  <a:srgbClr val="231F20"/>
                </a:solidFill>
                <a:latin typeface="Arial"/>
                <a:cs typeface="Arial"/>
              </a:rPr>
              <a:t>Vem ansvarar för diskussionens fortsatta åtgärder?</a:t>
            </a:r>
          </a:p>
        </p:txBody>
      </p:sp>
      <p:sp>
        <p:nvSpPr>
          <p:cNvPr id="21" name="Tekstiruutu 20">
            <a:extLst>
              <a:ext uri="{FF2B5EF4-FFF2-40B4-BE49-F238E27FC236}">
                <a16:creationId xmlns:a16="http://schemas.microsoft.com/office/drawing/2014/main" id="{0254B3D0-496F-4CE6-9483-FCE5434CCAD3}"/>
              </a:ext>
            </a:extLst>
          </p:cNvPr>
          <p:cNvSpPr txBox="1">
            <a:spLocks/>
          </p:cNvSpPr>
          <p:nvPr/>
        </p:nvSpPr>
        <p:spPr>
          <a:xfrm>
            <a:off x="501477" y="3955367"/>
            <a:ext cx="3420000" cy="1893240"/>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0" name="Tekstiruutu 69">
            <a:extLst>
              <a:ext uri="{FF2B5EF4-FFF2-40B4-BE49-F238E27FC236}">
                <a16:creationId xmlns:a16="http://schemas.microsoft.com/office/drawing/2014/main" id="{ABE9DB17-ED6D-4C65-840A-35F13AB8D6F9}"/>
              </a:ext>
            </a:extLst>
          </p:cNvPr>
          <p:cNvSpPr txBox="1">
            <a:spLocks/>
          </p:cNvSpPr>
          <p:nvPr/>
        </p:nvSpPr>
        <p:spPr>
          <a:xfrm>
            <a:off x="4093870" y="3947188"/>
            <a:ext cx="3420000" cy="1880371"/>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3" name="Tekstiruutu 72">
            <a:extLst>
              <a:ext uri="{FF2B5EF4-FFF2-40B4-BE49-F238E27FC236}">
                <a16:creationId xmlns:a16="http://schemas.microsoft.com/office/drawing/2014/main" id="{13B8DF59-284F-4E02-99CC-669D3EBE8771}"/>
              </a:ext>
            </a:extLst>
          </p:cNvPr>
          <p:cNvSpPr txBox="1">
            <a:spLocks/>
          </p:cNvSpPr>
          <p:nvPr/>
        </p:nvSpPr>
        <p:spPr>
          <a:xfrm>
            <a:off x="7637363" y="3942363"/>
            <a:ext cx="3420000" cy="1906244"/>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4" name="Tekstiruutu 73">
            <a:extLst>
              <a:ext uri="{FF2B5EF4-FFF2-40B4-BE49-F238E27FC236}">
                <a16:creationId xmlns:a16="http://schemas.microsoft.com/office/drawing/2014/main" id="{7CCA464D-49C3-4706-9DF0-195A56AC3061}"/>
              </a:ext>
            </a:extLst>
          </p:cNvPr>
          <p:cNvSpPr txBox="1">
            <a:spLocks/>
          </p:cNvSpPr>
          <p:nvPr/>
        </p:nvSpPr>
        <p:spPr>
          <a:xfrm>
            <a:off x="11123550" y="3906267"/>
            <a:ext cx="3420000" cy="1968774"/>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5" name="Tekstiruutu 74">
            <a:extLst>
              <a:ext uri="{FF2B5EF4-FFF2-40B4-BE49-F238E27FC236}">
                <a16:creationId xmlns:a16="http://schemas.microsoft.com/office/drawing/2014/main" id="{3D8337A3-3E31-4D82-981E-85D468CE18A6}"/>
              </a:ext>
            </a:extLst>
          </p:cNvPr>
          <p:cNvSpPr txBox="1">
            <a:spLocks/>
          </p:cNvSpPr>
          <p:nvPr/>
        </p:nvSpPr>
        <p:spPr>
          <a:xfrm>
            <a:off x="599681" y="7810523"/>
            <a:ext cx="3420000" cy="2160357"/>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6" name="Tekstiruutu 75">
            <a:extLst>
              <a:ext uri="{FF2B5EF4-FFF2-40B4-BE49-F238E27FC236}">
                <a16:creationId xmlns:a16="http://schemas.microsoft.com/office/drawing/2014/main" id="{6DA3CAFD-E900-4A3B-8273-BF3EBEBD10AC}"/>
              </a:ext>
            </a:extLst>
          </p:cNvPr>
          <p:cNvSpPr txBox="1">
            <a:spLocks/>
          </p:cNvSpPr>
          <p:nvPr/>
        </p:nvSpPr>
        <p:spPr>
          <a:xfrm>
            <a:off x="4106991" y="7850889"/>
            <a:ext cx="3420000" cy="2133062"/>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7" name="Tekstiruutu 76">
            <a:extLst>
              <a:ext uri="{FF2B5EF4-FFF2-40B4-BE49-F238E27FC236}">
                <a16:creationId xmlns:a16="http://schemas.microsoft.com/office/drawing/2014/main" id="{97B1BB0D-330C-457A-956E-1FCCB6A38338}"/>
              </a:ext>
            </a:extLst>
          </p:cNvPr>
          <p:cNvSpPr txBox="1">
            <a:spLocks/>
          </p:cNvSpPr>
          <p:nvPr/>
        </p:nvSpPr>
        <p:spPr>
          <a:xfrm>
            <a:off x="7670344" y="7893950"/>
            <a:ext cx="3420000" cy="2089999"/>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8" name="Tekstiruutu 77">
            <a:extLst>
              <a:ext uri="{FF2B5EF4-FFF2-40B4-BE49-F238E27FC236}">
                <a16:creationId xmlns:a16="http://schemas.microsoft.com/office/drawing/2014/main" id="{9D9AE47C-5092-4B97-B024-D9BE35F8802B}"/>
              </a:ext>
            </a:extLst>
          </p:cNvPr>
          <p:cNvSpPr txBox="1">
            <a:spLocks/>
          </p:cNvSpPr>
          <p:nvPr/>
        </p:nvSpPr>
        <p:spPr>
          <a:xfrm>
            <a:off x="11122403" y="7893949"/>
            <a:ext cx="3420000" cy="2051207"/>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pic>
        <p:nvPicPr>
          <p:cNvPr id="79" name="Picture 3">
            <a:extLst>
              <a:ext uri="{FF2B5EF4-FFF2-40B4-BE49-F238E27FC236}">
                <a16:creationId xmlns:a16="http://schemas.microsoft.com/office/drawing/2014/main" id="{DB80322D-49E1-4EB9-BE56-78CC3D985822}"/>
              </a:ext>
            </a:extLst>
          </p:cNvPr>
          <p:cNvPicPr>
            <a:picLocks noChangeAspect="1"/>
          </p:cNvPicPr>
          <p:nvPr/>
        </p:nvPicPr>
        <p:blipFill>
          <a:blip r:embed="rId3"/>
          <a:stretch>
            <a:fillRect/>
          </a:stretch>
        </p:blipFill>
        <p:spPr>
          <a:xfrm>
            <a:off x="6728656" y="10269656"/>
            <a:ext cx="1682118" cy="21614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Yleisasiakirja" ma:contentTypeID="0x01010009B064D253C0234B96565FEBDE0EB1AE0100938EA615C964A14580D76982238F888B" ma:contentTypeVersion="18" ma:contentTypeDescription="" ma:contentTypeScope="" ma:versionID="2b1d392d7a45e876f61b826f9ba04e55">
  <xsd:schema xmlns:xsd="http://www.w3.org/2001/XMLSchema" xmlns:xs="http://www.w3.org/2001/XMLSchema" xmlns:p="http://schemas.microsoft.com/office/2006/metadata/properties" xmlns:ns3="59df146f-7ddd-4b8c-ad0a-b36f0bde1af8" xmlns:ns4="b3482ef4-95fb-428f-9b80-8291477d056d" xmlns:ns5="0a3d3510-5864-46d9-99f3-ff9cf64766bd" targetNamespace="http://schemas.microsoft.com/office/2006/metadata/properties" ma:root="true" ma:fieldsID="343010aae64bac7b106422fd0ea0b8a8" ns3:_="" ns4:_="" ns5:_="">
    <xsd:import namespace="59df146f-7ddd-4b8c-ad0a-b36f0bde1af8"/>
    <xsd:import namespace="b3482ef4-95fb-428f-9b80-8291477d056d"/>
    <xsd:import namespace="0a3d3510-5864-46d9-99f3-ff9cf64766bd"/>
    <xsd:element name="properties">
      <xsd:complexType>
        <xsd:sequence>
          <xsd:element name="documentManagement">
            <xsd:complexType>
              <xsd:all>
                <xsd:element ref="ns3:Yksikkö" minOccurs="0"/>
                <xsd:element ref="ns3:Päivämäärä" minOccurs="0"/>
                <xsd:element ref="ns3:Turvaluokka" minOccurs="0"/>
                <xsd:element ref="ns3:Asiakirjan_x0020_kieli" minOccurs="0"/>
                <xsd:element ref="ns3:Asiakirjatyyppi" minOccurs="0"/>
                <xsd:element ref="ns3:Täydenne" minOccurs="0"/>
                <xsd:element ref="ns3:Hyväksyjä" minOccurs="0"/>
                <xsd:element ref="ns3:Hyväksymisaika" minOccurs="0"/>
                <xsd:element ref="ns3:Asiatunnus" minOccurs="0"/>
                <xsd:element ref="ns3:Arkistointitila" minOccurs="0"/>
                <xsd:element ref="ns3:Luonne" minOccurs="0"/>
                <xsd:element ref="ns3:Liite" minOccurs="0"/>
                <xsd:element ref="ns3:Numero" minOccurs="0"/>
                <xsd:element ref="ns3:Pääasiakirja" minOccurs="0"/>
                <xsd:element ref="ns3:Paperisen_x0020_asiakirjan_x0020_sijoituspaikka" minOccurs="0"/>
                <xsd:element ref="ns3:Muun_x0020_tallennemuodon_x0020_sijoituspaikka" minOccurs="0"/>
                <xsd:element ref="ns3:Voimassaolo_x0020_päättyy" minOccurs="0"/>
                <xsd:element ref="ns3:appendixhidden" minOccurs="0"/>
                <xsd:element ref="ns3:datehidden" minOccurs="0"/>
                <xsd:element ref="ns3:documenttypehidden" minOccurs="0"/>
                <xsd:element ref="ns3:naturehidden" minOccurs="0"/>
                <xsd:element ref="ns3:organizationhidden" minOccurs="0"/>
                <xsd:element ref="ns3:securityclasshidden" minOccurs="0"/>
                <xsd:element ref="ns4:Toimintalohko" minOccurs="0"/>
                <xsd:element ref="ns5:m1b612f04ed641ef84700b625686da1a" minOccurs="0"/>
                <xsd:element ref="ns5:TaxCatchAll" minOccurs="0"/>
                <xsd:element ref="ns5: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df146f-7ddd-4b8c-ad0a-b36f0bde1af8" elementFormDefault="qualified">
    <xsd:import namespace="http://schemas.microsoft.com/office/2006/documentManagement/types"/>
    <xsd:import namespace="http://schemas.microsoft.com/office/infopath/2007/PartnerControls"/>
    <xsd:element name="Yksikkö" ma:index="3" nillable="true" ma:displayName="Yksikkö" ma:internalName="Yksikk_x00f6_">
      <xsd:simpleType>
        <xsd:restriction base="dms:Text">
          <xsd:maxLength value="255"/>
        </xsd:restriction>
      </xsd:simpleType>
    </xsd:element>
    <xsd:element name="Päivämäärä" ma:index="4" nillable="true" ma:displayName="Päivämäärä" ma:format="DateOnly" ma:internalName="P_x00e4_iv_x00e4_m_x00e4__x00e4_r_x00e4_">
      <xsd:simpleType>
        <xsd:restriction base="dms:DateTime"/>
      </xsd:simpleType>
    </xsd:element>
    <xsd:element name="Turvaluokka" ma:index="5" nillable="true" ma:displayName="Turvaluokka" ma:default="Sisäinen" ma:format="Dropdown" ma:internalName="Turvaluokka">
      <xsd:simpleType>
        <xsd:restriction base="dms:Choice">
          <xsd:enumeration value="Julkinen"/>
          <xsd:enumeration value="Sisäinen"/>
          <xsd:enumeration value="Luottamuksellinen"/>
          <xsd:enumeration value="Salainen"/>
        </xsd:restriction>
      </xsd:simpleType>
    </xsd:element>
    <xsd:element name="Asiakirjan_x0020_kieli" ma:index="6" nillable="true" ma:displayName="Asiakirjan kieli" ma:default="suomi" ma:format="Dropdown" ma:internalName="Asiakirjan_x0020_kieli">
      <xsd:simpleType>
        <xsd:restriction base="dms:Choice">
          <xsd:enumeration value="suomi"/>
          <xsd:enumeration value="englanti"/>
          <xsd:enumeration value="ruotsi"/>
          <xsd:enumeration value="venäjä"/>
          <xsd:enumeration value="muu"/>
        </xsd:restriction>
      </xsd:simpleType>
    </xsd:element>
    <xsd:element name="Asiakirjatyyppi" ma:index="7" nillable="true" ma:displayName="Asiakirjatyyppi" ma:format="Dropdown" ma:internalName="Asiakirjatyyppi">
      <xsd:simpleType>
        <xsd:union memberTypes="dms:Text">
          <xsd:simpleType>
            <xsd:restriction base="dms:Choice">
              <xsd:enumeration value="Esite"/>
              <xsd:enumeration value="Esitelmä"/>
              <xsd:enumeration value="Kiertosaate"/>
              <xsd:enumeration value="Kirje"/>
              <xsd:enumeration value="Liite"/>
              <xsd:enumeration value="Luettelo"/>
              <xsd:enumeration value="Muistio"/>
              <xsd:enumeration value="Ohje"/>
              <xsd:enumeration value="Pöytäkirja"/>
              <xsd:enumeration value="Raportti"/>
              <xsd:enumeration value="Sopimus"/>
              <xsd:enumeration value="Suunnitelma"/>
              <xsd:enumeration value="Tiedote"/>
              <xsd:enumeration value="Valtakirja"/>
            </xsd:restriction>
          </xsd:simpleType>
        </xsd:union>
      </xsd:simpleType>
    </xsd:element>
    <xsd:element name="Täydenne" ma:index="8" nillable="true" ma:displayName="Täydenne" ma:internalName="T_x00e4_ydenne">
      <xsd:simpleType>
        <xsd:restriction base="dms:Text">
          <xsd:maxLength value="255"/>
        </xsd:restriction>
      </xsd:simpleType>
    </xsd:element>
    <xsd:element name="Hyväksyjä" ma:index="9" nillable="true" ma:displayName="Hyväksyjä" ma:internalName="Hyv_x00e4_ksyj_x00e4_">
      <xsd:simpleType>
        <xsd:restriction base="dms:Text"/>
      </xsd:simpleType>
    </xsd:element>
    <xsd:element name="Hyväksymisaika" ma:index="10" nillable="true" ma:displayName="Hyväksymisaika" ma:format="DateOnly" ma:internalName="Hyv_x00e4_ksymisaika">
      <xsd:simpleType>
        <xsd:restriction base="dms:DateTime"/>
      </xsd:simpleType>
    </xsd:element>
    <xsd:element name="Asiatunnus" ma:index="11" nillable="true" ma:displayName="Asiatunnus" ma:internalName="Asiatunnus">
      <xsd:simpleType>
        <xsd:restriction base="dms:Text">
          <xsd:maxLength value="255"/>
        </xsd:restriction>
      </xsd:simpleType>
    </xsd:element>
    <xsd:element name="Arkistointitila" ma:index="12" nillable="true" ma:displayName="Arkistointitila" ma:format="Dropdown" ma:internalName="Arkistointitila">
      <xsd:simpleType>
        <xsd:restriction base="dms:Choice">
          <xsd:enumeration value="Luonnos"/>
          <xsd:enumeration value="Ei arkistoida"/>
          <xsd:enumeration value="Sisältöhaku"/>
          <xsd:enumeration value="Esittelyvalmis"/>
          <xsd:enumeration value="Arkistointivalmis"/>
        </xsd:restriction>
      </xsd:simpleType>
    </xsd:element>
    <xsd:element name="Luonne" ma:index="13" nillable="true" ma:displayName="Luonne" ma:default="Normaali" ma:format="Dropdown" ma:internalName="Luonne">
      <xsd:simpleType>
        <xsd:restriction base="dms:Choice">
          <xsd:enumeration value="Normaali"/>
          <xsd:enumeration value="Kiireellinen"/>
        </xsd:restriction>
      </xsd:simpleType>
    </xsd:element>
    <xsd:element name="Liite" ma:index="15" nillable="true" ma:displayName="Liite" ma:internalName="Liite">
      <xsd:simpleType>
        <xsd:restriction base="dms:Text">
          <xsd:maxLength value="255"/>
        </xsd:restriction>
      </xsd:simpleType>
    </xsd:element>
    <xsd:element name="Numero" ma:index="16" nillable="true" ma:displayName="Numero" ma:internalName="Numero">
      <xsd:simpleType>
        <xsd:restriction base="dms:Text">
          <xsd:maxLength value="255"/>
        </xsd:restriction>
      </xsd:simpleType>
    </xsd:element>
    <xsd:element name="Pääasiakirja" ma:index="17" nillable="true" ma:displayName="Pääasiakirja" ma:format="Hyperlink" ma:internalName="P_x00e4__x00e4_asiakirja">
      <xsd:complexType>
        <xsd:complexContent>
          <xsd:extension base="dms:URL">
            <xsd:sequence>
              <xsd:element name="Url" type="dms:ValidUrl" minOccurs="0" nillable="true"/>
              <xsd:element name="Description" type="xsd:string" nillable="true"/>
            </xsd:sequence>
          </xsd:extension>
        </xsd:complexContent>
      </xsd:complexType>
    </xsd:element>
    <xsd:element name="Paperisen_x0020_asiakirjan_x0020_sijoituspaikka" ma:index="18" nillable="true" ma:displayName="Paperisen asiakirjan sijoituspaikka" ma:format="Dropdown" ma:internalName="Paperisen_x0020_asiakirjan_x0020_sijoituspaikka">
      <xsd:simpleType>
        <xsd:union memberTypes="dms:Text">
          <xsd:simpleType>
            <xsd:restriction base="dms:Choice">
              <xsd:enumeration value="Toimitettu arkistonhoitajalle"/>
            </xsd:restriction>
          </xsd:simpleType>
        </xsd:union>
      </xsd:simpleType>
    </xsd:element>
    <xsd:element name="Muun_x0020_tallennemuodon_x0020_sijoituspaikka" ma:index="19" nillable="true" ma:displayName="Muun tallennemuodon sijoituspaikka" ma:format="Dropdown" ma:internalName="Muun_x0020_tallennemuodon_x0020_sijoituspaikka">
      <xsd:simpleType>
        <xsd:union memberTypes="dms:Text">
          <xsd:simpleType>
            <xsd:restriction base="dms:Choice">
              <xsd:enumeration value="Toimitettu arkistonhoitajalle"/>
            </xsd:restriction>
          </xsd:simpleType>
        </xsd:union>
      </xsd:simpleType>
    </xsd:element>
    <xsd:element name="Voimassaolo_x0020_päättyy" ma:index="20" nillable="true" ma:displayName="Voimassaolo päättyy" ma:format="DateTime" ma:internalName="Voimassaolo_x0020_p_x00e4__x00e4_ttyy">
      <xsd:simpleType>
        <xsd:restriction base="dms:DateTime"/>
      </xsd:simpleType>
    </xsd:element>
    <xsd:element name="appendixhidden" ma:index="21" nillable="true" ma:displayName="appendixhidden" ma:internalName="appendixhidden">
      <xsd:simpleType>
        <xsd:restriction base="dms:Text"/>
      </xsd:simpleType>
    </xsd:element>
    <xsd:element name="datehidden" ma:index="22" nillable="true" ma:displayName="datehidden" ma:default="[today]" ma:format="DateOnly" ma:internalName="datehidden">
      <xsd:simpleType>
        <xsd:restriction base="dms:DateTime"/>
      </xsd:simpleType>
    </xsd:element>
    <xsd:element name="documenttypehidden" ma:index="23" nillable="true" ma:displayName="documenttypehidden" ma:internalName="documenttypehidden">
      <xsd:simpleType>
        <xsd:restriction base="dms:Text"/>
      </xsd:simpleType>
    </xsd:element>
    <xsd:element name="naturehidden" ma:index="24" nillable="true" ma:displayName="naturehidden" ma:internalName="naturehidden">
      <xsd:simpleType>
        <xsd:restriction base="dms:Text"/>
      </xsd:simpleType>
    </xsd:element>
    <xsd:element name="organizationhidden" ma:index="25" nillable="true" ma:displayName="organizationhidden" ma:internalName="organizationhidden">
      <xsd:simpleType>
        <xsd:restriction base="dms:Text"/>
      </xsd:simpleType>
    </xsd:element>
    <xsd:element name="securityclasshidden" ma:index="26" nillable="true" ma:displayName="securityclasshidden" ma:internalName="securityclasshidde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482ef4-95fb-428f-9b80-8291477d056d" elementFormDefault="qualified">
    <xsd:import namespace="http://schemas.microsoft.com/office/2006/documentManagement/types"/>
    <xsd:import namespace="http://schemas.microsoft.com/office/infopath/2007/PartnerControls"/>
    <xsd:element name="Toimintalohko" ma:index="27" nillable="true" ma:displayName="Kustannuspaikka" ma:internalName="Toimintalohko">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a3d3510-5864-46d9-99f3-ff9cf64766bd" elementFormDefault="qualified">
    <xsd:import namespace="http://schemas.microsoft.com/office/2006/documentManagement/types"/>
    <xsd:import namespace="http://schemas.microsoft.com/office/infopath/2007/PartnerControls"/>
    <xsd:element name="m1b612f04ed641ef84700b625686da1a" ma:index="35" nillable="true" ma:taxonomy="true" ma:internalName="m1b612f04ed641ef84700b625686da1a" ma:taxonomyFieldName="Arkistointiluokka" ma:displayName="Arkistointiluokka" ma:default="" ma:fieldId="{61b612f0-4ed6-41ef-8470-0b625686da1a}" ma:sspId="0b244f7c-65aa-48fb-9d13-422c763cce83" ma:termSetId="50ef439d-b31d-4a75-805b-f4756a71237a" ma:anchorId="00000000-0000-0000-0000-000000000000" ma:open="false" ma:isKeyword="false">
      <xsd:complexType>
        <xsd:sequence>
          <xsd:element ref="pc:Terms" minOccurs="0" maxOccurs="1"/>
        </xsd:sequence>
      </xsd:complexType>
    </xsd:element>
    <xsd:element name="TaxCatchAll" ma:index="36" nillable="true" ma:displayName="Taxonomy Catch All Column" ma:hidden="true" ma:list="{6bc1f39a-ed56-4495-b0d8-4fbf0c000903}" ma:internalName="TaxCatchAll" ma:showField="CatchAllData" ma:web="060822f1-a2bd-4fb8-8896-6cd8325becdb">
      <xsd:complexType>
        <xsd:complexContent>
          <xsd:extension base="dms:MultiChoiceLookup">
            <xsd:sequence>
              <xsd:element name="Value" type="dms:Lookup" maxOccurs="unbounded" minOccurs="0" nillable="true"/>
            </xsd:sequence>
          </xsd:extension>
        </xsd:complexContent>
      </xsd:complexType>
    </xsd:element>
    <xsd:element name="TaxCatchAllLabel" ma:index="37" nillable="true" ma:displayName="Taxonomy Catch All Column1" ma:hidden="true" ma:list="{6bc1f39a-ed56-4495-b0d8-4fbf0c000903}" ma:internalName="TaxCatchAllLabel" ma:readOnly="true" ma:showField="CatchAllDataLabel" ma:web="060822f1-a2bd-4fb8-8896-6cd8325becd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 ma:displayName="Tekijä"/>
        <xsd:element ref="dcterms:created" minOccurs="0" maxOccurs="1"/>
        <xsd:element ref="dc:identifier" minOccurs="0" maxOccurs="1"/>
        <xsd:element name="contentType" minOccurs="0" maxOccurs="1" type="xsd:string" ma:index="29" ma:displayName="Sisältölaji"/>
        <xsd:element ref="dc:title" minOccurs="0" maxOccurs="1" ma:index="1" ma:displayName="Otsikko"/>
        <xsd:element ref="dc:subject" minOccurs="0" maxOccurs="1" ma:index="14" ma:displayName="Aihe"/>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iite xmlns="59df146f-7ddd-4b8c-ad0a-b36f0bde1af8" xsi:nil="true"/>
    <Voimassaolo_x0020_päättyy xmlns="59df146f-7ddd-4b8c-ad0a-b36f0bde1af8" xsi:nil="true"/>
    <datehidden xmlns="59df146f-7ddd-4b8c-ad0a-b36f0bde1af8">2018-02-06T09:44:31+00:00</datehidden>
    <Turvaluokka xmlns="59df146f-7ddd-4b8c-ad0a-b36f0bde1af8">Sisäinen</Turvaluokka>
    <Hyväksymisaika xmlns="59df146f-7ddd-4b8c-ad0a-b36f0bde1af8" xsi:nil="true"/>
    <Toimintalohko xmlns="b3482ef4-95fb-428f-9b80-8291477d056d" xsi:nil="true"/>
    <Arkistointitila xmlns="59df146f-7ddd-4b8c-ad0a-b36f0bde1af8" xsi:nil="true"/>
    <Luonne xmlns="59df146f-7ddd-4b8c-ad0a-b36f0bde1af8">Normaali</Luonne>
    <documenttypehidden xmlns="59df146f-7ddd-4b8c-ad0a-b36f0bde1af8" xsi:nil="true"/>
    <Muun_x0020_tallennemuodon_x0020_sijoituspaikka xmlns="59df146f-7ddd-4b8c-ad0a-b36f0bde1af8" xsi:nil="true"/>
    <securityclasshidden xmlns="59df146f-7ddd-4b8c-ad0a-b36f0bde1af8" xsi:nil="true"/>
    <appendixhidden xmlns="59df146f-7ddd-4b8c-ad0a-b36f0bde1af8" xsi:nil="true"/>
    <Yksikkö xmlns="59df146f-7ddd-4b8c-ad0a-b36f0bde1af8" xsi:nil="true"/>
    <Asiakirjan_x0020_kieli xmlns="59df146f-7ddd-4b8c-ad0a-b36f0bde1af8">suomi</Asiakirjan_x0020_kieli>
    <Paperisen_x0020_asiakirjan_x0020_sijoituspaikka xmlns="59df146f-7ddd-4b8c-ad0a-b36f0bde1af8" xsi:nil="true"/>
    <Täydenne xmlns="59df146f-7ddd-4b8c-ad0a-b36f0bde1af8" xsi:nil="true"/>
    <Numero xmlns="59df146f-7ddd-4b8c-ad0a-b36f0bde1af8" xsi:nil="true"/>
    <Pääasiakirja xmlns="59df146f-7ddd-4b8c-ad0a-b36f0bde1af8">
      <Url xsi:nil="true"/>
      <Description xsi:nil="true"/>
    </Pääasiakirja>
    <naturehidden xmlns="59df146f-7ddd-4b8c-ad0a-b36f0bde1af8" xsi:nil="true"/>
    <Asiakirjatyyppi xmlns="59df146f-7ddd-4b8c-ad0a-b36f0bde1af8" xsi:nil="true"/>
    <Hyväksyjä xmlns="59df146f-7ddd-4b8c-ad0a-b36f0bde1af8" xsi:nil="true"/>
    <Päivämäärä xmlns="59df146f-7ddd-4b8c-ad0a-b36f0bde1af8" xsi:nil="true"/>
    <Asiatunnus xmlns="59df146f-7ddd-4b8c-ad0a-b36f0bde1af8" xsi:nil="true"/>
    <organizationhidden xmlns="59df146f-7ddd-4b8c-ad0a-b36f0bde1af8" xsi:nil="true"/>
    <m1b612f04ed641ef84700b625686da1a xmlns="0a3d3510-5864-46d9-99f3-ff9cf64766bd">
      <Terms xmlns="http://schemas.microsoft.com/office/infopath/2007/PartnerControls"/>
    </m1b612f04ed641ef84700b625686da1a>
    <TaxCatchAll xmlns="0a3d3510-5864-46d9-99f3-ff9cf64766bd"/>
  </documentManagement>
</p:properties>
</file>

<file path=customXml/item3.xml><?xml version="1.0" encoding="utf-8"?>
<?mso-contentType ?>
<SharedContentType xmlns="Microsoft.SharePoint.Taxonomy.ContentTypeSync" SourceId="0b244f7c-65aa-48fb-9d13-422c763cce83" ContentTypeId="0x01010009B064D253C0234B96565FEBDE0EB1AE01" PreviousValue="false"/>
</file>

<file path=customXml/item4.xml><?xml version="1.0" encoding="utf-8"?>
<?mso-contentType ?>
<ntns:customXsn xmlns:ntns="http://schemas.microsoft.com/office/2006/metadata/customXsn">
  <ntns:xsnLocation>https://sitra2fi.sharepoint.com/sites/contentTypeHub/_cts/Yleisasiakirja/940aed073ecb5c5ccustomXsn.xsn</ntns:xsnLocation>
  <ntns:cached>False</ntns:cached>
  <ntns:openByDefault>False</ntns:openByDefault>
  <ntns:xsnScope>https://sitra2fi.sharepoint.com/sites/contentTypeHub</ntns:xsnScope>
</ntns:customXsn>
</file>

<file path=customXml/itemProps1.xml><?xml version="1.0" encoding="utf-8"?>
<ds:datastoreItem xmlns:ds="http://schemas.openxmlformats.org/officeDocument/2006/customXml" ds:itemID="{6C5A8F40-28DF-476B-9945-957F0BA40BE5}"/>
</file>

<file path=customXml/itemProps2.xml><?xml version="1.0" encoding="utf-8"?>
<ds:datastoreItem xmlns:ds="http://schemas.openxmlformats.org/officeDocument/2006/customXml" ds:itemID="{4E4B4B9B-ABD8-4D52-B928-E038BCE61C2E}">
  <ds:schemaRefs>
    <ds:schemaRef ds:uri="http://purl.org/dc/elements/1.1/"/>
    <ds:schemaRef ds:uri="http://www.w3.org/XML/1998/namespace"/>
    <ds:schemaRef ds:uri="http://schemas.microsoft.com/office/2006/documentManagement/types"/>
    <ds:schemaRef ds:uri="http://purl.org/dc/terms/"/>
    <ds:schemaRef ds:uri="http://schemas.microsoft.com/office/infopath/2007/PartnerControls"/>
    <ds:schemaRef ds:uri="59df146f-7ddd-4b8c-ad0a-b36f0bde1af8"/>
    <ds:schemaRef ds:uri="http://purl.org/dc/dcmitype/"/>
    <ds:schemaRef ds:uri="http://schemas.microsoft.com/office/2006/metadata/properties"/>
    <ds:schemaRef ds:uri="http://schemas.openxmlformats.org/package/2006/metadata/core-properties"/>
    <ds:schemaRef ds:uri="b3482ef4-95fb-428f-9b80-8291477d056d"/>
  </ds:schemaRefs>
</ds:datastoreItem>
</file>

<file path=customXml/itemProps3.xml><?xml version="1.0" encoding="utf-8"?>
<ds:datastoreItem xmlns:ds="http://schemas.openxmlformats.org/officeDocument/2006/customXml" ds:itemID="{8323A87C-3C54-4FD1-AF6C-7FC0293BE5EE}">
  <ds:schemaRefs>
    <ds:schemaRef ds:uri="Microsoft.SharePoint.Taxonomy.ContentTypeSync"/>
  </ds:schemaRefs>
</ds:datastoreItem>
</file>

<file path=customXml/itemProps4.xml><?xml version="1.0" encoding="utf-8"?>
<ds:datastoreItem xmlns:ds="http://schemas.openxmlformats.org/officeDocument/2006/customXml" ds:itemID="{83D08AC4-CF47-4E0A-944A-1E41B4191353}">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
  <TotalTime>158</TotalTime>
  <Words>217</Words>
  <Application>Microsoft Office PowerPoint</Application>
  <PresentationFormat>Mukautettu</PresentationFormat>
  <Paragraphs>35</Paragraphs>
  <Slides>1</Slides>
  <Notes>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Arial</vt:lpstr>
      <vt:lpstr>Arial Black</vt:lpstr>
      <vt:lpstr>Calibri</vt:lpstr>
      <vt:lpstr>Office Theme</vt:lpstr>
      <vt:lpstr>ARBETSMODELL FÖR PLANERING AV DISKUSSIONEN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keskustelu_työpohja</dc:title>
  <dc:creator>Laaksolahti Hannele</dc:creator>
  <cp:lastModifiedBy>Viivi Miettinen</cp:lastModifiedBy>
  <cp:revision>27</cp:revision>
  <dcterms:created xsi:type="dcterms:W3CDTF">2017-12-19T11:27:56Z</dcterms:created>
  <dcterms:modified xsi:type="dcterms:W3CDTF">2018-08-17T04:48:10Z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2017-12-18T00:00:00Z</vt:filetime>
  </property>
  <property fmtid="{D5CDD505-2E9C-101B-9397-08002B2CF9AE}" pid="3" name="Creator">
    <vt:lpwstr>Adobe Illustrator CC 22.0 (Macintosh)</vt:lpwstr>
  </property>
  <property fmtid="{D5CDD505-2E9C-101B-9397-08002B2CF9AE}" pid="4" name="LastSaved">
    <vt:filetime>2017-12-19T00:00:00Z</vt:filetime>
  </property>
  <property fmtid="{D5CDD505-2E9C-101B-9397-08002B2CF9AE}" pid="5" name="ContentTypeId">
    <vt:lpwstr>0x01010009B064D253C0234B96565FEBDE0EB1AE0100938EA615C964A14580D76982238F888B</vt:lpwstr>
  </property>
</Properties>
</file>