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6" r:id="rId6"/>
  </p:sldIdLst>
  <p:sldSz cx="15125700" cy="10693400"/>
  <p:notesSz cx="15125700" cy="106934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88"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6554788" cy="53657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8567738" y="0"/>
            <a:ext cx="6554787" cy="536575"/>
          </a:xfrm>
          <a:prstGeom prst="rect">
            <a:avLst/>
          </a:prstGeom>
        </p:spPr>
        <p:txBody>
          <a:bodyPr vert="horz" lIns="91440" tIns="45720" rIns="91440" bIns="45720" rtlCol="0"/>
          <a:lstStyle>
            <a:lvl1pPr algn="r">
              <a:defRPr sz="1200"/>
            </a:lvl1pPr>
          </a:lstStyle>
          <a:p>
            <a:fld id="{2D34A98D-2358-4A5B-8E27-D5F5D5AA6351}" type="datetimeFigureOut">
              <a:rPr lang="fi-FI" smtClean="0"/>
              <a:t>17.8.2018</a:t>
            </a:fld>
            <a:endParaRPr lang="fi-FI"/>
          </a:p>
        </p:txBody>
      </p:sp>
      <p:sp>
        <p:nvSpPr>
          <p:cNvPr id="4" name="Dian kuvan paikkamerkki 3"/>
          <p:cNvSpPr>
            <a:spLocks noGrp="1" noRot="1" noChangeAspect="1"/>
          </p:cNvSpPr>
          <p:nvPr>
            <p:ph type="sldImg" idx="2"/>
          </p:nvPr>
        </p:nvSpPr>
        <p:spPr>
          <a:xfrm>
            <a:off x="5010150" y="1336675"/>
            <a:ext cx="5105400" cy="3608388"/>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1512888" y="5146675"/>
            <a:ext cx="12099925" cy="42100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10156825"/>
            <a:ext cx="6554788" cy="53657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8567738" y="10156825"/>
            <a:ext cx="6554787" cy="536575"/>
          </a:xfrm>
          <a:prstGeom prst="rect">
            <a:avLst/>
          </a:prstGeom>
        </p:spPr>
        <p:txBody>
          <a:bodyPr vert="horz" lIns="91440" tIns="45720" rIns="91440" bIns="45720" rtlCol="0" anchor="b"/>
          <a:lstStyle>
            <a:lvl1pPr algn="r">
              <a:defRPr sz="1200"/>
            </a:lvl1pPr>
          </a:lstStyle>
          <a:p>
            <a:fld id="{84E17DDC-D9FE-4235-901E-05041AAA93F0}" type="slidenum">
              <a:rPr lang="fi-FI" smtClean="0"/>
              <a:t>‹#›</a:t>
            </a:fld>
            <a:endParaRPr lang="fi-FI"/>
          </a:p>
        </p:txBody>
      </p:sp>
    </p:spTree>
    <p:extLst>
      <p:ext uri="{BB962C8B-B14F-4D97-AF65-F5344CB8AC3E}">
        <p14:creationId xmlns:p14="http://schemas.microsoft.com/office/powerpoint/2010/main" val="1569355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84E17DDC-D9FE-4235-901E-05041AAA93F0}" type="slidenum">
              <a:rPr lang="fi-FI" smtClean="0"/>
              <a:t>1</a:t>
            </a:fld>
            <a:endParaRPr lang="fi-FI"/>
          </a:p>
        </p:txBody>
      </p:sp>
    </p:spTree>
    <p:extLst>
      <p:ext uri="{BB962C8B-B14F-4D97-AF65-F5344CB8AC3E}">
        <p14:creationId xmlns:p14="http://schemas.microsoft.com/office/powerpoint/2010/main" val="3190286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4427" y="3314954"/>
            <a:ext cx="12856845"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268855" y="5988304"/>
            <a:ext cx="1058799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sz="half" idx="2"/>
          </p:nvPr>
        </p:nvSpPr>
        <p:spPr>
          <a:xfrm>
            <a:off x="756285" y="2459482"/>
            <a:ext cx="657967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9735" y="2459482"/>
            <a:ext cx="657967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u="sng">
                <a:solidFill>
                  <a:srgbClr val="231F2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386421" y="390145"/>
            <a:ext cx="10352857" cy="543560"/>
          </a:xfrm>
          <a:prstGeom prst="rect">
            <a:avLst/>
          </a:prstGeom>
        </p:spPr>
        <p:txBody>
          <a:bodyPr wrap="square" lIns="0" tIns="0" rIns="0" bIns="0">
            <a:spAutoFit/>
          </a:bodyPr>
          <a:lstStyle>
            <a:lvl1pPr>
              <a:defRPr sz="3400" b="1" i="0" u="sng">
                <a:solidFill>
                  <a:srgbClr val="231F20"/>
                </a:solidFill>
                <a:latin typeface="Arial"/>
                <a:cs typeface="Arial"/>
              </a:defRPr>
            </a:lvl1pPr>
          </a:lstStyle>
          <a:p>
            <a:endParaRPr/>
          </a:p>
        </p:txBody>
      </p:sp>
      <p:sp>
        <p:nvSpPr>
          <p:cNvPr id="3" name="Holder 3"/>
          <p:cNvSpPr>
            <a:spLocks noGrp="1"/>
          </p:cNvSpPr>
          <p:nvPr>
            <p:ph type="body" idx="1"/>
          </p:nvPr>
        </p:nvSpPr>
        <p:spPr>
          <a:xfrm>
            <a:off x="756285" y="2459482"/>
            <a:ext cx="1361313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2738" y="9944862"/>
            <a:ext cx="4840224"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6285" y="9944862"/>
            <a:ext cx="3478911"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8/17/2018</a:t>
            </a:fld>
            <a:endParaRPr lang="en-US"/>
          </a:p>
        </p:txBody>
      </p:sp>
      <p:sp>
        <p:nvSpPr>
          <p:cNvPr id="6" name="Holder 6"/>
          <p:cNvSpPr>
            <a:spLocks noGrp="1"/>
          </p:cNvSpPr>
          <p:nvPr>
            <p:ph type="sldNum" sz="quarter" idx="7"/>
          </p:nvPr>
        </p:nvSpPr>
        <p:spPr>
          <a:xfrm>
            <a:off x="10890504" y="9944862"/>
            <a:ext cx="3478911"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 name="object 16">
            <a:extLst>
              <a:ext uri="{FF2B5EF4-FFF2-40B4-BE49-F238E27FC236}">
                <a16:creationId xmlns:a16="http://schemas.microsoft.com/office/drawing/2014/main" id="{29F9AD49-BD2A-4030-AFB9-9EA6B56967FC}"/>
              </a:ext>
            </a:extLst>
          </p:cNvPr>
          <p:cNvSpPr/>
          <p:nvPr/>
        </p:nvSpPr>
        <p:spPr>
          <a:xfrm>
            <a:off x="11181414" y="2202557"/>
            <a:ext cx="3425825" cy="1719872"/>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71" name="object 16">
            <a:extLst>
              <a:ext uri="{FF2B5EF4-FFF2-40B4-BE49-F238E27FC236}">
                <a16:creationId xmlns:a16="http://schemas.microsoft.com/office/drawing/2014/main" id="{D2C33A1A-5423-4F5C-983C-3BE6D6538288}"/>
              </a:ext>
            </a:extLst>
          </p:cNvPr>
          <p:cNvSpPr/>
          <p:nvPr/>
        </p:nvSpPr>
        <p:spPr>
          <a:xfrm>
            <a:off x="4080121" y="2188082"/>
            <a:ext cx="3425825" cy="1734347"/>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69" name="object 16">
            <a:extLst>
              <a:ext uri="{FF2B5EF4-FFF2-40B4-BE49-F238E27FC236}">
                <a16:creationId xmlns:a16="http://schemas.microsoft.com/office/drawing/2014/main" id="{1FD9511A-A201-4282-AF4B-F075F3465502}"/>
              </a:ext>
            </a:extLst>
          </p:cNvPr>
          <p:cNvSpPr/>
          <p:nvPr/>
        </p:nvSpPr>
        <p:spPr>
          <a:xfrm>
            <a:off x="7656130" y="2170677"/>
            <a:ext cx="3425825" cy="1762663"/>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68" name="object 16">
            <a:extLst>
              <a:ext uri="{FF2B5EF4-FFF2-40B4-BE49-F238E27FC236}">
                <a16:creationId xmlns:a16="http://schemas.microsoft.com/office/drawing/2014/main" id="{30F490F5-83A1-4E46-9D27-4D492EE223F1}"/>
              </a:ext>
            </a:extLst>
          </p:cNvPr>
          <p:cNvSpPr/>
          <p:nvPr/>
        </p:nvSpPr>
        <p:spPr>
          <a:xfrm>
            <a:off x="501477" y="2188082"/>
            <a:ext cx="3425825" cy="1762663"/>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2" name="object 2"/>
          <p:cNvSpPr txBox="1">
            <a:spLocks noGrp="1"/>
          </p:cNvSpPr>
          <p:nvPr>
            <p:ph type="title"/>
          </p:nvPr>
        </p:nvSpPr>
        <p:spPr>
          <a:xfrm>
            <a:off x="472595" y="424077"/>
            <a:ext cx="12034429" cy="443711"/>
          </a:xfrm>
          <a:prstGeom prst="rect">
            <a:avLst/>
          </a:prstGeom>
        </p:spPr>
        <p:txBody>
          <a:bodyPr vert="horz" wrap="square" lIns="0" tIns="12700" rIns="0" bIns="0" rtlCol="0">
            <a:spAutoFit/>
          </a:bodyPr>
          <a:lstStyle/>
          <a:p>
            <a:pPr marL="12700">
              <a:lnSpc>
                <a:spcPct val="100000"/>
              </a:lnSpc>
              <a:spcBef>
                <a:spcPts val="100"/>
              </a:spcBef>
            </a:pPr>
            <a:r>
              <a:rPr lang="en-US" sz="2800" u="none" spc="130" dirty="0">
                <a:latin typeface="Arial Black" panose="020B0A04020102020204" pitchFamily="34" charset="0"/>
              </a:rPr>
              <a:t>TEMPLATE FOR PLANNING A DISCUSSION</a:t>
            </a:r>
            <a:endParaRPr sz="2800" spc="254" dirty="0">
              <a:latin typeface="Arial Black" panose="020B0A04020102020204" pitchFamily="34" charset="0"/>
            </a:endParaRPr>
          </a:p>
        </p:txBody>
      </p:sp>
      <p:sp>
        <p:nvSpPr>
          <p:cNvPr id="3" name="object 3"/>
          <p:cNvSpPr/>
          <p:nvPr/>
        </p:nvSpPr>
        <p:spPr>
          <a:xfrm>
            <a:off x="472595" y="5910057"/>
            <a:ext cx="3424554" cy="4088119"/>
          </a:xfrm>
          <a:custGeom>
            <a:avLst/>
            <a:gdLst/>
            <a:ahLst/>
            <a:cxnLst/>
            <a:rect l="l" t="t" r="r" b="b"/>
            <a:pathLst>
              <a:path w="3424554" h="5880734">
                <a:moveTo>
                  <a:pt x="3423970" y="5880633"/>
                </a:moveTo>
                <a:lnTo>
                  <a:pt x="0" y="5880633"/>
                </a:lnTo>
                <a:lnTo>
                  <a:pt x="0" y="0"/>
                </a:lnTo>
                <a:lnTo>
                  <a:pt x="3423970" y="0"/>
                </a:lnTo>
                <a:lnTo>
                  <a:pt x="3423970" y="5880633"/>
                </a:lnTo>
                <a:close/>
              </a:path>
            </a:pathLst>
          </a:custGeom>
          <a:ln w="6299">
            <a:solidFill>
              <a:srgbClr val="D1D3D4"/>
            </a:solidFill>
          </a:ln>
        </p:spPr>
        <p:txBody>
          <a:bodyPr wrap="square" lIns="0" tIns="0" rIns="0" bIns="0" rtlCol="0"/>
          <a:lstStyle/>
          <a:p>
            <a:endParaRPr/>
          </a:p>
        </p:txBody>
      </p:sp>
      <p:sp>
        <p:nvSpPr>
          <p:cNvPr id="4" name="object 4"/>
          <p:cNvSpPr/>
          <p:nvPr/>
        </p:nvSpPr>
        <p:spPr>
          <a:xfrm>
            <a:off x="7637300" y="5949483"/>
            <a:ext cx="3416935" cy="4034467"/>
          </a:xfrm>
          <a:custGeom>
            <a:avLst/>
            <a:gdLst/>
            <a:ahLst/>
            <a:cxnLst/>
            <a:rect l="l" t="t" r="r" b="b"/>
            <a:pathLst>
              <a:path w="3416934" h="5881370">
                <a:moveTo>
                  <a:pt x="3416465" y="5880760"/>
                </a:moveTo>
                <a:lnTo>
                  <a:pt x="0" y="5880760"/>
                </a:lnTo>
                <a:lnTo>
                  <a:pt x="0" y="0"/>
                </a:lnTo>
                <a:lnTo>
                  <a:pt x="3416465" y="0"/>
                </a:lnTo>
                <a:lnTo>
                  <a:pt x="3416465" y="5880760"/>
                </a:lnTo>
                <a:close/>
              </a:path>
            </a:pathLst>
          </a:custGeom>
          <a:ln w="6299">
            <a:solidFill>
              <a:srgbClr val="D1D3D4"/>
            </a:solidFill>
          </a:ln>
        </p:spPr>
        <p:txBody>
          <a:bodyPr wrap="square" lIns="0" tIns="0" rIns="0" bIns="0" rtlCol="0"/>
          <a:lstStyle/>
          <a:p>
            <a:endParaRPr/>
          </a:p>
        </p:txBody>
      </p:sp>
      <p:grpSp>
        <p:nvGrpSpPr>
          <p:cNvPr id="6" name="Ryhmä 5">
            <a:extLst>
              <a:ext uri="{FF2B5EF4-FFF2-40B4-BE49-F238E27FC236}">
                <a16:creationId xmlns:a16="http://schemas.microsoft.com/office/drawing/2014/main" id="{A9E5ADF1-3B61-4D40-A5E9-A08F4DA63776}"/>
              </a:ext>
            </a:extLst>
          </p:cNvPr>
          <p:cNvGrpSpPr/>
          <p:nvPr/>
        </p:nvGrpSpPr>
        <p:grpSpPr>
          <a:xfrm>
            <a:off x="439407" y="5848608"/>
            <a:ext cx="3809999" cy="1990930"/>
            <a:chOff x="416764" y="5663188"/>
            <a:chExt cx="3809999" cy="2009708"/>
          </a:xfrm>
        </p:grpSpPr>
        <p:sp>
          <p:nvSpPr>
            <p:cNvPr id="60" name="object 16">
              <a:extLst>
                <a:ext uri="{FF2B5EF4-FFF2-40B4-BE49-F238E27FC236}">
                  <a16:creationId xmlns:a16="http://schemas.microsoft.com/office/drawing/2014/main" id="{C2B9C42E-93F7-44C4-9777-74DE3E30B0F6}"/>
                </a:ext>
              </a:extLst>
            </p:cNvPr>
            <p:cNvSpPr/>
            <p:nvPr/>
          </p:nvSpPr>
          <p:spPr>
            <a:xfrm>
              <a:off x="459907" y="5731036"/>
              <a:ext cx="3425825" cy="1929578"/>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9" name="object 9"/>
            <p:cNvSpPr txBox="1"/>
            <p:nvPr/>
          </p:nvSpPr>
          <p:spPr>
            <a:xfrm>
              <a:off x="416764" y="5663188"/>
              <a:ext cx="3809999" cy="2009708"/>
            </a:xfrm>
            <a:prstGeom prst="rect">
              <a:avLst/>
            </a:prstGeom>
            <a:noFill/>
            <a:ln w="13157">
              <a:noFill/>
            </a:ln>
          </p:spPr>
          <p:txBody>
            <a:bodyPr vert="horz" wrap="square" lIns="0" tIns="173355" rIns="0" bIns="0" rtlCol="0">
              <a:spAutoFit/>
            </a:bodyPr>
            <a:lstStyle/>
            <a:p>
              <a:pPr marL="217170" marR="659765">
                <a:lnSpc>
                  <a:spcPts val="1800"/>
                </a:lnSpc>
                <a:spcBef>
                  <a:spcPts val="1365"/>
                </a:spcBef>
              </a:pPr>
              <a:r>
                <a:rPr lang="en-US" sz="1600" b="1" spc="90" dirty="0">
                  <a:solidFill>
                    <a:srgbClr val="231F20"/>
                  </a:solidFill>
                  <a:latin typeface="Arial Black" panose="020B0A04020102020204" pitchFamily="34" charset="0"/>
                  <a:cs typeface="Arial"/>
                </a:rPr>
                <a:t>TARGET GROUP AND INTEREST GROUPS</a:t>
              </a:r>
            </a:p>
            <a:p>
              <a:pPr marL="217170" marR="904240">
                <a:lnSpc>
                  <a:spcPct val="100000"/>
                </a:lnSpc>
              </a:pPr>
              <a:r>
                <a:rPr lang="en-US" sz="1100" spc="25" dirty="0">
                  <a:solidFill>
                    <a:srgbClr val="231F20"/>
                  </a:solidFill>
                  <a:latin typeface="Arial"/>
                  <a:cs typeface="Arial"/>
                </a:rPr>
                <a:t>To whom is the issue important and why?  Whose life does the issue affect?  Who else is interested in the issue?  </a:t>
              </a:r>
              <a:br>
                <a:rPr lang="en-US" sz="1100" spc="25" dirty="0">
                  <a:solidFill>
                    <a:srgbClr val="231F20"/>
                  </a:solidFill>
                  <a:latin typeface="Arial"/>
                  <a:cs typeface="Arial"/>
                </a:rPr>
              </a:br>
              <a:r>
                <a:rPr lang="en-US" sz="1100" spc="25" dirty="0">
                  <a:solidFill>
                    <a:srgbClr val="231F20"/>
                  </a:solidFill>
                  <a:latin typeface="Arial"/>
                  <a:cs typeface="Arial"/>
                </a:rPr>
                <a:t>Who influences the decisions?</a:t>
              </a:r>
            </a:p>
            <a:p>
              <a:pPr marL="217170" marR="904240">
                <a:lnSpc>
                  <a:spcPct val="100000"/>
                </a:lnSpc>
              </a:pPr>
              <a:r>
                <a:rPr lang="en-US" sz="1100" spc="25" dirty="0">
                  <a:solidFill>
                    <a:srgbClr val="231F20"/>
                  </a:solidFill>
                  <a:latin typeface="Arial"/>
                  <a:cs typeface="Arial"/>
                </a:rPr>
                <a:t>Who makes the decisions?</a:t>
              </a:r>
            </a:p>
            <a:p>
              <a:pPr marL="217170" marR="904240">
                <a:lnSpc>
                  <a:spcPct val="100000"/>
                </a:lnSpc>
              </a:pPr>
              <a:r>
                <a:rPr lang="en-US" sz="1100" spc="25" dirty="0">
                  <a:solidFill>
                    <a:srgbClr val="231F20"/>
                  </a:solidFill>
                  <a:latin typeface="Arial"/>
                  <a:cs typeface="Arial"/>
                </a:rPr>
                <a:t>Which of the desired target groups do not usually participate?</a:t>
              </a:r>
            </a:p>
            <a:p>
              <a:pPr marL="217170" marR="897890">
                <a:lnSpc>
                  <a:spcPct val="100000"/>
                </a:lnSpc>
              </a:pPr>
              <a:endParaRPr sz="1100" dirty="0">
                <a:latin typeface="Arial"/>
                <a:cs typeface="Arial"/>
              </a:endParaRPr>
            </a:p>
          </p:txBody>
        </p:sp>
      </p:grpSp>
      <p:grpSp>
        <p:nvGrpSpPr>
          <p:cNvPr id="13" name="Ryhmä 12">
            <a:extLst>
              <a:ext uri="{FF2B5EF4-FFF2-40B4-BE49-F238E27FC236}">
                <a16:creationId xmlns:a16="http://schemas.microsoft.com/office/drawing/2014/main" id="{8503FF57-9A13-4F67-BD5E-9D977A90704F}"/>
              </a:ext>
            </a:extLst>
          </p:cNvPr>
          <p:cNvGrpSpPr/>
          <p:nvPr/>
        </p:nvGrpSpPr>
        <p:grpSpPr>
          <a:xfrm>
            <a:off x="7558377" y="5817802"/>
            <a:ext cx="3890009" cy="2101216"/>
            <a:chOff x="7565670" y="5652706"/>
            <a:chExt cx="3890009" cy="2087169"/>
          </a:xfrm>
        </p:grpSpPr>
        <p:sp>
          <p:nvSpPr>
            <p:cNvPr id="7" name="object 7"/>
            <p:cNvSpPr/>
            <p:nvPr/>
          </p:nvSpPr>
          <p:spPr>
            <a:xfrm>
              <a:off x="7647998" y="5749440"/>
              <a:ext cx="3416300" cy="1899403"/>
            </a:xfrm>
            <a:custGeom>
              <a:avLst/>
              <a:gdLst/>
              <a:ahLst/>
              <a:cxnLst/>
              <a:rect l="l" t="t" r="r" b="b"/>
              <a:pathLst>
                <a:path w="3416300" h="2053589">
                  <a:moveTo>
                    <a:pt x="3416274" y="2053170"/>
                  </a:moveTo>
                  <a:lnTo>
                    <a:pt x="0" y="2053170"/>
                  </a:lnTo>
                  <a:lnTo>
                    <a:pt x="0" y="0"/>
                  </a:lnTo>
                  <a:lnTo>
                    <a:pt x="3416274" y="0"/>
                  </a:lnTo>
                  <a:lnTo>
                    <a:pt x="3416274" y="2053170"/>
                  </a:lnTo>
                  <a:close/>
                </a:path>
              </a:pathLst>
            </a:custGeom>
            <a:solidFill>
              <a:srgbClr val="FEE000"/>
            </a:solidFill>
          </p:spPr>
          <p:txBody>
            <a:bodyPr wrap="square" lIns="0" tIns="0" rIns="0" bIns="0" rtlCol="0"/>
            <a:lstStyle/>
            <a:p>
              <a:endParaRPr/>
            </a:p>
          </p:txBody>
        </p:sp>
        <p:sp>
          <p:nvSpPr>
            <p:cNvPr id="10" name="object 10"/>
            <p:cNvSpPr txBox="1"/>
            <p:nvPr/>
          </p:nvSpPr>
          <p:spPr>
            <a:xfrm>
              <a:off x="7565670" y="5652706"/>
              <a:ext cx="3890009" cy="2087169"/>
            </a:xfrm>
            <a:prstGeom prst="rect">
              <a:avLst/>
            </a:prstGeom>
            <a:noFill/>
            <a:ln w="14427">
              <a:noFill/>
            </a:ln>
          </p:spPr>
          <p:txBody>
            <a:bodyPr vert="horz" wrap="square" lIns="0" tIns="187960" rIns="0" bIns="0" rtlCol="0" anchor="t">
              <a:spAutoFit/>
            </a:bodyPr>
            <a:lstStyle/>
            <a:p>
              <a:pPr marL="215265" marR="802005"/>
              <a:r>
                <a:rPr lang="en-US" sz="1600" b="1" spc="175" dirty="0">
                  <a:solidFill>
                    <a:srgbClr val="231F20"/>
                  </a:solidFill>
                  <a:latin typeface="Arial Black" panose="020B0A04020102020204" pitchFamily="34" charset="0"/>
                  <a:cs typeface="Arial"/>
                </a:rPr>
                <a:t>HOW WILL THEY  </a:t>
              </a:r>
              <a:br>
                <a:rPr lang="en-US" sz="1600" b="1" spc="175" dirty="0">
                  <a:solidFill>
                    <a:srgbClr val="231F20"/>
                  </a:solidFill>
                  <a:latin typeface="Arial Black" panose="020B0A04020102020204" pitchFamily="34" charset="0"/>
                  <a:cs typeface="Arial"/>
                </a:rPr>
              </a:br>
              <a:r>
                <a:rPr lang="en-US" sz="1600" b="1" spc="175" dirty="0">
                  <a:solidFill>
                    <a:srgbClr val="231F20"/>
                  </a:solidFill>
                  <a:latin typeface="Arial Black" panose="020B0A04020102020204" pitchFamily="34" charset="0"/>
                  <a:cs typeface="Arial"/>
                </a:rPr>
                <a:t>BE INVITED?</a:t>
              </a:r>
            </a:p>
            <a:p>
              <a:pPr marL="215265" marR="802005"/>
              <a:r>
                <a:rPr lang="en-US" sz="1100" dirty="0">
                  <a:latin typeface="Arial" panose="020B0604020202020204" pitchFamily="34" charset="0"/>
                  <a:cs typeface="Arial" panose="020B0604020202020204" pitchFamily="34" charset="0"/>
                </a:rPr>
                <a:t>How will you reach your target group?</a:t>
              </a:r>
            </a:p>
            <a:p>
              <a:pPr marL="215265" marR="802005"/>
              <a:r>
                <a:rPr lang="en-US" sz="1100" dirty="0">
                  <a:latin typeface="Arial" panose="020B0604020202020204" pitchFamily="34" charset="0"/>
                  <a:cs typeface="Arial" panose="020B0604020202020204" pitchFamily="34" charset="0"/>
                </a:rPr>
                <a:t>What will attract them to attend your discussion?</a:t>
              </a:r>
            </a:p>
            <a:p>
              <a:pPr marL="215265" marR="802005"/>
              <a:r>
                <a:rPr lang="en-US" sz="1100" dirty="0">
                  <a:latin typeface="Arial" panose="020B0604020202020204" pitchFamily="34" charset="0"/>
                  <a:cs typeface="Arial" panose="020B0604020202020204" pitchFamily="34" charset="0"/>
                </a:rPr>
                <a:t>What channels do they follow?   </a:t>
              </a:r>
            </a:p>
            <a:p>
              <a:pPr marL="215265" marR="802005"/>
              <a:r>
                <a:rPr lang="en-US" sz="1100" dirty="0">
                  <a:latin typeface="Arial" panose="020B0604020202020204" pitchFamily="34" charset="0"/>
                  <a:cs typeface="Arial" panose="020B0604020202020204" pitchFamily="34" charset="0"/>
                </a:rPr>
                <a:t>Through whom is it easiest to reach them?</a:t>
              </a:r>
            </a:p>
            <a:p>
              <a:pPr marL="215265" marR="802005"/>
              <a:r>
                <a:rPr lang="en-US" sz="1100" dirty="0">
                  <a:latin typeface="Arial" panose="020B0604020202020204" pitchFamily="34" charset="0"/>
                  <a:cs typeface="Arial" panose="020B0604020202020204" pitchFamily="34" charset="0"/>
                </a:rPr>
                <a:t>Is one invitation enough or will invitations tailored for different target groups be needed?</a:t>
              </a:r>
            </a:p>
            <a:p>
              <a:pPr marL="215265" marR="802005">
                <a:lnSpc>
                  <a:spcPts val="1800"/>
                </a:lnSpc>
              </a:pPr>
              <a:endParaRPr lang="en-US" dirty="0"/>
            </a:p>
          </p:txBody>
        </p:sp>
      </p:grpSp>
      <p:sp>
        <p:nvSpPr>
          <p:cNvPr id="11" name="object 11"/>
          <p:cNvSpPr/>
          <p:nvPr/>
        </p:nvSpPr>
        <p:spPr>
          <a:xfrm>
            <a:off x="11142626" y="5895785"/>
            <a:ext cx="3416935" cy="4102392"/>
          </a:xfrm>
          <a:custGeom>
            <a:avLst/>
            <a:gdLst/>
            <a:ahLst/>
            <a:cxnLst/>
            <a:rect l="l" t="t" r="r" b="b"/>
            <a:pathLst>
              <a:path w="3416934" h="5885180">
                <a:moveTo>
                  <a:pt x="3416465" y="5884938"/>
                </a:moveTo>
                <a:lnTo>
                  <a:pt x="0" y="5884938"/>
                </a:lnTo>
                <a:lnTo>
                  <a:pt x="0" y="0"/>
                </a:lnTo>
                <a:lnTo>
                  <a:pt x="3416465" y="0"/>
                </a:lnTo>
                <a:lnTo>
                  <a:pt x="3416465" y="5884938"/>
                </a:lnTo>
                <a:close/>
              </a:path>
            </a:pathLst>
          </a:custGeom>
          <a:ln w="6299">
            <a:solidFill>
              <a:srgbClr val="D1D3D4"/>
            </a:solidFill>
          </a:ln>
        </p:spPr>
        <p:txBody>
          <a:bodyPr wrap="square" lIns="0" tIns="0" rIns="0" bIns="0" rtlCol="0"/>
          <a:lstStyle/>
          <a:p>
            <a:endParaRPr/>
          </a:p>
        </p:txBody>
      </p:sp>
      <p:grpSp>
        <p:nvGrpSpPr>
          <p:cNvPr id="17" name="Ryhmä 16">
            <a:extLst>
              <a:ext uri="{FF2B5EF4-FFF2-40B4-BE49-F238E27FC236}">
                <a16:creationId xmlns:a16="http://schemas.microsoft.com/office/drawing/2014/main" id="{529C39F0-4CF8-4233-9506-F916F07E0528}"/>
              </a:ext>
            </a:extLst>
          </p:cNvPr>
          <p:cNvGrpSpPr/>
          <p:nvPr/>
        </p:nvGrpSpPr>
        <p:grpSpPr>
          <a:xfrm>
            <a:off x="11141545" y="5832804"/>
            <a:ext cx="3984155" cy="2030057"/>
            <a:chOff x="11132563" y="5674780"/>
            <a:chExt cx="3984155" cy="1962447"/>
          </a:xfrm>
        </p:grpSpPr>
        <p:sp>
          <p:nvSpPr>
            <p:cNvPr id="12" name="object 12"/>
            <p:cNvSpPr/>
            <p:nvPr/>
          </p:nvSpPr>
          <p:spPr>
            <a:xfrm>
              <a:off x="11132563" y="5754421"/>
              <a:ext cx="3416935" cy="1882806"/>
            </a:xfrm>
            <a:custGeom>
              <a:avLst/>
              <a:gdLst/>
              <a:ahLst/>
              <a:cxnLst/>
              <a:rect l="l" t="t" r="r" b="b"/>
              <a:pathLst>
                <a:path w="3416934" h="2057400">
                  <a:moveTo>
                    <a:pt x="3416477" y="2057006"/>
                  </a:moveTo>
                  <a:lnTo>
                    <a:pt x="0" y="2057006"/>
                  </a:lnTo>
                  <a:lnTo>
                    <a:pt x="0" y="0"/>
                  </a:lnTo>
                  <a:lnTo>
                    <a:pt x="3416477" y="0"/>
                  </a:lnTo>
                  <a:lnTo>
                    <a:pt x="3416477" y="2057006"/>
                  </a:lnTo>
                  <a:close/>
                </a:path>
              </a:pathLst>
            </a:custGeom>
            <a:solidFill>
              <a:srgbClr val="FEE000"/>
            </a:solidFill>
          </p:spPr>
          <p:txBody>
            <a:bodyPr wrap="square" lIns="0" tIns="0" rIns="0" bIns="0" rtlCol="0"/>
            <a:lstStyle/>
            <a:p>
              <a:endParaRPr/>
            </a:p>
          </p:txBody>
        </p:sp>
        <p:sp>
          <p:nvSpPr>
            <p:cNvPr id="14" name="object 14"/>
            <p:cNvSpPr txBox="1"/>
            <p:nvPr/>
          </p:nvSpPr>
          <p:spPr>
            <a:xfrm>
              <a:off x="11141534" y="5674780"/>
              <a:ext cx="3975184" cy="1930201"/>
            </a:xfrm>
            <a:prstGeom prst="rect">
              <a:avLst/>
            </a:prstGeom>
            <a:noFill/>
            <a:ln w="15449">
              <a:noFill/>
            </a:ln>
          </p:spPr>
          <p:txBody>
            <a:bodyPr vert="horz" wrap="square" lIns="0" tIns="179070" rIns="0" bIns="0" rtlCol="0">
              <a:spAutoFit/>
            </a:bodyPr>
            <a:lstStyle/>
            <a:p>
              <a:pPr marL="215265" marR="796925">
                <a:lnSpc>
                  <a:spcPts val="1800"/>
                </a:lnSpc>
                <a:spcBef>
                  <a:spcPts val="1410"/>
                </a:spcBef>
              </a:pPr>
              <a:r>
                <a:rPr lang="fi-FI" sz="1600" b="1" spc="75" dirty="0">
                  <a:solidFill>
                    <a:srgbClr val="231F20"/>
                  </a:solidFill>
                  <a:latin typeface="Arial Black" panose="020B0A04020102020204" pitchFamily="34" charset="0"/>
                  <a:cs typeface="Arial"/>
                </a:rPr>
                <a:t>PREPARING FOR THE DISCUSSION</a:t>
              </a:r>
            </a:p>
            <a:p>
              <a:pPr marL="210185" marR="370205">
                <a:lnSpc>
                  <a:spcPct val="100000"/>
                </a:lnSpc>
              </a:pPr>
              <a:r>
                <a:rPr lang="en-US" sz="1100" spc="40" dirty="0">
                  <a:solidFill>
                    <a:srgbClr val="231F20"/>
                  </a:solidFill>
                  <a:latin typeface="Arial"/>
                  <a:cs typeface="Arial"/>
                </a:rPr>
                <a:t>What has been said about the topic recently?  Whose voice is heard and whose is not?</a:t>
              </a:r>
            </a:p>
            <a:p>
              <a:pPr marL="210185" marR="370205">
                <a:lnSpc>
                  <a:spcPct val="100000"/>
                </a:lnSpc>
              </a:pPr>
              <a:r>
                <a:rPr lang="en-US" sz="1100" spc="40" dirty="0">
                  <a:solidFill>
                    <a:srgbClr val="231F20"/>
                  </a:solidFill>
                  <a:latin typeface="Arial"/>
                  <a:cs typeface="Arial"/>
                </a:rPr>
                <a:t>What is my opinion?</a:t>
              </a:r>
            </a:p>
            <a:p>
              <a:pPr marL="210185" marR="370205">
                <a:lnSpc>
                  <a:spcPct val="100000"/>
                </a:lnSpc>
              </a:pPr>
              <a:r>
                <a:rPr lang="en-US" sz="1100" spc="40" dirty="0">
                  <a:solidFill>
                    <a:srgbClr val="231F20"/>
                  </a:solidFill>
                  <a:latin typeface="Arial"/>
                  <a:cs typeface="Arial"/>
                </a:rPr>
                <a:t>What are good ground rules like?</a:t>
              </a:r>
              <a:br>
                <a:rPr lang="en-US" sz="1100" spc="40" dirty="0">
                  <a:solidFill>
                    <a:srgbClr val="231F20"/>
                  </a:solidFill>
                  <a:latin typeface="Arial"/>
                  <a:cs typeface="Arial"/>
                </a:rPr>
              </a:br>
              <a:r>
                <a:rPr lang="en-US" sz="1100" spc="40" dirty="0">
                  <a:solidFill>
                    <a:srgbClr val="231F20"/>
                  </a:solidFill>
                  <a:latin typeface="Arial"/>
                  <a:cs typeface="Arial"/>
                </a:rPr>
                <a:t>How do I start, steer and end the discussion?</a:t>
              </a:r>
              <a:br>
                <a:rPr lang="en-US" sz="1100" spc="40" dirty="0">
                  <a:solidFill>
                    <a:srgbClr val="231F20"/>
                  </a:solidFill>
                  <a:latin typeface="Arial"/>
                  <a:cs typeface="Arial"/>
                </a:rPr>
              </a:br>
              <a:r>
                <a:rPr lang="en-US" sz="1100" spc="40" dirty="0">
                  <a:solidFill>
                    <a:srgbClr val="231F20"/>
                  </a:solidFill>
                  <a:latin typeface="Arial"/>
                  <a:cs typeface="Arial"/>
                </a:rPr>
                <a:t>How can a successful dialogue be ensured?</a:t>
              </a:r>
              <a:br>
                <a:rPr lang="en-US" sz="1100" spc="40" dirty="0">
                  <a:solidFill>
                    <a:srgbClr val="231F20"/>
                  </a:solidFill>
                  <a:latin typeface="Arial"/>
                  <a:cs typeface="Arial"/>
                </a:rPr>
              </a:br>
              <a:r>
                <a:rPr lang="en-US" sz="1100" spc="40" dirty="0">
                  <a:solidFill>
                    <a:srgbClr val="231F20"/>
                  </a:solidFill>
                  <a:latin typeface="Arial"/>
                  <a:cs typeface="Arial"/>
                </a:rPr>
                <a:t>How will the discussion be documented and </a:t>
              </a:r>
              <a:r>
                <a:rPr lang="en-US" sz="1100" spc="40" dirty="0" err="1">
                  <a:solidFill>
                    <a:srgbClr val="231F20"/>
                  </a:solidFill>
                  <a:latin typeface="Arial"/>
                  <a:cs typeface="Arial"/>
                </a:rPr>
                <a:t>summarised</a:t>
              </a:r>
              <a:r>
                <a:rPr lang="en-US" sz="1100" spc="40" dirty="0">
                  <a:solidFill>
                    <a:srgbClr val="231F20"/>
                  </a:solidFill>
                  <a:latin typeface="Arial"/>
                  <a:cs typeface="Arial"/>
                </a:rPr>
                <a:t>?</a:t>
              </a:r>
            </a:p>
          </p:txBody>
        </p:sp>
      </p:grpSp>
      <p:sp>
        <p:nvSpPr>
          <p:cNvPr id="15" name="object 15"/>
          <p:cNvSpPr/>
          <p:nvPr/>
        </p:nvSpPr>
        <p:spPr>
          <a:xfrm>
            <a:off x="4061590" y="5949484"/>
            <a:ext cx="3424554" cy="4034468"/>
          </a:xfrm>
          <a:custGeom>
            <a:avLst/>
            <a:gdLst/>
            <a:ahLst/>
            <a:cxnLst/>
            <a:rect l="l" t="t" r="r" b="b"/>
            <a:pathLst>
              <a:path w="3424554" h="5880734">
                <a:moveTo>
                  <a:pt x="3423958" y="5880633"/>
                </a:moveTo>
                <a:lnTo>
                  <a:pt x="0" y="5880633"/>
                </a:lnTo>
                <a:lnTo>
                  <a:pt x="0" y="0"/>
                </a:lnTo>
                <a:lnTo>
                  <a:pt x="3423958" y="0"/>
                </a:lnTo>
                <a:lnTo>
                  <a:pt x="3423958" y="5880633"/>
                </a:lnTo>
                <a:close/>
              </a:path>
            </a:pathLst>
          </a:custGeom>
          <a:ln w="6299">
            <a:solidFill>
              <a:srgbClr val="D1D3D4"/>
            </a:solidFill>
          </a:ln>
        </p:spPr>
        <p:txBody>
          <a:bodyPr wrap="square" lIns="0" tIns="0" rIns="0" bIns="0" rtlCol="0"/>
          <a:lstStyle/>
          <a:p>
            <a:endParaRPr/>
          </a:p>
        </p:txBody>
      </p:sp>
      <p:sp>
        <p:nvSpPr>
          <p:cNvPr id="19" name="object 19"/>
          <p:cNvSpPr txBox="1"/>
          <p:nvPr/>
        </p:nvSpPr>
        <p:spPr>
          <a:xfrm>
            <a:off x="520804" y="1002665"/>
            <a:ext cx="10078720" cy="997709"/>
          </a:xfrm>
          <a:prstGeom prst="rect">
            <a:avLst/>
          </a:prstGeom>
        </p:spPr>
        <p:txBody>
          <a:bodyPr vert="horz" wrap="square" lIns="0" tIns="12700" rIns="0" bIns="0" rtlCol="0">
            <a:spAutoFit/>
          </a:bodyPr>
          <a:lstStyle/>
          <a:p>
            <a:pPr marL="12700" marR="5080">
              <a:lnSpc>
                <a:spcPct val="100000"/>
              </a:lnSpc>
              <a:spcBef>
                <a:spcPts val="100"/>
              </a:spcBef>
            </a:pPr>
            <a:r>
              <a:rPr lang="en-US" sz="1600" spc="40" dirty="0">
                <a:solidFill>
                  <a:srgbClr val="231F20"/>
                </a:solidFill>
                <a:latin typeface="Arial"/>
                <a:cs typeface="Arial"/>
              </a:rPr>
              <a:t>Use the template to help you plan the discussion to get an idea of the time and resources required. Go over the objectives of the discussion, plan who will be invited and how, determine a suitable venue and facilities, and prepare for your role as the discussion leader by choosing the leading methods that best suit you.</a:t>
            </a:r>
          </a:p>
        </p:txBody>
      </p:sp>
      <p:sp>
        <p:nvSpPr>
          <p:cNvPr id="20" name="object 20"/>
          <p:cNvSpPr/>
          <p:nvPr/>
        </p:nvSpPr>
        <p:spPr>
          <a:xfrm>
            <a:off x="4066650" y="2179700"/>
            <a:ext cx="3420000" cy="3647860"/>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24" name="object 24"/>
          <p:cNvSpPr/>
          <p:nvPr/>
        </p:nvSpPr>
        <p:spPr>
          <a:xfrm>
            <a:off x="7659043" y="2179700"/>
            <a:ext cx="3420000" cy="3682490"/>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28" name="object 28"/>
          <p:cNvSpPr/>
          <p:nvPr/>
        </p:nvSpPr>
        <p:spPr>
          <a:xfrm>
            <a:off x="11150516" y="2179699"/>
            <a:ext cx="3420000" cy="3649295"/>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32" name="object 32"/>
          <p:cNvSpPr/>
          <p:nvPr/>
        </p:nvSpPr>
        <p:spPr>
          <a:xfrm>
            <a:off x="13006264" y="927418"/>
            <a:ext cx="150495" cy="150495"/>
          </a:xfrm>
          <a:custGeom>
            <a:avLst/>
            <a:gdLst/>
            <a:ahLst/>
            <a:cxnLst/>
            <a:rect l="l" t="t" r="r" b="b"/>
            <a:pathLst>
              <a:path w="150495" h="150494">
                <a:moveTo>
                  <a:pt x="150190" y="150190"/>
                </a:moveTo>
                <a:lnTo>
                  <a:pt x="0" y="150190"/>
                </a:lnTo>
                <a:lnTo>
                  <a:pt x="0" y="0"/>
                </a:lnTo>
                <a:lnTo>
                  <a:pt x="150190" y="0"/>
                </a:lnTo>
                <a:lnTo>
                  <a:pt x="150190"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3" name="object 33"/>
          <p:cNvSpPr/>
          <p:nvPr/>
        </p:nvSpPr>
        <p:spPr>
          <a:xfrm>
            <a:off x="12084680" y="1278570"/>
            <a:ext cx="150495" cy="150495"/>
          </a:xfrm>
          <a:custGeom>
            <a:avLst/>
            <a:gdLst/>
            <a:ahLst/>
            <a:cxnLst/>
            <a:rect l="l" t="t" r="r" b="b"/>
            <a:pathLst>
              <a:path w="150495" h="150495">
                <a:moveTo>
                  <a:pt x="150190" y="150190"/>
                </a:moveTo>
                <a:lnTo>
                  <a:pt x="0" y="150190"/>
                </a:lnTo>
                <a:lnTo>
                  <a:pt x="0" y="0"/>
                </a:lnTo>
                <a:lnTo>
                  <a:pt x="150190" y="0"/>
                </a:lnTo>
                <a:lnTo>
                  <a:pt x="150190"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5" name="object 35"/>
          <p:cNvSpPr/>
          <p:nvPr/>
        </p:nvSpPr>
        <p:spPr>
          <a:xfrm>
            <a:off x="13006265" y="1287809"/>
            <a:ext cx="150495" cy="150495"/>
          </a:xfrm>
          <a:custGeom>
            <a:avLst/>
            <a:gdLst/>
            <a:ahLst/>
            <a:cxnLst/>
            <a:rect l="l" t="t" r="r" b="b"/>
            <a:pathLst>
              <a:path w="150495" h="150495">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36" name="object 36"/>
          <p:cNvSpPr/>
          <p:nvPr/>
        </p:nvSpPr>
        <p:spPr>
          <a:xfrm>
            <a:off x="12084680" y="1620940"/>
            <a:ext cx="150495" cy="150495"/>
          </a:xfrm>
          <a:custGeom>
            <a:avLst/>
            <a:gdLst/>
            <a:ahLst/>
            <a:cxnLst/>
            <a:rect l="l" t="t" r="r" b="b"/>
            <a:pathLst>
              <a:path w="150495" h="150494">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100" dirty="0">
              <a:latin typeface="Arial" panose="020B0604020202020204" pitchFamily="34" charset="0"/>
              <a:cs typeface="Arial" panose="020B0604020202020204" pitchFamily="34" charset="0"/>
            </a:endParaRPr>
          </a:p>
        </p:txBody>
      </p:sp>
      <p:sp>
        <p:nvSpPr>
          <p:cNvPr id="50" name="object 20"/>
          <p:cNvSpPr/>
          <p:nvPr/>
        </p:nvSpPr>
        <p:spPr>
          <a:xfrm>
            <a:off x="489868" y="2188082"/>
            <a:ext cx="3420000" cy="3643644"/>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grpSp>
        <p:nvGrpSpPr>
          <p:cNvPr id="8" name="Ryhmä 7">
            <a:extLst>
              <a:ext uri="{FF2B5EF4-FFF2-40B4-BE49-F238E27FC236}">
                <a16:creationId xmlns:a16="http://schemas.microsoft.com/office/drawing/2014/main" id="{9BF69D92-4266-470C-AF88-BB6810EDEA5A}"/>
              </a:ext>
            </a:extLst>
          </p:cNvPr>
          <p:cNvGrpSpPr/>
          <p:nvPr/>
        </p:nvGrpSpPr>
        <p:grpSpPr>
          <a:xfrm>
            <a:off x="4007856" y="5809980"/>
            <a:ext cx="4240793" cy="2040909"/>
            <a:chOff x="4008993" y="5649811"/>
            <a:chExt cx="4183400" cy="2016637"/>
          </a:xfrm>
        </p:grpSpPr>
        <p:sp>
          <p:nvSpPr>
            <p:cNvPr id="16" name="object 16"/>
            <p:cNvSpPr/>
            <p:nvPr/>
          </p:nvSpPr>
          <p:spPr>
            <a:xfrm>
              <a:off x="4046315" y="5736870"/>
              <a:ext cx="3425825" cy="1929578"/>
            </a:xfrm>
            <a:custGeom>
              <a:avLst/>
              <a:gdLst/>
              <a:ahLst/>
              <a:cxnLst/>
              <a:rect l="l" t="t" r="r" b="b"/>
              <a:pathLst>
                <a:path w="3425825" h="2053589">
                  <a:moveTo>
                    <a:pt x="3425825" y="2053234"/>
                  </a:moveTo>
                  <a:lnTo>
                    <a:pt x="0" y="2053234"/>
                  </a:lnTo>
                  <a:lnTo>
                    <a:pt x="0" y="0"/>
                  </a:lnTo>
                  <a:lnTo>
                    <a:pt x="3425825" y="0"/>
                  </a:lnTo>
                  <a:lnTo>
                    <a:pt x="3425825" y="2053234"/>
                  </a:lnTo>
                  <a:close/>
                </a:path>
              </a:pathLst>
            </a:custGeom>
            <a:solidFill>
              <a:srgbClr val="FEE000"/>
            </a:solidFill>
          </p:spPr>
          <p:txBody>
            <a:bodyPr wrap="square" lIns="0" tIns="0" rIns="0" bIns="0" rtlCol="0"/>
            <a:lstStyle/>
            <a:p>
              <a:endParaRPr/>
            </a:p>
          </p:txBody>
        </p:sp>
        <p:sp>
          <p:nvSpPr>
            <p:cNvPr id="18" name="object 18"/>
            <p:cNvSpPr txBox="1"/>
            <p:nvPr/>
          </p:nvSpPr>
          <p:spPr>
            <a:xfrm>
              <a:off x="4008993" y="5649811"/>
              <a:ext cx="4183400" cy="638644"/>
            </a:xfrm>
            <a:prstGeom prst="rect">
              <a:avLst/>
            </a:prstGeom>
            <a:noFill/>
          </p:spPr>
          <p:txBody>
            <a:bodyPr vert="horz" wrap="square" lIns="0" tIns="182880" rIns="0" bIns="0" rtlCol="0">
              <a:spAutoFit/>
            </a:bodyPr>
            <a:lstStyle/>
            <a:p>
              <a:pPr marL="214629" marR="1321435">
                <a:lnSpc>
                  <a:spcPts val="1770"/>
                </a:lnSpc>
                <a:spcBef>
                  <a:spcPts val="1440"/>
                </a:spcBef>
              </a:pPr>
              <a:r>
                <a:rPr lang="en-US" sz="1600" b="1" spc="100" dirty="0">
                  <a:solidFill>
                    <a:srgbClr val="231F20"/>
                  </a:solidFill>
                  <a:latin typeface="Arial Black" panose="020B0A04020102020204" pitchFamily="34" charset="0"/>
                  <a:cs typeface="Arial"/>
                </a:rPr>
                <a:t>TIME AND PLACE OF THE DISCUSSION </a:t>
              </a:r>
            </a:p>
          </p:txBody>
        </p:sp>
        <p:sp>
          <p:nvSpPr>
            <p:cNvPr id="22" name="Tekstiruutu 21">
              <a:extLst>
                <a:ext uri="{FF2B5EF4-FFF2-40B4-BE49-F238E27FC236}">
                  <a16:creationId xmlns:a16="http://schemas.microsoft.com/office/drawing/2014/main" id="{1D574CC3-DEBD-4DFF-BD7C-21FBFB11914F}"/>
                </a:ext>
              </a:extLst>
            </p:cNvPr>
            <p:cNvSpPr txBox="1"/>
            <p:nvPr/>
          </p:nvSpPr>
          <p:spPr>
            <a:xfrm>
              <a:off x="4128387" y="6281694"/>
              <a:ext cx="3118291" cy="938719"/>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When and where will the discussion take place?</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What could be a suitable venue? </a:t>
              </a:r>
            </a:p>
            <a:p>
              <a:r>
                <a:rPr lang="en-US" sz="1100" dirty="0">
                  <a:latin typeface="Arial" panose="020B0604020202020204" pitchFamily="34" charset="0"/>
                  <a:cs typeface="Arial" panose="020B0604020202020204" pitchFamily="34" charset="0"/>
                </a:rPr>
                <a:t>What does the venue </a:t>
              </a:r>
              <a:r>
                <a:rPr lang="en-US" sz="1100" dirty="0" err="1">
                  <a:latin typeface="Arial" panose="020B0604020202020204" pitchFamily="34" charset="0"/>
                  <a:cs typeface="Arial" panose="020B0604020202020204" pitchFamily="34" charset="0"/>
                </a:rPr>
                <a:t>symbolise</a:t>
              </a:r>
              <a:r>
                <a:rPr lang="en-US" sz="1100" dirty="0">
                  <a:latin typeface="Arial" panose="020B0604020202020204" pitchFamily="34" charset="0"/>
                  <a:cs typeface="Arial" panose="020B0604020202020204" pitchFamily="34" charset="0"/>
                </a:rPr>
                <a:t>?</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How many participants are you aiming at?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Is there room for a circle?</a:t>
              </a:r>
            </a:p>
          </p:txBody>
        </p:sp>
      </p:grpSp>
      <p:sp>
        <p:nvSpPr>
          <p:cNvPr id="52" name="object 28">
            <a:extLst>
              <a:ext uri="{FF2B5EF4-FFF2-40B4-BE49-F238E27FC236}">
                <a16:creationId xmlns:a16="http://schemas.microsoft.com/office/drawing/2014/main" id="{C8557E1D-93EC-4768-93D9-96E979670DDC}"/>
              </a:ext>
            </a:extLst>
          </p:cNvPr>
          <p:cNvSpPr/>
          <p:nvPr/>
        </p:nvSpPr>
        <p:spPr>
          <a:xfrm>
            <a:off x="12031172" y="748243"/>
            <a:ext cx="2518326" cy="1204666"/>
          </a:xfrm>
          <a:custGeom>
            <a:avLst/>
            <a:gdLst/>
            <a:ahLst/>
            <a:cxnLst/>
            <a:rect l="l" t="t" r="r" b="b"/>
            <a:pathLst>
              <a:path w="4600575" h="1606550">
                <a:moveTo>
                  <a:pt x="4600511" y="0"/>
                </a:moveTo>
                <a:lnTo>
                  <a:pt x="0" y="0"/>
                </a:lnTo>
                <a:lnTo>
                  <a:pt x="0" y="1606321"/>
                </a:lnTo>
                <a:lnTo>
                  <a:pt x="4600511" y="1606321"/>
                </a:lnTo>
                <a:lnTo>
                  <a:pt x="4600511" y="0"/>
                </a:lnTo>
                <a:close/>
              </a:path>
            </a:pathLst>
          </a:custGeom>
          <a:ln w="6350">
            <a:solidFill>
              <a:srgbClr val="D1D3D4"/>
            </a:solidFill>
          </a:ln>
        </p:spPr>
        <p:txBody>
          <a:bodyPr wrap="square" lIns="0" tIns="0" rIns="0" bIns="0" rtlCol="0"/>
          <a:lstStyle/>
          <a:p>
            <a:endParaRPr/>
          </a:p>
        </p:txBody>
      </p:sp>
      <p:sp>
        <p:nvSpPr>
          <p:cNvPr id="53" name="object 34">
            <a:extLst>
              <a:ext uri="{FF2B5EF4-FFF2-40B4-BE49-F238E27FC236}">
                <a16:creationId xmlns:a16="http://schemas.microsoft.com/office/drawing/2014/main" id="{4A0E8FA5-59FE-4F69-82BB-0F83EF7E3348}"/>
              </a:ext>
            </a:extLst>
          </p:cNvPr>
          <p:cNvSpPr txBox="1"/>
          <p:nvPr/>
        </p:nvSpPr>
        <p:spPr>
          <a:xfrm>
            <a:off x="12299380" y="886017"/>
            <a:ext cx="762382" cy="197490"/>
          </a:xfrm>
          <a:prstGeom prst="rect">
            <a:avLst/>
          </a:prstGeom>
        </p:spPr>
        <p:txBody>
          <a:bodyPr vert="horz" wrap="square" lIns="0" tIns="12700" rIns="0" bIns="0" rtlCol="0">
            <a:spAutoFit/>
          </a:bodyPr>
          <a:lstStyle/>
          <a:p>
            <a:pPr>
              <a:lnSpc>
                <a:spcPct val="100000"/>
              </a:lnSpc>
              <a:spcBef>
                <a:spcPts val="100"/>
              </a:spcBef>
            </a:pPr>
            <a:r>
              <a:rPr lang="sv-FI" sz="1200" spc="15" dirty="0" err="1">
                <a:solidFill>
                  <a:srgbClr val="231F20"/>
                </a:solidFill>
                <a:latin typeface="Arial"/>
              </a:rPr>
              <a:t>Open</a:t>
            </a:r>
            <a:endParaRPr sz="1200" dirty="0">
              <a:latin typeface="Arial"/>
              <a:cs typeface="Arial"/>
            </a:endParaRPr>
          </a:p>
        </p:txBody>
      </p:sp>
      <p:sp>
        <p:nvSpPr>
          <p:cNvPr id="54" name="object 38">
            <a:extLst>
              <a:ext uri="{FF2B5EF4-FFF2-40B4-BE49-F238E27FC236}">
                <a16:creationId xmlns:a16="http://schemas.microsoft.com/office/drawing/2014/main" id="{1FF6675E-FFE9-454C-87EF-289D3F6C25C4}"/>
              </a:ext>
            </a:extLst>
          </p:cNvPr>
          <p:cNvSpPr txBox="1"/>
          <p:nvPr/>
        </p:nvSpPr>
        <p:spPr>
          <a:xfrm>
            <a:off x="13236456" y="885387"/>
            <a:ext cx="762382" cy="197490"/>
          </a:xfrm>
          <a:prstGeom prst="rect">
            <a:avLst/>
          </a:prstGeom>
        </p:spPr>
        <p:txBody>
          <a:bodyPr vert="horz" wrap="square" lIns="0" tIns="12700" rIns="0" bIns="0" rtlCol="0">
            <a:spAutoFit/>
          </a:bodyPr>
          <a:lstStyle/>
          <a:p>
            <a:pPr>
              <a:spcBef>
                <a:spcPts val="100"/>
              </a:spcBef>
              <a:tabLst>
                <a:tab pos="1778635" algn="l"/>
              </a:tabLst>
            </a:pPr>
            <a:r>
              <a:rPr lang="fi-FI" sz="1200" spc="25" dirty="0" err="1">
                <a:solidFill>
                  <a:srgbClr val="231F20"/>
                </a:solidFill>
                <a:latin typeface="Arial"/>
                <a:cs typeface="Arial"/>
              </a:rPr>
              <a:t>Closed</a:t>
            </a:r>
            <a:endParaRPr lang="fi-FI" sz="1200" spc="25" dirty="0">
              <a:solidFill>
                <a:srgbClr val="231F20"/>
              </a:solidFill>
              <a:latin typeface="Arial"/>
              <a:cs typeface="Arial"/>
            </a:endParaRPr>
          </a:p>
        </p:txBody>
      </p:sp>
      <p:sp>
        <p:nvSpPr>
          <p:cNvPr id="55" name="object 34">
            <a:extLst>
              <a:ext uri="{FF2B5EF4-FFF2-40B4-BE49-F238E27FC236}">
                <a16:creationId xmlns:a16="http://schemas.microsoft.com/office/drawing/2014/main" id="{37D6463A-77FD-4411-B693-95998B077D01}"/>
              </a:ext>
            </a:extLst>
          </p:cNvPr>
          <p:cNvSpPr txBox="1"/>
          <p:nvPr/>
        </p:nvSpPr>
        <p:spPr>
          <a:xfrm>
            <a:off x="13236456" y="1258334"/>
            <a:ext cx="1319813" cy="197490"/>
          </a:xfrm>
          <a:prstGeom prst="rect">
            <a:avLst/>
          </a:prstGeom>
        </p:spPr>
        <p:txBody>
          <a:bodyPr vert="horz" wrap="square" lIns="0" tIns="12700" rIns="0" bIns="0" rtlCol="0">
            <a:spAutoFit/>
          </a:bodyPr>
          <a:lstStyle/>
          <a:p>
            <a:pPr>
              <a:lnSpc>
                <a:spcPct val="100000"/>
              </a:lnSpc>
              <a:spcBef>
                <a:spcPts val="100"/>
              </a:spcBef>
            </a:pPr>
            <a:r>
              <a:rPr lang="fi-FI" sz="1200" spc="15" dirty="0" err="1">
                <a:solidFill>
                  <a:srgbClr val="231F20"/>
                </a:solidFill>
                <a:latin typeface="Arial"/>
                <a:cs typeface="Arial"/>
              </a:rPr>
              <a:t>Confidential</a:t>
            </a:r>
            <a:endParaRPr lang="fi-FI" sz="1200" spc="15" dirty="0">
              <a:solidFill>
                <a:srgbClr val="231F20"/>
              </a:solidFill>
              <a:latin typeface="Arial"/>
              <a:cs typeface="Arial"/>
            </a:endParaRPr>
          </a:p>
        </p:txBody>
      </p:sp>
      <p:sp>
        <p:nvSpPr>
          <p:cNvPr id="56" name="object 34">
            <a:extLst>
              <a:ext uri="{FF2B5EF4-FFF2-40B4-BE49-F238E27FC236}">
                <a16:creationId xmlns:a16="http://schemas.microsoft.com/office/drawing/2014/main" id="{EA84D229-6B4F-41FF-A122-07630D3367AE}"/>
              </a:ext>
            </a:extLst>
          </p:cNvPr>
          <p:cNvSpPr txBox="1"/>
          <p:nvPr/>
        </p:nvSpPr>
        <p:spPr>
          <a:xfrm>
            <a:off x="12299380" y="1596861"/>
            <a:ext cx="937076" cy="197490"/>
          </a:xfrm>
          <a:prstGeom prst="rect">
            <a:avLst/>
          </a:prstGeom>
        </p:spPr>
        <p:txBody>
          <a:bodyPr vert="horz" wrap="square" lIns="0" tIns="12700" rIns="0" bIns="0" rtlCol="0">
            <a:spAutoFit/>
          </a:bodyPr>
          <a:lstStyle/>
          <a:p>
            <a:pPr>
              <a:lnSpc>
                <a:spcPct val="100000"/>
              </a:lnSpc>
              <a:spcBef>
                <a:spcPts val="100"/>
              </a:spcBef>
            </a:pPr>
            <a:r>
              <a:rPr lang="fi-FI" sz="1200" spc="15" dirty="0" err="1">
                <a:solidFill>
                  <a:srgbClr val="231F20"/>
                </a:solidFill>
                <a:latin typeface="Arial"/>
                <a:cs typeface="Arial"/>
              </a:rPr>
              <a:t>Other</a:t>
            </a:r>
            <a:r>
              <a:rPr lang="fi-FI" sz="1200" spc="15" dirty="0">
                <a:solidFill>
                  <a:srgbClr val="231F20"/>
                </a:solidFill>
                <a:latin typeface="Arial"/>
                <a:cs typeface="Arial"/>
              </a:rPr>
              <a:t>:</a:t>
            </a:r>
          </a:p>
        </p:txBody>
      </p:sp>
      <p:sp>
        <p:nvSpPr>
          <p:cNvPr id="57" name="object 34">
            <a:extLst>
              <a:ext uri="{FF2B5EF4-FFF2-40B4-BE49-F238E27FC236}">
                <a16:creationId xmlns:a16="http://schemas.microsoft.com/office/drawing/2014/main" id="{568AE9C4-F260-4FF2-B84B-2A480B29E2AB}"/>
              </a:ext>
            </a:extLst>
          </p:cNvPr>
          <p:cNvSpPr txBox="1"/>
          <p:nvPr/>
        </p:nvSpPr>
        <p:spPr>
          <a:xfrm>
            <a:off x="12299380" y="1250611"/>
            <a:ext cx="762382" cy="197490"/>
          </a:xfrm>
          <a:prstGeom prst="rect">
            <a:avLst/>
          </a:prstGeom>
        </p:spPr>
        <p:txBody>
          <a:bodyPr vert="horz" wrap="square" lIns="0" tIns="12700" rIns="0" bIns="0" rtlCol="0">
            <a:spAutoFit/>
          </a:bodyPr>
          <a:lstStyle/>
          <a:p>
            <a:pPr>
              <a:lnSpc>
                <a:spcPct val="100000"/>
              </a:lnSpc>
              <a:spcBef>
                <a:spcPts val="100"/>
              </a:spcBef>
            </a:pPr>
            <a:r>
              <a:rPr lang="fi-FI" sz="1200" spc="15" dirty="0">
                <a:solidFill>
                  <a:srgbClr val="231F20"/>
                </a:solidFill>
                <a:latin typeface="Arial"/>
                <a:cs typeface="Arial"/>
              </a:rPr>
              <a:t>Public</a:t>
            </a:r>
            <a:endParaRPr sz="1200" dirty="0">
              <a:latin typeface="Arial"/>
              <a:cs typeface="Arial"/>
            </a:endParaRPr>
          </a:p>
        </p:txBody>
      </p:sp>
      <p:sp>
        <p:nvSpPr>
          <p:cNvPr id="58" name="object 29">
            <a:extLst>
              <a:ext uri="{FF2B5EF4-FFF2-40B4-BE49-F238E27FC236}">
                <a16:creationId xmlns:a16="http://schemas.microsoft.com/office/drawing/2014/main" id="{E2DDE958-F5AB-4706-A89B-AE77732349CC}"/>
              </a:ext>
            </a:extLst>
          </p:cNvPr>
          <p:cNvSpPr/>
          <p:nvPr/>
        </p:nvSpPr>
        <p:spPr>
          <a:xfrm>
            <a:off x="12024077" y="175226"/>
            <a:ext cx="2518326" cy="590231"/>
          </a:xfrm>
          <a:custGeom>
            <a:avLst/>
            <a:gdLst/>
            <a:ahLst/>
            <a:cxnLst/>
            <a:rect l="l" t="t" r="r" b="b"/>
            <a:pathLst>
              <a:path w="4600575" h="471805">
                <a:moveTo>
                  <a:pt x="4600435" y="0"/>
                </a:moveTo>
                <a:lnTo>
                  <a:pt x="0" y="0"/>
                </a:lnTo>
                <a:lnTo>
                  <a:pt x="0" y="471652"/>
                </a:lnTo>
                <a:lnTo>
                  <a:pt x="4600435" y="471652"/>
                </a:lnTo>
                <a:lnTo>
                  <a:pt x="4600435" y="0"/>
                </a:lnTo>
                <a:close/>
              </a:path>
            </a:pathLst>
          </a:custGeom>
          <a:solidFill>
            <a:srgbClr val="FEE000"/>
          </a:solidFill>
        </p:spPr>
        <p:txBody>
          <a:bodyPr wrap="square" lIns="0" tIns="0" rIns="0" bIns="0" rtlCol="0" anchor="ctr"/>
          <a:lstStyle/>
          <a:p>
            <a:pPr algn="ctr"/>
            <a:endParaRPr lang="fi-FI" sz="1400" b="1" dirty="0">
              <a:latin typeface="Arial Black" panose="020B0A04020102020204" pitchFamily="34" charset="0"/>
              <a:cs typeface="Arial" panose="020B0604020202020204" pitchFamily="34" charset="0"/>
            </a:endParaRPr>
          </a:p>
          <a:p>
            <a:pPr algn="ctr"/>
            <a:r>
              <a:rPr lang="fi-FI" sz="1400" b="1" dirty="0">
                <a:latin typeface="Arial Black" panose="020B0A04020102020204" pitchFamily="34" charset="0"/>
                <a:cs typeface="Arial" panose="020B0604020202020204" pitchFamily="34" charset="0"/>
              </a:rPr>
              <a:t>NATURE OF THE DISCUSSION</a:t>
            </a:r>
          </a:p>
          <a:p>
            <a:pPr algn="ctr"/>
            <a:endParaRPr lang="fi-FI" sz="1400" b="1" dirty="0">
              <a:latin typeface="Arial Black" panose="020B0A04020102020204" pitchFamily="34" charset="0"/>
              <a:cs typeface="Arial" panose="020B0604020202020204" pitchFamily="34" charset="0"/>
            </a:endParaRPr>
          </a:p>
        </p:txBody>
      </p:sp>
      <p:sp>
        <p:nvSpPr>
          <p:cNvPr id="59" name="object 35">
            <a:extLst>
              <a:ext uri="{FF2B5EF4-FFF2-40B4-BE49-F238E27FC236}">
                <a16:creationId xmlns:a16="http://schemas.microsoft.com/office/drawing/2014/main" id="{68C2FA65-DC19-4243-9A88-89A7BBA5D6A8}"/>
              </a:ext>
            </a:extLst>
          </p:cNvPr>
          <p:cNvSpPr/>
          <p:nvPr/>
        </p:nvSpPr>
        <p:spPr>
          <a:xfrm>
            <a:off x="12084680" y="934428"/>
            <a:ext cx="150495" cy="150495"/>
          </a:xfrm>
          <a:custGeom>
            <a:avLst/>
            <a:gdLst/>
            <a:ahLst/>
            <a:cxnLst/>
            <a:rect l="l" t="t" r="r" b="b"/>
            <a:pathLst>
              <a:path w="150495" h="150495">
                <a:moveTo>
                  <a:pt x="150177" y="150190"/>
                </a:moveTo>
                <a:lnTo>
                  <a:pt x="0" y="150190"/>
                </a:lnTo>
                <a:lnTo>
                  <a:pt x="0" y="0"/>
                </a:lnTo>
                <a:lnTo>
                  <a:pt x="150177" y="0"/>
                </a:lnTo>
                <a:lnTo>
                  <a:pt x="150177" y="150190"/>
                </a:lnTo>
                <a:close/>
              </a:path>
            </a:pathLst>
          </a:custGeom>
          <a:ln w="6350">
            <a:solidFill>
              <a:srgbClr val="D1D3D4"/>
            </a:solidFill>
          </a:ln>
        </p:spPr>
        <p:txBody>
          <a:bodyPr wrap="square" lIns="0" tIns="0" rIns="0" bIns="0" rtlCol="0"/>
          <a:lstStyle/>
          <a:p>
            <a:endParaRPr sz="1050" dirty="0">
              <a:latin typeface="Arial" panose="020B0604020202020204" pitchFamily="34" charset="0"/>
              <a:cs typeface="Arial" panose="020B0604020202020204" pitchFamily="34" charset="0"/>
            </a:endParaRPr>
          </a:p>
        </p:txBody>
      </p:sp>
      <p:sp>
        <p:nvSpPr>
          <p:cNvPr id="26" name="Suorakulmio 25">
            <a:extLst>
              <a:ext uri="{FF2B5EF4-FFF2-40B4-BE49-F238E27FC236}">
                <a16:creationId xmlns:a16="http://schemas.microsoft.com/office/drawing/2014/main" id="{6C4D5D02-78A4-400E-A2AF-0CE910E65FB0}"/>
              </a:ext>
            </a:extLst>
          </p:cNvPr>
          <p:cNvSpPr/>
          <p:nvPr/>
        </p:nvSpPr>
        <p:spPr>
          <a:xfrm>
            <a:off x="296991" y="2730580"/>
            <a:ext cx="3810000" cy="769441"/>
          </a:xfrm>
          <a:prstGeom prst="rect">
            <a:avLst/>
          </a:prstGeom>
        </p:spPr>
        <p:txBody>
          <a:bodyPr wrap="square">
            <a:spAutoFit/>
          </a:bodyPr>
          <a:lstStyle/>
          <a:p>
            <a:pPr marL="217170" marR="904240">
              <a:lnSpc>
                <a:spcPct val="100000"/>
              </a:lnSpc>
              <a:spcBef>
                <a:spcPts val="465"/>
              </a:spcBef>
            </a:pPr>
            <a:r>
              <a:rPr lang="en-US" sz="1100" spc="25" dirty="0">
                <a:solidFill>
                  <a:srgbClr val="231F20"/>
                </a:solidFill>
                <a:latin typeface="Arial"/>
                <a:cs typeface="Arial"/>
              </a:rPr>
              <a:t>What need does the discussion meet?</a:t>
            </a:r>
            <a:br>
              <a:rPr lang="en-US" sz="1100" spc="25" dirty="0">
                <a:solidFill>
                  <a:srgbClr val="231F20"/>
                </a:solidFill>
                <a:latin typeface="Arial"/>
                <a:cs typeface="Arial"/>
              </a:rPr>
            </a:br>
            <a:r>
              <a:rPr lang="en-US" sz="1100" spc="25" dirty="0">
                <a:solidFill>
                  <a:srgbClr val="231F20"/>
                </a:solidFill>
                <a:latin typeface="Arial"/>
                <a:cs typeface="Arial"/>
              </a:rPr>
              <a:t>Why is the discussion organised?</a:t>
            </a:r>
            <a:br>
              <a:rPr lang="en-US" sz="1100" spc="25" dirty="0">
                <a:solidFill>
                  <a:srgbClr val="231F20"/>
                </a:solidFill>
                <a:latin typeface="Arial"/>
                <a:cs typeface="Arial"/>
              </a:rPr>
            </a:br>
            <a:r>
              <a:rPr lang="en-US" sz="1100" spc="25" dirty="0">
                <a:solidFill>
                  <a:srgbClr val="231F20"/>
                </a:solidFill>
                <a:latin typeface="Arial"/>
                <a:cs typeface="Arial"/>
              </a:rPr>
              <a:t>What kind of change does the discussion aim to achieve?</a:t>
            </a:r>
          </a:p>
        </p:txBody>
      </p:sp>
      <p:sp>
        <p:nvSpPr>
          <p:cNvPr id="61" name="object 18">
            <a:extLst>
              <a:ext uri="{FF2B5EF4-FFF2-40B4-BE49-F238E27FC236}">
                <a16:creationId xmlns:a16="http://schemas.microsoft.com/office/drawing/2014/main" id="{76FE6FAE-C41D-48EA-95DC-C41E7E311930}"/>
              </a:ext>
            </a:extLst>
          </p:cNvPr>
          <p:cNvSpPr txBox="1"/>
          <p:nvPr/>
        </p:nvSpPr>
        <p:spPr>
          <a:xfrm>
            <a:off x="428018" y="2117103"/>
            <a:ext cx="4841880" cy="646331"/>
          </a:xfrm>
          <a:prstGeom prst="rect">
            <a:avLst/>
          </a:prstGeom>
          <a:noFill/>
        </p:spPr>
        <p:txBody>
          <a:bodyPr vert="horz" wrap="square" lIns="0" tIns="182880" rIns="0" bIns="0" rtlCol="0">
            <a:spAutoFit/>
          </a:bodyPr>
          <a:lstStyle/>
          <a:p>
            <a:pPr marL="214629" marR="1321435">
              <a:lnSpc>
                <a:spcPts val="1770"/>
              </a:lnSpc>
              <a:spcBef>
                <a:spcPts val="1440"/>
              </a:spcBef>
            </a:pPr>
            <a:r>
              <a:rPr lang="fi-FI" sz="1600" b="1" spc="100" dirty="0">
                <a:solidFill>
                  <a:srgbClr val="231F20"/>
                </a:solidFill>
                <a:latin typeface="Arial Black" panose="020B0A04020102020204" pitchFamily="34" charset="0"/>
                <a:cs typeface="Arial"/>
              </a:rPr>
              <a:t>NEED FOR THE DISCUSSION</a:t>
            </a:r>
          </a:p>
        </p:txBody>
      </p:sp>
      <p:sp>
        <p:nvSpPr>
          <p:cNvPr id="62" name="object 18">
            <a:extLst>
              <a:ext uri="{FF2B5EF4-FFF2-40B4-BE49-F238E27FC236}">
                <a16:creationId xmlns:a16="http://schemas.microsoft.com/office/drawing/2014/main" id="{144B2FE3-8200-42B6-BBB2-231D10EA0CB6}"/>
              </a:ext>
            </a:extLst>
          </p:cNvPr>
          <p:cNvSpPr txBox="1"/>
          <p:nvPr/>
        </p:nvSpPr>
        <p:spPr>
          <a:xfrm>
            <a:off x="4016084" y="2117618"/>
            <a:ext cx="4613566" cy="646331"/>
          </a:xfrm>
          <a:prstGeom prst="rect">
            <a:avLst/>
          </a:prstGeom>
          <a:noFill/>
        </p:spPr>
        <p:txBody>
          <a:bodyPr vert="horz" wrap="square" lIns="0" tIns="182880" rIns="0" bIns="0" rtlCol="0">
            <a:spAutoFit/>
          </a:bodyPr>
          <a:lstStyle/>
          <a:p>
            <a:pPr marL="214629" marR="1321435">
              <a:lnSpc>
                <a:spcPts val="1770"/>
              </a:lnSpc>
              <a:spcBef>
                <a:spcPts val="1440"/>
              </a:spcBef>
            </a:pPr>
            <a:r>
              <a:rPr lang="fi-FI" sz="1600" b="1" spc="100" dirty="0">
                <a:solidFill>
                  <a:srgbClr val="231F20"/>
                </a:solidFill>
                <a:latin typeface="Arial Black" panose="020B0A04020102020204" pitchFamily="34" charset="0"/>
                <a:cs typeface="Arial"/>
              </a:rPr>
              <a:t>TOPIC OF THE DISCUSSION</a:t>
            </a:r>
          </a:p>
        </p:txBody>
      </p:sp>
      <p:sp>
        <p:nvSpPr>
          <p:cNvPr id="63" name="object 18">
            <a:extLst>
              <a:ext uri="{FF2B5EF4-FFF2-40B4-BE49-F238E27FC236}">
                <a16:creationId xmlns:a16="http://schemas.microsoft.com/office/drawing/2014/main" id="{F5A8BB0B-9E2D-4636-B950-B3B9CB962246}"/>
              </a:ext>
            </a:extLst>
          </p:cNvPr>
          <p:cNvSpPr txBox="1"/>
          <p:nvPr/>
        </p:nvSpPr>
        <p:spPr>
          <a:xfrm>
            <a:off x="7626948" y="2103969"/>
            <a:ext cx="4457732" cy="646331"/>
          </a:xfrm>
          <a:prstGeom prst="rect">
            <a:avLst/>
          </a:prstGeom>
          <a:noFill/>
        </p:spPr>
        <p:txBody>
          <a:bodyPr vert="horz" wrap="square" lIns="0" tIns="182880" rIns="0" bIns="0" rtlCol="0">
            <a:spAutoFit/>
          </a:bodyPr>
          <a:lstStyle/>
          <a:p>
            <a:pPr marL="214629" marR="1321435">
              <a:lnSpc>
                <a:spcPts val="1770"/>
              </a:lnSpc>
              <a:spcBef>
                <a:spcPts val="1440"/>
              </a:spcBef>
            </a:pPr>
            <a:r>
              <a:rPr lang="fi-FI" sz="1600" b="1" spc="100" dirty="0">
                <a:solidFill>
                  <a:srgbClr val="231F20"/>
                </a:solidFill>
                <a:latin typeface="Arial Black" panose="020B0A04020102020204" pitchFamily="34" charset="0"/>
                <a:cs typeface="Arial"/>
              </a:rPr>
              <a:t>OBJECTIVES OF THE DISCUSSION</a:t>
            </a:r>
          </a:p>
        </p:txBody>
      </p:sp>
      <p:sp>
        <p:nvSpPr>
          <p:cNvPr id="64" name="object 18">
            <a:extLst>
              <a:ext uri="{FF2B5EF4-FFF2-40B4-BE49-F238E27FC236}">
                <a16:creationId xmlns:a16="http://schemas.microsoft.com/office/drawing/2014/main" id="{0329F9F0-CF69-40AB-B92F-BBA15CB729D2}"/>
              </a:ext>
            </a:extLst>
          </p:cNvPr>
          <p:cNvSpPr txBox="1"/>
          <p:nvPr/>
        </p:nvSpPr>
        <p:spPr>
          <a:xfrm>
            <a:off x="11109940" y="2090683"/>
            <a:ext cx="4264571" cy="646331"/>
          </a:xfrm>
          <a:prstGeom prst="rect">
            <a:avLst/>
          </a:prstGeom>
          <a:noFill/>
        </p:spPr>
        <p:txBody>
          <a:bodyPr vert="horz" wrap="square" lIns="0" tIns="182880" rIns="0" bIns="0" rtlCol="0">
            <a:spAutoFit/>
          </a:bodyPr>
          <a:lstStyle/>
          <a:p>
            <a:pPr marL="214629" marR="1321435">
              <a:lnSpc>
                <a:spcPts val="1770"/>
              </a:lnSpc>
              <a:spcBef>
                <a:spcPts val="1440"/>
              </a:spcBef>
            </a:pPr>
            <a:r>
              <a:rPr lang="fi-FI" sz="1600" b="1" spc="100" dirty="0">
                <a:solidFill>
                  <a:srgbClr val="231F20"/>
                </a:solidFill>
                <a:latin typeface="Arial Black" panose="020B0A04020102020204" pitchFamily="34" charset="0"/>
                <a:cs typeface="Arial"/>
              </a:rPr>
              <a:t>IMPACT OF THE DISCUSSION</a:t>
            </a:r>
          </a:p>
        </p:txBody>
      </p:sp>
      <p:sp>
        <p:nvSpPr>
          <p:cNvPr id="65" name="Suorakulmio 64">
            <a:extLst>
              <a:ext uri="{FF2B5EF4-FFF2-40B4-BE49-F238E27FC236}">
                <a16:creationId xmlns:a16="http://schemas.microsoft.com/office/drawing/2014/main" id="{C3E19054-0E22-496D-9759-C096A45B3ED9}"/>
              </a:ext>
            </a:extLst>
          </p:cNvPr>
          <p:cNvSpPr/>
          <p:nvPr/>
        </p:nvSpPr>
        <p:spPr>
          <a:xfrm>
            <a:off x="3911991" y="2732321"/>
            <a:ext cx="3810000" cy="1107996"/>
          </a:xfrm>
          <a:prstGeom prst="rect">
            <a:avLst/>
          </a:prstGeom>
        </p:spPr>
        <p:txBody>
          <a:bodyPr wrap="square">
            <a:spAutoFit/>
          </a:bodyPr>
          <a:lstStyle/>
          <a:p>
            <a:pPr marL="217170" marR="904240">
              <a:lnSpc>
                <a:spcPct val="100000"/>
              </a:lnSpc>
              <a:spcBef>
                <a:spcPts val="465"/>
              </a:spcBef>
            </a:pPr>
            <a:r>
              <a:rPr lang="en-US" sz="1100" spc="25" dirty="0">
                <a:solidFill>
                  <a:srgbClr val="231F20"/>
                </a:solidFill>
                <a:latin typeface="Arial"/>
                <a:cs typeface="Arial"/>
              </a:rPr>
              <a:t>What topic do you need to invite the participants to discuss?</a:t>
            </a:r>
            <a:br>
              <a:rPr lang="en-US" sz="1100" spc="25" dirty="0">
                <a:solidFill>
                  <a:srgbClr val="231F20"/>
                </a:solidFill>
                <a:latin typeface="Arial"/>
                <a:cs typeface="Arial"/>
              </a:rPr>
            </a:br>
            <a:r>
              <a:rPr lang="en-US" sz="1100" spc="25" dirty="0">
                <a:solidFill>
                  <a:srgbClr val="231F20"/>
                </a:solidFill>
                <a:latin typeface="Arial"/>
                <a:cs typeface="Arial"/>
              </a:rPr>
              <a:t>What topic do you believe the participants will want to discuss?</a:t>
            </a:r>
            <a:br>
              <a:rPr lang="en-US" sz="1100" spc="25" dirty="0">
                <a:solidFill>
                  <a:srgbClr val="231F20"/>
                </a:solidFill>
                <a:latin typeface="Arial"/>
                <a:cs typeface="Arial"/>
              </a:rPr>
            </a:br>
            <a:r>
              <a:rPr lang="en-US" sz="1100" spc="25" dirty="0">
                <a:solidFill>
                  <a:srgbClr val="231F20"/>
                </a:solidFill>
                <a:latin typeface="Arial"/>
                <a:cs typeface="Arial"/>
              </a:rPr>
              <a:t>What topic will you write to the invitation? </a:t>
            </a:r>
          </a:p>
        </p:txBody>
      </p:sp>
      <p:sp>
        <p:nvSpPr>
          <p:cNvPr id="66" name="Suorakulmio 65">
            <a:extLst>
              <a:ext uri="{FF2B5EF4-FFF2-40B4-BE49-F238E27FC236}">
                <a16:creationId xmlns:a16="http://schemas.microsoft.com/office/drawing/2014/main" id="{2EB61249-26F6-4D2C-A3BC-7F3431CFC0CA}"/>
              </a:ext>
            </a:extLst>
          </p:cNvPr>
          <p:cNvSpPr/>
          <p:nvPr/>
        </p:nvSpPr>
        <p:spPr>
          <a:xfrm>
            <a:off x="7545443" y="2692373"/>
            <a:ext cx="4539237" cy="1107996"/>
          </a:xfrm>
          <a:prstGeom prst="rect">
            <a:avLst/>
          </a:prstGeom>
        </p:spPr>
        <p:txBody>
          <a:bodyPr wrap="square">
            <a:spAutoFit/>
          </a:bodyPr>
          <a:lstStyle/>
          <a:p>
            <a:pPr marL="217170" marR="904240">
              <a:lnSpc>
                <a:spcPct val="100000"/>
              </a:lnSpc>
              <a:spcBef>
                <a:spcPts val="465"/>
              </a:spcBef>
            </a:pPr>
            <a:r>
              <a:rPr lang="en-US" sz="1100" spc="25" dirty="0">
                <a:solidFill>
                  <a:srgbClr val="231F20"/>
                </a:solidFill>
                <a:latin typeface="Arial"/>
                <a:cs typeface="Arial"/>
              </a:rPr>
              <a:t>What kind of topics best meet the need for this discussion?</a:t>
            </a:r>
            <a:br>
              <a:rPr lang="en-US" sz="1100" spc="25" dirty="0">
                <a:solidFill>
                  <a:srgbClr val="231F20"/>
                </a:solidFill>
                <a:latin typeface="Arial"/>
                <a:cs typeface="Arial"/>
              </a:rPr>
            </a:br>
            <a:r>
              <a:rPr lang="en-US" sz="1100" spc="25" dirty="0">
                <a:solidFill>
                  <a:srgbClr val="231F20"/>
                </a:solidFill>
                <a:latin typeface="Arial"/>
                <a:cs typeface="Arial"/>
              </a:rPr>
              <a:t>Which are the primary objectives from the viewpoint of the organiser?</a:t>
            </a:r>
            <a:br>
              <a:rPr lang="en-US" sz="1100" spc="25" dirty="0">
                <a:solidFill>
                  <a:srgbClr val="231F20"/>
                </a:solidFill>
                <a:latin typeface="Arial"/>
                <a:cs typeface="Arial"/>
              </a:rPr>
            </a:br>
            <a:r>
              <a:rPr lang="en-US" sz="1100" spc="25" dirty="0">
                <a:solidFill>
                  <a:srgbClr val="231F20"/>
                </a:solidFill>
                <a:latin typeface="Arial"/>
                <a:cs typeface="Arial"/>
              </a:rPr>
              <a:t>What are the primary objectives from the viewpoint of the participants and the topic? </a:t>
            </a:r>
          </a:p>
        </p:txBody>
      </p:sp>
      <p:sp>
        <p:nvSpPr>
          <p:cNvPr id="67" name="Suorakulmio 66">
            <a:extLst>
              <a:ext uri="{FF2B5EF4-FFF2-40B4-BE49-F238E27FC236}">
                <a16:creationId xmlns:a16="http://schemas.microsoft.com/office/drawing/2014/main" id="{A84240AD-09BE-41E2-9BC8-28873FE75B0C}"/>
              </a:ext>
            </a:extLst>
          </p:cNvPr>
          <p:cNvSpPr/>
          <p:nvPr/>
        </p:nvSpPr>
        <p:spPr>
          <a:xfrm>
            <a:off x="11020716" y="2691914"/>
            <a:ext cx="4539237" cy="938719"/>
          </a:xfrm>
          <a:prstGeom prst="rect">
            <a:avLst/>
          </a:prstGeom>
        </p:spPr>
        <p:txBody>
          <a:bodyPr wrap="square">
            <a:spAutoFit/>
          </a:bodyPr>
          <a:lstStyle/>
          <a:p>
            <a:pPr marL="217170" marR="904240">
              <a:lnSpc>
                <a:spcPct val="100000"/>
              </a:lnSpc>
              <a:spcBef>
                <a:spcPts val="465"/>
              </a:spcBef>
            </a:pPr>
            <a:r>
              <a:rPr lang="en-US" sz="1100" spc="25" dirty="0">
                <a:solidFill>
                  <a:srgbClr val="231F20"/>
                </a:solidFill>
                <a:latin typeface="Arial"/>
                <a:cs typeface="Arial"/>
              </a:rPr>
              <a:t>To what wider need is the discussion linked?</a:t>
            </a:r>
            <a:br>
              <a:rPr lang="en-US" sz="1100" spc="25" dirty="0">
                <a:solidFill>
                  <a:srgbClr val="231F20"/>
                </a:solidFill>
                <a:latin typeface="Arial"/>
                <a:cs typeface="Arial"/>
              </a:rPr>
            </a:br>
            <a:r>
              <a:rPr lang="en-US" sz="1100" spc="25" dirty="0">
                <a:solidFill>
                  <a:srgbClr val="231F20"/>
                </a:solidFill>
                <a:latin typeface="Arial"/>
                <a:cs typeface="Arial"/>
              </a:rPr>
              <a:t>To whom is the content of the discussion important?</a:t>
            </a:r>
            <a:br>
              <a:rPr lang="en-US" sz="1100" spc="25" dirty="0">
                <a:solidFill>
                  <a:srgbClr val="231F20"/>
                </a:solidFill>
                <a:latin typeface="Arial"/>
                <a:cs typeface="Arial"/>
              </a:rPr>
            </a:br>
            <a:r>
              <a:rPr lang="en-US" sz="1100" spc="25" dirty="0">
                <a:solidFill>
                  <a:srgbClr val="231F20"/>
                </a:solidFill>
                <a:latin typeface="Arial"/>
                <a:cs typeface="Arial"/>
              </a:rPr>
              <a:t>Who is responsible for further measures after the discussion?</a:t>
            </a:r>
          </a:p>
        </p:txBody>
      </p:sp>
      <p:sp>
        <p:nvSpPr>
          <p:cNvPr id="21" name="Tekstiruutu 20">
            <a:extLst>
              <a:ext uri="{FF2B5EF4-FFF2-40B4-BE49-F238E27FC236}">
                <a16:creationId xmlns:a16="http://schemas.microsoft.com/office/drawing/2014/main" id="{0254B3D0-496F-4CE6-9483-FCE5434CCAD3}"/>
              </a:ext>
            </a:extLst>
          </p:cNvPr>
          <p:cNvSpPr txBox="1">
            <a:spLocks/>
          </p:cNvSpPr>
          <p:nvPr/>
        </p:nvSpPr>
        <p:spPr>
          <a:xfrm>
            <a:off x="501477" y="3955367"/>
            <a:ext cx="3420000" cy="1893240"/>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0" name="Tekstiruutu 69">
            <a:extLst>
              <a:ext uri="{FF2B5EF4-FFF2-40B4-BE49-F238E27FC236}">
                <a16:creationId xmlns:a16="http://schemas.microsoft.com/office/drawing/2014/main" id="{ABE9DB17-ED6D-4C65-840A-35F13AB8D6F9}"/>
              </a:ext>
            </a:extLst>
          </p:cNvPr>
          <p:cNvSpPr txBox="1">
            <a:spLocks/>
          </p:cNvSpPr>
          <p:nvPr/>
        </p:nvSpPr>
        <p:spPr>
          <a:xfrm>
            <a:off x="4093870" y="3947188"/>
            <a:ext cx="3420000" cy="1880371"/>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3" name="Tekstiruutu 72">
            <a:extLst>
              <a:ext uri="{FF2B5EF4-FFF2-40B4-BE49-F238E27FC236}">
                <a16:creationId xmlns:a16="http://schemas.microsoft.com/office/drawing/2014/main" id="{13B8DF59-284F-4E02-99CC-669D3EBE8771}"/>
              </a:ext>
            </a:extLst>
          </p:cNvPr>
          <p:cNvSpPr txBox="1">
            <a:spLocks/>
          </p:cNvSpPr>
          <p:nvPr/>
        </p:nvSpPr>
        <p:spPr>
          <a:xfrm>
            <a:off x="7637363" y="3942363"/>
            <a:ext cx="3420000" cy="1906244"/>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4" name="Tekstiruutu 73">
            <a:extLst>
              <a:ext uri="{FF2B5EF4-FFF2-40B4-BE49-F238E27FC236}">
                <a16:creationId xmlns:a16="http://schemas.microsoft.com/office/drawing/2014/main" id="{7CCA464D-49C3-4706-9DF0-195A56AC3061}"/>
              </a:ext>
            </a:extLst>
          </p:cNvPr>
          <p:cNvSpPr txBox="1">
            <a:spLocks/>
          </p:cNvSpPr>
          <p:nvPr/>
        </p:nvSpPr>
        <p:spPr>
          <a:xfrm>
            <a:off x="11123550" y="3906267"/>
            <a:ext cx="3420000" cy="1968774"/>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5" name="Tekstiruutu 74">
            <a:extLst>
              <a:ext uri="{FF2B5EF4-FFF2-40B4-BE49-F238E27FC236}">
                <a16:creationId xmlns:a16="http://schemas.microsoft.com/office/drawing/2014/main" id="{3D8337A3-3E31-4D82-981E-85D468CE18A6}"/>
              </a:ext>
            </a:extLst>
          </p:cNvPr>
          <p:cNvSpPr txBox="1">
            <a:spLocks/>
          </p:cNvSpPr>
          <p:nvPr/>
        </p:nvSpPr>
        <p:spPr>
          <a:xfrm>
            <a:off x="599681" y="7810523"/>
            <a:ext cx="3420000" cy="2160357"/>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6" name="Tekstiruutu 75">
            <a:extLst>
              <a:ext uri="{FF2B5EF4-FFF2-40B4-BE49-F238E27FC236}">
                <a16:creationId xmlns:a16="http://schemas.microsoft.com/office/drawing/2014/main" id="{6DA3CAFD-E900-4A3B-8273-BF3EBEBD10AC}"/>
              </a:ext>
            </a:extLst>
          </p:cNvPr>
          <p:cNvSpPr txBox="1">
            <a:spLocks/>
          </p:cNvSpPr>
          <p:nvPr/>
        </p:nvSpPr>
        <p:spPr>
          <a:xfrm>
            <a:off x="4106991" y="7850889"/>
            <a:ext cx="3420000" cy="2133062"/>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7" name="Tekstiruutu 76">
            <a:extLst>
              <a:ext uri="{FF2B5EF4-FFF2-40B4-BE49-F238E27FC236}">
                <a16:creationId xmlns:a16="http://schemas.microsoft.com/office/drawing/2014/main" id="{97B1BB0D-330C-457A-956E-1FCCB6A38338}"/>
              </a:ext>
            </a:extLst>
          </p:cNvPr>
          <p:cNvSpPr txBox="1">
            <a:spLocks/>
          </p:cNvSpPr>
          <p:nvPr/>
        </p:nvSpPr>
        <p:spPr>
          <a:xfrm>
            <a:off x="7670344" y="7893950"/>
            <a:ext cx="3420000" cy="2089999"/>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sp>
        <p:nvSpPr>
          <p:cNvPr id="78" name="Tekstiruutu 77">
            <a:extLst>
              <a:ext uri="{FF2B5EF4-FFF2-40B4-BE49-F238E27FC236}">
                <a16:creationId xmlns:a16="http://schemas.microsoft.com/office/drawing/2014/main" id="{9D9AE47C-5092-4B97-B024-D9BE35F8802B}"/>
              </a:ext>
            </a:extLst>
          </p:cNvPr>
          <p:cNvSpPr txBox="1">
            <a:spLocks/>
          </p:cNvSpPr>
          <p:nvPr/>
        </p:nvSpPr>
        <p:spPr>
          <a:xfrm>
            <a:off x="11122403" y="7893949"/>
            <a:ext cx="3420000" cy="2051207"/>
          </a:xfrm>
          <a:prstGeom prst="rect">
            <a:avLst/>
          </a:prstGeom>
          <a:noFill/>
        </p:spPr>
        <p:txBody>
          <a:bodyPr wrap="square" rtlCol="0">
            <a:normAutofit/>
          </a:bodyPr>
          <a:lstStyle/>
          <a:p>
            <a:endParaRPr lang="fi-FI" sz="1400" dirty="0">
              <a:latin typeface="Arial" panose="020B0604020202020204" pitchFamily="34" charset="0"/>
              <a:cs typeface="Arial" panose="020B0604020202020204" pitchFamily="34" charset="0"/>
            </a:endParaRPr>
          </a:p>
        </p:txBody>
      </p:sp>
      <p:pic>
        <p:nvPicPr>
          <p:cNvPr id="80" name="Picture 1">
            <a:extLst>
              <a:ext uri="{FF2B5EF4-FFF2-40B4-BE49-F238E27FC236}">
                <a16:creationId xmlns:a16="http://schemas.microsoft.com/office/drawing/2014/main" id="{D912D116-A2C7-408A-89E7-430C8DAE5C80}"/>
              </a:ext>
            </a:extLst>
          </p:cNvPr>
          <p:cNvPicPr>
            <a:picLocks noChangeAspect="1"/>
          </p:cNvPicPr>
          <p:nvPr/>
        </p:nvPicPr>
        <p:blipFill>
          <a:blip r:embed="rId3"/>
          <a:stretch>
            <a:fillRect/>
          </a:stretch>
        </p:blipFill>
        <p:spPr>
          <a:xfrm>
            <a:off x="6824426" y="10157232"/>
            <a:ext cx="1663408" cy="25023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ntns:customXsn xmlns:ntns="http://schemas.microsoft.com/office/2006/metadata/customXsn">
  <ntns:xsnLocation>https://sitra2fi.sharepoint.com/sites/contentTypeHub/_cts/Yleisasiakirja/940aed073ecb5c5ccustomXsn.xsn</ntns:xsnLocation>
  <ntns:cached>False</ntns:cached>
  <ntns:openByDefault>False</ntns:openByDefault>
  <ntns:xsnScope>https://sitra2fi.sharepoint.com/sites/contentTypeHub</ntns:xsnScope>
</ntns:customXsn>
</file>

<file path=customXml/item2.xml><?xml version="1.0" encoding="utf-8"?>
<?mso-contentType ?>
<SharedContentType xmlns="Microsoft.SharePoint.Taxonomy.ContentTypeSync" SourceId="0b244f7c-65aa-48fb-9d13-422c763cce83" ContentTypeId="0x01010009B064D253C0234B96565FEBDE0EB1AE01" PreviousValue="false"/>
</file>

<file path=customXml/item3.xml><?xml version="1.0" encoding="utf-8"?>
<p:properties xmlns:p="http://schemas.microsoft.com/office/2006/metadata/properties" xmlns:xsi="http://www.w3.org/2001/XMLSchema-instance" xmlns:pc="http://schemas.microsoft.com/office/infopath/2007/PartnerControls">
  <documentManagement>
    <Liite xmlns="59df146f-7ddd-4b8c-ad0a-b36f0bde1af8" xsi:nil="true"/>
    <Voimassaolo_x0020_päättyy xmlns="59df146f-7ddd-4b8c-ad0a-b36f0bde1af8" xsi:nil="true"/>
    <datehidden xmlns="59df146f-7ddd-4b8c-ad0a-b36f0bde1af8">2018-02-06T09:44:31+00:00</datehidden>
    <Turvaluokka xmlns="59df146f-7ddd-4b8c-ad0a-b36f0bde1af8">Sisäinen</Turvaluokka>
    <Hyväksymisaika xmlns="59df146f-7ddd-4b8c-ad0a-b36f0bde1af8" xsi:nil="true"/>
    <Toimintalohko xmlns="b3482ef4-95fb-428f-9b80-8291477d056d" xsi:nil="true"/>
    <Arkistointitila xmlns="59df146f-7ddd-4b8c-ad0a-b36f0bde1af8" xsi:nil="true"/>
    <Luonne xmlns="59df146f-7ddd-4b8c-ad0a-b36f0bde1af8">Normaali</Luonne>
    <documenttypehidden xmlns="59df146f-7ddd-4b8c-ad0a-b36f0bde1af8" xsi:nil="true"/>
    <Muun_x0020_tallennemuodon_x0020_sijoituspaikka xmlns="59df146f-7ddd-4b8c-ad0a-b36f0bde1af8" xsi:nil="true"/>
    <securityclasshidden xmlns="59df146f-7ddd-4b8c-ad0a-b36f0bde1af8" xsi:nil="true"/>
    <appendixhidden xmlns="59df146f-7ddd-4b8c-ad0a-b36f0bde1af8" xsi:nil="true"/>
    <Yksikkö xmlns="59df146f-7ddd-4b8c-ad0a-b36f0bde1af8" xsi:nil="true"/>
    <Asiakirjan_x0020_kieli xmlns="59df146f-7ddd-4b8c-ad0a-b36f0bde1af8">suomi</Asiakirjan_x0020_kieli>
    <Paperisen_x0020_asiakirjan_x0020_sijoituspaikka xmlns="59df146f-7ddd-4b8c-ad0a-b36f0bde1af8" xsi:nil="true"/>
    <Täydenne xmlns="59df146f-7ddd-4b8c-ad0a-b36f0bde1af8" xsi:nil="true"/>
    <Numero xmlns="59df146f-7ddd-4b8c-ad0a-b36f0bde1af8" xsi:nil="true"/>
    <Pääasiakirja xmlns="59df146f-7ddd-4b8c-ad0a-b36f0bde1af8">
      <Url xsi:nil="true"/>
      <Description xsi:nil="true"/>
    </Pääasiakirja>
    <naturehidden xmlns="59df146f-7ddd-4b8c-ad0a-b36f0bde1af8" xsi:nil="true"/>
    <Asiakirjatyyppi xmlns="59df146f-7ddd-4b8c-ad0a-b36f0bde1af8" xsi:nil="true"/>
    <Hyväksyjä xmlns="59df146f-7ddd-4b8c-ad0a-b36f0bde1af8" xsi:nil="true"/>
    <Päivämäärä xmlns="59df146f-7ddd-4b8c-ad0a-b36f0bde1af8" xsi:nil="true"/>
    <Asiatunnus xmlns="59df146f-7ddd-4b8c-ad0a-b36f0bde1af8" xsi:nil="true"/>
    <organizationhidden xmlns="59df146f-7ddd-4b8c-ad0a-b36f0bde1af8" xsi:nil="true"/>
    <m1b612f04ed641ef84700b625686da1a xmlns="0a3d3510-5864-46d9-99f3-ff9cf64766bd">
      <Terms xmlns="http://schemas.microsoft.com/office/infopath/2007/PartnerControls"/>
    </m1b612f04ed641ef84700b625686da1a>
    <TaxCatchAll xmlns="0a3d3510-5864-46d9-99f3-ff9cf64766bd"/>
  </documentManagement>
</p:properties>
</file>

<file path=customXml/item4.xml><?xml version="1.0" encoding="utf-8"?>
<ct:contentTypeSchema xmlns:ct="http://schemas.microsoft.com/office/2006/metadata/contentType" xmlns:ma="http://schemas.microsoft.com/office/2006/metadata/properties/metaAttributes" ct:_="" ma:_="" ma:contentTypeName="Yleisasiakirja" ma:contentTypeID="0x01010009B064D253C0234B96565FEBDE0EB1AE0100938EA615C964A14580D76982238F888B" ma:contentTypeVersion="18" ma:contentTypeDescription="" ma:contentTypeScope="" ma:versionID="2b1d392d7a45e876f61b826f9ba04e55">
  <xsd:schema xmlns:xsd="http://www.w3.org/2001/XMLSchema" xmlns:xs="http://www.w3.org/2001/XMLSchema" xmlns:p="http://schemas.microsoft.com/office/2006/metadata/properties" xmlns:ns3="59df146f-7ddd-4b8c-ad0a-b36f0bde1af8" xmlns:ns4="b3482ef4-95fb-428f-9b80-8291477d056d" xmlns:ns5="0a3d3510-5864-46d9-99f3-ff9cf64766bd" targetNamespace="http://schemas.microsoft.com/office/2006/metadata/properties" ma:root="true" ma:fieldsID="343010aae64bac7b106422fd0ea0b8a8" ns3:_="" ns4:_="" ns5:_="">
    <xsd:import namespace="59df146f-7ddd-4b8c-ad0a-b36f0bde1af8"/>
    <xsd:import namespace="b3482ef4-95fb-428f-9b80-8291477d056d"/>
    <xsd:import namespace="0a3d3510-5864-46d9-99f3-ff9cf64766bd"/>
    <xsd:element name="properties">
      <xsd:complexType>
        <xsd:sequence>
          <xsd:element name="documentManagement">
            <xsd:complexType>
              <xsd:all>
                <xsd:element ref="ns3:Yksikkö" minOccurs="0"/>
                <xsd:element ref="ns3:Päivämäärä" minOccurs="0"/>
                <xsd:element ref="ns3:Turvaluokka" minOccurs="0"/>
                <xsd:element ref="ns3:Asiakirjan_x0020_kieli" minOccurs="0"/>
                <xsd:element ref="ns3:Asiakirjatyyppi" minOccurs="0"/>
                <xsd:element ref="ns3:Täydenne" minOccurs="0"/>
                <xsd:element ref="ns3:Hyväksyjä" minOccurs="0"/>
                <xsd:element ref="ns3:Hyväksymisaika" minOccurs="0"/>
                <xsd:element ref="ns3:Asiatunnus" minOccurs="0"/>
                <xsd:element ref="ns3:Arkistointitila" minOccurs="0"/>
                <xsd:element ref="ns3:Luonne" minOccurs="0"/>
                <xsd:element ref="ns3:Liite" minOccurs="0"/>
                <xsd:element ref="ns3:Numero" minOccurs="0"/>
                <xsd:element ref="ns3:Pääasiakirja" minOccurs="0"/>
                <xsd:element ref="ns3:Paperisen_x0020_asiakirjan_x0020_sijoituspaikka" minOccurs="0"/>
                <xsd:element ref="ns3:Muun_x0020_tallennemuodon_x0020_sijoituspaikka" minOccurs="0"/>
                <xsd:element ref="ns3:Voimassaolo_x0020_päättyy" minOccurs="0"/>
                <xsd:element ref="ns3:appendixhidden" minOccurs="0"/>
                <xsd:element ref="ns3:datehidden" minOccurs="0"/>
                <xsd:element ref="ns3:documenttypehidden" minOccurs="0"/>
                <xsd:element ref="ns3:naturehidden" minOccurs="0"/>
                <xsd:element ref="ns3:organizationhidden" minOccurs="0"/>
                <xsd:element ref="ns3:securityclasshidden" minOccurs="0"/>
                <xsd:element ref="ns4:Toimintalohko" minOccurs="0"/>
                <xsd:element ref="ns5:m1b612f04ed641ef84700b625686da1a" minOccurs="0"/>
                <xsd:element ref="ns5:TaxCatchAll" minOccurs="0"/>
                <xsd:element ref="ns5: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df146f-7ddd-4b8c-ad0a-b36f0bde1af8" elementFormDefault="qualified">
    <xsd:import namespace="http://schemas.microsoft.com/office/2006/documentManagement/types"/>
    <xsd:import namespace="http://schemas.microsoft.com/office/infopath/2007/PartnerControls"/>
    <xsd:element name="Yksikkö" ma:index="3" nillable="true" ma:displayName="Yksikkö" ma:internalName="Yksikk_x00f6_">
      <xsd:simpleType>
        <xsd:restriction base="dms:Text">
          <xsd:maxLength value="255"/>
        </xsd:restriction>
      </xsd:simpleType>
    </xsd:element>
    <xsd:element name="Päivämäärä" ma:index="4" nillable="true" ma:displayName="Päivämäärä" ma:format="DateOnly" ma:internalName="P_x00e4_iv_x00e4_m_x00e4__x00e4_r_x00e4_">
      <xsd:simpleType>
        <xsd:restriction base="dms:DateTime"/>
      </xsd:simpleType>
    </xsd:element>
    <xsd:element name="Turvaluokka" ma:index="5" nillable="true" ma:displayName="Turvaluokka" ma:default="Sisäinen" ma:format="Dropdown" ma:internalName="Turvaluokka">
      <xsd:simpleType>
        <xsd:restriction base="dms:Choice">
          <xsd:enumeration value="Julkinen"/>
          <xsd:enumeration value="Sisäinen"/>
          <xsd:enumeration value="Luottamuksellinen"/>
          <xsd:enumeration value="Salainen"/>
        </xsd:restriction>
      </xsd:simpleType>
    </xsd:element>
    <xsd:element name="Asiakirjan_x0020_kieli" ma:index="6" nillable="true" ma:displayName="Asiakirjan kieli" ma:default="suomi" ma:format="Dropdown" ma:internalName="Asiakirjan_x0020_kieli">
      <xsd:simpleType>
        <xsd:restriction base="dms:Choice">
          <xsd:enumeration value="suomi"/>
          <xsd:enumeration value="englanti"/>
          <xsd:enumeration value="ruotsi"/>
          <xsd:enumeration value="venäjä"/>
          <xsd:enumeration value="muu"/>
        </xsd:restriction>
      </xsd:simpleType>
    </xsd:element>
    <xsd:element name="Asiakirjatyyppi" ma:index="7" nillable="true" ma:displayName="Asiakirjatyyppi" ma:format="Dropdown" ma:internalName="Asiakirjatyyppi">
      <xsd:simpleType>
        <xsd:union memberTypes="dms:Text">
          <xsd:simpleType>
            <xsd:restriction base="dms:Choice">
              <xsd:enumeration value="Esite"/>
              <xsd:enumeration value="Esitelmä"/>
              <xsd:enumeration value="Kiertosaate"/>
              <xsd:enumeration value="Kirje"/>
              <xsd:enumeration value="Liite"/>
              <xsd:enumeration value="Luettelo"/>
              <xsd:enumeration value="Muistio"/>
              <xsd:enumeration value="Ohje"/>
              <xsd:enumeration value="Pöytäkirja"/>
              <xsd:enumeration value="Raportti"/>
              <xsd:enumeration value="Sopimus"/>
              <xsd:enumeration value="Suunnitelma"/>
              <xsd:enumeration value="Tiedote"/>
              <xsd:enumeration value="Valtakirja"/>
            </xsd:restriction>
          </xsd:simpleType>
        </xsd:union>
      </xsd:simpleType>
    </xsd:element>
    <xsd:element name="Täydenne" ma:index="8" nillable="true" ma:displayName="Täydenne" ma:internalName="T_x00e4_ydenne">
      <xsd:simpleType>
        <xsd:restriction base="dms:Text">
          <xsd:maxLength value="255"/>
        </xsd:restriction>
      </xsd:simpleType>
    </xsd:element>
    <xsd:element name="Hyväksyjä" ma:index="9" nillable="true" ma:displayName="Hyväksyjä" ma:internalName="Hyv_x00e4_ksyj_x00e4_">
      <xsd:simpleType>
        <xsd:restriction base="dms:Text"/>
      </xsd:simpleType>
    </xsd:element>
    <xsd:element name="Hyväksymisaika" ma:index="10" nillable="true" ma:displayName="Hyväksymisaika" ma:format="DateOnly" ma:internalName="Hyv_x00e4_ksymisaika">
      <xsd:simpleType>
        <xsd:restriction base="dms:DateTime"/>
      </xsd:simpleType>
    </xsd:element>
    <xsd:element name="Asiatunnus" ma:index="11" nillable="true" ma:displayName="Asiatunnus" ma:internalName="Asiatunnus">
      <xsd:simpleType>
        <xsd:restriction base="dms:Text">
          <xsd:maxLength value="255"/>
        </xsd:restriction>
      </xsd:simpleType>
    </xsd:element>
    <xsd:element name="Arkistointitila" ma:index="12" nillable="true" ma:displayName="Arkistointitila" ma:format="Dropdown" ma:internalName="Arkistointitila">
      <xsd:simpleType>
        <xsd:restriction base="dms:Choice">
          <xsd:enumeration value="Luonnos"/>
          <xsd:enumeration value="Ei arkistoida"/>
          <xsd:enumeration value="Sisältöhaku"/>
          <xsd:enumeration value="Esittelyvalmis"/>
          <xsd:enumeration value="Arkistointivalmis"/>
        </xsd:restriction>
      </xsd:simpleType>
    </xsd:element>
    <xsd:element name="Luonne" ma:index="13" nillable="true" ma:displayName="Luonne" ma:default="Normaali" ma:format="Dropdown" ma:internalName="Luonne">
      <xsd:simpleType>
        <xsd:restriction base="dms:Choice">
          <xsd:enumeration value="Normaali"/>
          <xsd:enumeration value="Kiireellinen"/>
        </xsd:restriction>
      </xsd:simpleType>
    </xsd:element>
    <xsd:element name="Liite" ma:index="15" nillable="true" ma:displayName="Liite" ma:internalName="Liite">
      <xsd:simpleType>
        <xsd:restriction base="dms:Text">
          <xsd:maxLength value="255"/>
        </xsd:restriction>
      </xsd:simpleType>
    </xsd:element>
    <xsd:element name="Numero" ma:index="16" nillable="true" ma:displayName="Numero" ma:internalName="Numero">
      <xsd:simpleType>
        <xsd:restriction base="dms:Text">
          <xsd:maxLength value="255"/>
        </xsd:restriction>
      </xsd:simpleType>
    </xsd:element>
    <xsd:element name="Pääasiakirja" ma:index="17" nillable="true" ma:displayName="Pääasiakirja" ma:format="Hyperlink" ma:internalName="P_x00e4__x00e4_asiakirja">
      <xsd:complexType>
        <xsd:complexContent>
          <xsd:extension base="dms:URL">
            <xsd:sequence>
              <xsd:element name="Url" type="dms:ValidUrl" minOccurs="0" nillable="true"/>
              <xsd:element name="Description" type="xsd:string" nillable="true"/>
            </xsd:sequence>
          </xsd:extension>
        </xsd:complexContent>
      </xsd:complexType>
    </xsd:element>
    <xsd:element name="Paperisen_x0020_asiakirjan_x0020_sijoituspaikka" ma:index="18" nillable="true" ma:displayName="Paperisen asiakirjan sijoituspaikka" ma:format="Dropdown" ma:internalName="Paperisen_x0020_asiakirjan_x0020_sijoituspaikka">
      <xsd:simpleType>
        <xsd:union memberTypes="dms:Text">
          <xsd:simpleType>
            <xsd:restriction base="dms:Choice">
              <xsd:enumeration value="Toimitettu arkistonhoitajalle"/>
            </xsd:restriction>
          </xsd:simpleType>
        </xsd:union>
      </xsd:simpleType>
    </xsd:element>
    <xsd:element name="Muun_x0020_tallennemuodon_x0020_sijoituspaikka" ma:index="19" nillable="true" ma:displayName="Muun tallennemuodon sijoituspaikka" ma:format="Dropdown" ma:internalName="Muun_x0020_tallennemuodon_x0020_sijoituspaikka">
      <xsd:simpleType>
        <xsd:union memberTypes="dms:Text">
          <xsd:simpleType>
            <xsd:restriction base="dms:Choice">
              <xsd:enumeration value="Toimitettu arkistonhoitajalle"/>
            </xsd:restriction>
          </xsd:simpleType>
        </xsd:union>
      </xsd:simpleType>
    </xsd:element>
    <xsd:element name="Voimassaolo_x0020_päättyy" ma:index="20" nillable="true" ma:displayName="Voimassaolo päättyy" ma:format="DateTime" ma:internalName="Voimassaolo_x0020_p_x00e4__x00e4_ttyy">
      <xsd:simpleType>
        <xsd:restriction base="dms:DateTime"/>
      </xsd:simpleType>
    </xsd:element>
    <xsd:element name="appendixhidden" ma:index="21" nillable="true" ma:displayName="appendixhidden" ma:internalName="appendixhidden">
      <xsd:simpleType>
        <xsd:restriction base="dms:Text"/>
      </xsd:simpleType>
    </xsd:element>
    <xsd:element name="datehidden" ma:index="22" nillable="true" ma:displayName="datehidden" ma:default="[today]" ma:format="DateOnly" ma:internalName="datehidden">
      <xsd:simpleType>
        <xsd:restriction base="dms:DateTime"/>
      </xsd:simpleType>
    </xsd:element>
    <xsd:element name="documenttypehidden" ma:index="23" nillable="true" ma:displayName="documenttypehidden" ma:internalName="documenttypehidden">
      <xsd:simpleType>
        <xsd:restriction base="dms:Text"/>
      </xsd:simpleType>
    </xsd:element>
    <xsd:element name="naturehidden" ma:index="24" nillable="true" ma:displayName="naturehidden" ma:internalName="naturehidden">
      <xsd:simpleType>
        <xsd:restriction base="dms:Text"/>
      </xsd:simpleType>
    </xsd:element>
    <xsd:element name="organizationhidden" ma:index="25" nillable="true" ma:displayName="organizationhidden" ma:internalName="organizationhidden">
      <xsd:simpleType>
        <xsd:restriction base="dms:Text"/>
      </xsd:simpleType>
    </xsd:element>
    <xsd:element name="securityclasshidden" ma:index="26" nillable="true" ma:displayName="securityclasshidden" ma:internalName="securityclasshidde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482ef4-95fb-428f-9b80-8291477d056d" elementFormDefault="qualified">
    <xsd:import namespace="http://schemas.microsoft.com/office/2006/documentManagement/types"/>
    <xsd:import namespace="http://schemas.microsoft.com/office/infopath/2007/PartnerControls"/>
    <xsd:element name="Toimintalohko" ma:index="27" nillable="true" ma:displayName="Kustannuspaikka" ma:internalName="Toimintalohko">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a3d3510-5864-46d9-99f3-ff9cf64766bd" elementFormDefault="qualified">
    <xsd:import namespace="http://schemas.microsoft.com/office/2006/documentManagement/types"/>
    <xsd:import namespace="http://schemas.microsoft.com/office/infopath/2007/PartnerControls"/>
    <xsd:element name="m1b612f04ed641ef84700b625686da1a" ma:index="35" nillable="true" ma:taxonomy="true" ma:internalName="m1b612f04ed641ef84700b625686da1a" ma:taxonomyFieldName="Arkistointiluokka" ma:displayName="Arkistointiluokka" ma:default="" ma:fieldId="{61b612f0-4ed6-41ef-8470-0b625686da1a}" ma:sspId="0b244f7c-65aa-48fb-9d13-422c763cce83" ma:termSetId="50ef439d-b31d-4a75-805b-f4756a71237a" ma:anchorId="00000000-0000-0000-0000-000000000000" ma:open="false" ma:isKeyword="false">
      <xsd:complexType>
        <xsd:sequence>
          <xsd:element ref="pc:Terms" minOccurs="0" maxOccurs="1"/>
        </xsd:sequence>
      </xsd:complexType>
    </xsd:element>
    <xsd:element name="TaxCatchAll" ma:index="36" nillable="true" ma:displayName="Taxonomy Catch All Column" ma:hidden="true" ma:list="{6bc1f39a-ed56-4495-b0d8-4fbf0c000903}" ma:internalName="TaxCatchAll" ma:showField="CatchAllData" ma:web="060822f1-a2bd-4fb8-8896-6cd8325becdb">
      <xsd:complexType>
        <xsd:complexContent>
          <xsd:extension base="dms:MultiChoiceLookup">
            <xsd:sequence>
              <xsd:element name="Value" type="dms:Lookup" maxOccurs="unbounded" minOccurs="0" nillable="true"/>
            </xsd:sequence>
          </xsd:extension>
        </xsd:complexContent>
      </xsd:complexType>
    </xsd:element>
    <xsd:element name="TaxCatchAllLabel" ma:index="37" nillable="true" ma:displayName="Taxonomy Catch All Column1" ma:hidden="true" ma:list="{6bc1f39a-ed56-4495-b0d8-4fbf0c000903}" ma:internalName="TaxCatchAllLabel" ma:readOnly="true" ma:showField="CatchAllDataLabel" ma:web="060822f1-a2bd-4fb8-8896-6cd8325becd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 ma:displayName="Tekijä"/>
        <xsd:element ref="dcterms:created" minOccurs="0" maxOccurs="1"/>
        <xsd:element ref="dc:identifier" minOccurs="0" maxOccurs="1"/>
        <xsd:element name="contentType" minOccurs="0" maxOccurs="1" type="xsd:string" ma:index="29" ma:displayName="Sisältölaji"/>
        <xsd:element ref="dc:title" minOccurs="0" maxOccurs="1" ma:index="1" ma:displayName="Otsikko"/>
        <xsd:element ref="dc:subject" minOccurs="0" maxOccurs="1" ma:index="14" ma:displayName="Aihe"/>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D08AC4-CF47-4E0A-944A-1E41B4191353}">
  <ds:schemaRefs>
    <ds:schemaRef ds:uri="http://schemas.microsoft.com/office/2006/metadata/customXsn"/>
  </ds:schemaRefs>
</ds:datastoreItem>
</file>

<file path=customXml/itemProps2.xml><?xml version="1.0" encoding="utf-8"?>
<ds:datastoreItem xmlns:ds="http://schemas.openxmlformats.org/officeDocument/2006/customXml" ds:itemID="{8323A87C-3C54-4FD1-AF6C-7FC0293BE5EE}">
  <ds:schemaRefs>
    <ds:schemaRef ds:uri="Microsoft.SharePoint.Taxonomy.ContentTypeSync"/>
  </ds:schemaRefs>
</ds:datastoreItem>
</file>

<file path=customXml/itemProps3.xml><?xml version="1.0" encoding="utf-8"?>
<ds:datastoreItem xmlns:ds="http://schemas.openxmlformats.org/officeDocument/2006/customXml" ds:itemID="{4E4B4B9B-ABD8-4D52-B928-E038BCE61C2E}">
  <ds:schemaRefs>
    <ds:schemaRef ds:uri="59df146f-7ddd-4b8c-ad0a-b36f0bde1af8"/>
    <ds:schemaRef ds:uri="http://purl.org/dc/dcmitype/"/>
    <ds:schemaRef ds:uri="http://purl.org/dc/elements/1.1/"/>
    <ds:schemaRef ds:uri="http://www.w3.org/XML/1998/namespace"/>
    <ds:schemaRef ds:uri="b3482ef4-95fb-428f-9b80-8291477d056d"/>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4.xml><?xml version="1.0" encoding="utf-8"?>
<ds:datastoreItem xmlns:ds="http://schemas.openxmlformats.org/officeDocument/2006/customXml" ds:itemID="{8263BA2D-8DFB-4CA8-BACF-17A3F077C31F}"/>
</file>

<file path=docProps/app.xml><?xml version="1.0" encoding="utf-8"?>
<Properties xmlns="http://schemas.openxmlformats.org/officeDocument/2006/extended-properties" xmlns:vt="http://schemas.openxmlformats.org/officeDocument/2006/docPropsVTypes">
  <Template/>
  <TotalTime>165</TotalTime>
  <Words>215</Words>
  <Application>Microsoft Office PowerPoint</Application>
  <PresentationFormat>Mukautettu</PresentationFormat>
  <Paragraphs>35</Paragraphs>
  <Slides>1</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Arial Black</vt:lpstr>
      <vt:lpstr>Calibri</vt:lpstr>
      <vt:lpstr>Office Theme</vt:lpstr>
      <vt:lpstr>TEMPLATE FOR PLANNING A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keskustelu_työpohja</dc:title>
  <dc:creator>Laaksolahti Hannele</dc:creator>
  <cp:lastModifiedBy>Viivi Miettinen</cp:lastModifiedBy>
  <cp:revision>29</cp:revision>
  <dcterms:created xsi:type="dcterms:W3CDTF">2017-12-19T11:27:56Z</dcterms:created>
  <dcterms:modified xsi:type="dcterms:W3CDTF">2018-08-17T07:34:20Z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2017-12-18T00:00:00Z</vt:filetime>
  </property>
  <property fmtid="{D5CDD505-2E9C-101B-9397-08002B2CF9AE}" pid="3" name="Creator">
    <vt:lpwstr>Adobe Illustrator CC 22.0 (Macintosh)</vt:lpwstr>
  </property>
  <property fmtid="{D5CDD505-2E9C-101B-9397-08002B2CF9AE}" pid="4" name="LastSaved">
    <vt:filetime>2017-12-19T00:00:00Z</vt:filetime>
  </property>
  <property fmtid="{D5CDD505-2E9C-101B-9397-08002B2CF9AE}" pid="5" name="ContentTypeId">
    <vt:lpwstr>0x01010009B064D253C0234B96565FEBDE0EB1AE0100938EA615C964A14580D76982238F888B</vt:lpwstr>
  </property>
</Properties>
</file>