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6062" r:id="rId3"/>
  </p:sldMasterIdLst>
  <p:notesMasterIdLst>
    <p:notesMasterId r:id="rId83"/>
  </p:notesMasterIdLst>
  <p:handoutMasterIdLst>
    <p:handoutMasterId r:id="rId84"/>
  </p:handoutMasterIdLst>
  <p:sldIdLst>
    <p:sldId id="362" r:id="rId4"/>
    <p:sldId id="693" r:id="rId5"/>
    <p:sldId id="690" r:id="rId6"/>
    <p:sldId id="717" r:id="rId7"/>
    <p:sldId id="442" r:id="rId8"/>
    <p:sldId id="731" r:id="rId9"/>
    <p:sldId id="516" r:id="rId10"/>
    <p:sldId id="507" r:id="rId11"/>
    <p:sldId id="732" r:id="rId12"/>
    <p:sldId id="692" r:id="rId13"/>
    <p:sldId id="723" r:id="rId14"/>
    <p:sldId id="733" r:id="rId15"/>
    <p:sldId id="694" r:id="rId16"/>
    <p:sldId id="366" r:id="rId17"/>
    <p:sldId id="734" r:id="rId18"/>
    <p:sldId id="389" r:id="rId19"/>
    <p:sldId id="698" r:id="rId20"/>
    <p:sldId id="380" r:id="rId21"/>
    <p:sldId id="381" r:id="rId22"/>
    <p:sldId id="382" r:id="rId23"/>
    <p:sldId id="724" r:id="rId24"/>
    <p:sldId id="393" r:id="rId25"/>
    <p:sldId id="735" r:id="rId26"/>
    <p:sldId id="500" r:id="rId27"/>
    <p:sldId id="394" r:id="rId28"/>
    <p:sldId id="395" r:id="rId29"/>
    <p:sldId id="725" r:id="rId30"/>
    <p:sldId id="697" r:id="rId31"/>
    <p:sldId id="718" r:id="rId32"/>
    <p:sldId id="691" r:id="rId33"/>
    <p:sldId id="703" r:id="rId34"/>
    <p:sldId id="409" r:id="rId35"/>
    <p:sldId id="410" r:id="rId36"/>
    <p:sldId id="411" r:id="rId37"/>
    <p:sldId id="546" r:id="rId38"/>
    <p:sldId id="421" r:id="rId39"/>
    <p:sldId id="545" r:id="rId40"/>
    <p:sldId id="700" r:id="rId41"/>
    <p:sldId id="699" r:id="rId42"/>
    <p:sldId id="701" r:id="rId43"/>
    <p:sldId id="719" r:id="rId44"/>
    <p:sldId id="720" r:id="rId45"/>
    <p:sldId id="704" r:id="rId46"/>
    <p:sldId id="424" r:id="rId47"/>
    <p:sldId id="425" r:id="rId48"/>
    <p:sldId id="426" r:id="rId49"/>
    <p:sldId id="428" r:id="rId50"/>
    <p:sldId id="707" r:id="rId51"/>
    <p:sldId id="708" r:id="rId52"/>
    <p:sldId id="705" r:id="rId53"/>
    <p:sldId id="736" r:id="rId54"/>
    <p:sldId id="730" r:id="rId55"/>
    <p:sldId id="436" r:id="rId56"/>
    <p:sldId id="726" r:id="rId57"/>
    <p:sldId id="538" r:id="rId58"/>
    <p:sldId id="728" r:id="rId59"/>
    <p:sldId id="721" r:id="rId60"/>
    <p:sldId id="709" r:id="rId61"/>
    <p:sldId id="710" r:id="rId62"/>
    <p:sldId id="497" r:id="rId63"/>
    <p:sldId id="729" r:id="rId64"/>
    <p:sldId id="479" r:id="rId65"/>
    <p:sldId id="483" r:id="rId66"/>
    <p:sldId id="485" r:id="rId67"/>
    <p:sldId id="716" r:id="rId68"/>
    <p:sldId id="737" r:id="rId69"/>
    <p:sldId id="714" r:id="rId70"/>
    <p:sldId id="715" r:id="rId71"/>
    <p:sldId id="407" r:id="rId72"/>
    <p:sldId id="486" r:id="rId73"/>
    <p:sldId id="711" r:id="rId74"/>
    <p:sldId id="695" r:id="rId75"/>
    <p:sldId id="446" r:id="rId76"/>
    <p:sldId id="447" r:id="rId77"/>
    <p:sldId id="368" r:id="rId78"/>
    <p:sldId id="369" r:id="rId79"/>
    <p:sldId id="370" r:id="rId80"/>
    <p:sldId id="371" r:id="rId81"/>
    <p:sldId id="372" r:id="rId82"/>
  </p:sldIdLst>
  <p:sldSz cx="9144000" cy="5143500" type="screen16x9"/>
  <p:notesSz cx="6858000" cy="1552575"/>
  <p:defaultTextStyle>
    <a:defPPr>
      <a:defRPr lang="fi-FI"/>
    </a:defPPr>
    <a:lvl1pPr algn="l" rtl="0" fontAlgn="base">
      <a:spcBef>
        <a:spcPct val="0"/>
      </a:spcBef>
      <a:spcAft>
        <a:spcPct val="0"/>
      </a:spcAft>
      <a:defRPr kern="1200">
        <a:solidFill>
          <a:schemeClr val="tx1"/>
        </a:solidFill>
        <a:latin typeface="Arial" charset="0"/>
        <a:ea typeface="+mn-ea"/>
        <a:cs typeface="+mn-cs"/>
      </a:defRPr>
    </a:lvl1pPr>
    <a:lvl2pPr marL="389672" algn="l" rtl="0" fontAlgn="base">
      <a:spcBef>
        <a:spcPct val="0"/>
      </a:spcBef>
      <a:spcAft>
        <a:spcPct val="0"/>
      </a:spcAft>
      <a:defRPr kern="1200">
        <a:solidFill>
          <a:schemeClr val="tx1"/>
        </a:solidFill>
        <a:latin typeface="Arial" charset="0"/>
        <a:ea typeface="+mn-ea"/>
        <a:cs typeface="+mn-cs"/>
      </a:defRPr>
    </a:lvl2pPr>
    <a:lvl3pPr marL="779343" algn="l" rtl="0" fontAlgn="base">
      <a:spcBef>
        <a:spcPct val="0"/>
      </a:spcBef>
      <a:spcAft>
        <a:spcPct val="0"/>
      </a:spcAft>
      <a:defRPr kern="1200">
        <a:solidFill>
          <a:schemeClr val="tx1"/>
        </a:solidFill>
        <a:latin typeface="Arial" charset="0"/>
        <a:ea typeface="+mn-ea"/>
        <a:cs typeface="+mn-cs"/>
      </a:defRPr>
    </a:lvl3pPr>
    <a:lvl4pPr marL="1169015" algn="l" rtl="0" fontAlgn="base">
      <a:spcBef>
        <a:spcPct val="0"/>
      </a:spcBef>
      <a:spcAft>
        <a:spcPct val="0"/>
      </a:spcAft>
      <a:defRPr kern="1200">
        <a:solidFill>
          <a:schemeClr val="tx1"/>
        </a:solidFill>
        <a:latin typeface="Arial" charset="0"/>
        <a:ea typeface="+mn-ea"/>
        <a:cs typeface="+mn-cs"/>
      </a:defRPr>
    </a:lvl4pPr>
    <a:lvl5pPr marL="1558686" algn="l" rtl="0" fontAlgn="base">
      <a:spcBef>
        <a:spcPct val="0"/>
      </a:spcBef>
      <a:spcAft>
        <a:spcPct val="0"/>
      </a:spcAft>
      <a:defRPr kern="1200">
        <a:solidFill>
          <a:schemeClr val="tx1"/>
        </a:solidFill>
        <a:latin typeface="Arial" charset="0"/>
        <a:ea typeface="+mn-ea"/>
        <a:cs typeface="+mn-cs"/>
      </a:defRPr>
    </a:lvl5pPr>
    <a:lvl6pPr marL="1948358" algn="l" defTabSz="779343" rtl="0" eaLnBrk="1" latinLnBrk="0" hangingPunct="1">
      <a:defRPr kern="1200">
        <a:solidFill>
          <a:schemeClr val="tx1"/>
        </a:solidFill>
        <a:latin typeface="Arial" charset="0"/>
        <a:ea typeface="+mn-ea"/>
        <a:cs typeface="+mn-cs"/>
      </a:defRPr>
    </a:lvl6pPr>
    <a:lvl7pPr marL="2338029" algn="l" defTabSz="779343" rtl="0" eaLnBrk="1" latinLnBrk="0" hangingPunct="1">
      <a:defRPr kern="1200">
        <a:solidFill>
          <a:schemeClr val="tx1"/>
        </a:solidFill>
        <a:latin typeface="Arial" charset="0"/>
        <a:ea typeface="+mn-ea"/>
        <a:cs typeface="+mn-cs"/>
      </a:defRPr>
    </a:lvl7pPr>
    <a:lvl8pPr marL="2727701" algn="l" defTabSz="779343" rtl="0" eaLnBrk="1" latinLnBrk="0" hangingPunct="1">
      <a:defRPr kern="1200">
        <a:solidFill>
          <a:schemeClr val="tx1"/>
        </a:solidFill>
        <a:latin typeface="Arial" charset="0"/>
        <a:ea typeface="+mn-ea"/>
        <a:cs typeface="+mn-cs"/>
      </a:defRPr>
    </a:lvl8pPr>
    <a:lvl9pPr marL="3117372" algn="l" defTabSz="779343"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154E113F-F4DC-6D41-A921-B129A0B3B31C}">
          <p14:sldIdLst>
            <p14:sldId id="362"/>
            <p14:sldId id="693"/>
            <p14:sldId id="690"/>
          </p14:sldIdLst>
        </p14:section>
        <p14:section name="A-moduuli: Ymmärrä konteksti ja tarve" id="{9AC05DFF-D053-BF47-AD6C-59CF1BD83EBA}">
          <p14:sldIdLst>
            <p14:sldId id="717"/>
            <p14:sldId id="442"/>
            <p14:sldId id="731"/>
            <p14:sldId id="516"/>
            <p14:sldId id="507"/>
            <p14:sldId id="732"/>
            <p14:sldId id="692"/>
            <p14:sldId id="723"/>
            <p14:sldId id="733"/>
            <p14:sldId id="694"/>
            <p14:sldId id="366"/>
            <p14:sldId id="734"/>
            <p14:sldId id="389"/>
            <p14:sldId id="698"/>
            <p14:sldId id="380"/>
            <p14:sldId id="381"/>
            <p14:sldId id="382"/>
            <p14:sldId id="724"/>
            <p14:sldId id="393"/>
            <p14:sldId id="735"/>
            <p14:sldId id="500"/>
            <p14:sldId id="394"/>
            <p14:sldId id="395"/>
            <p14:sldId id="725"/>
            <p14:sldId id="697"/>
          </p14:sldIdLst>
        </p14:section>
        <p14:section name="B-moduuli: Opi Erätauko" id="{3B177539-EE3D-1B4F-A29E-42C198F81509}">
          <p14:sldIdLst>
            <p14:sldId id="718"/>
            <p14:sldId id="691"/>
            <p14:sldId id="703"/>
            <p14:sldId id="409"/>
            <p14:sldId id="410"/>
            <p14:sldId id="411"/>
            <p14:sldId id="546"/>
            <p14:sldId id="421"/>
            <p14:sldId id="545"/>
            <p14:sldId id="700"/>
            <p14:sldId id="699"/>
            <p14:sldId id="701"/>
            <p14:sldId id="719"/>
            <p14:sldId id="720"/>
            <p14:sldId id="704"/>
            <p14:sldId id="424"/>
            <p14:sldId id="425"/>
            <p14:sldId id="426"/>
            <p14:sldId id="428"/>
            <p14:sldId id="707"/>
            <p14:sldId id="708"/>
            <p14:sldId id="705"/>
            <p14:sldId id="736"/>
            <p14:sldId id="730"/>
            <p14:sldId id="436"/>
            <p14:sldId id="726"/>
            <p14:sldId id="538"/>
            <p14:sldId id="728"/>
          </p14:sldIdLst>
        </p14:section>
        <p14:section name="C-moduuli: Toteuta ja vaikuta" id="{C99746DD-9A82-B148-9845-9594AA7B0F41}">
          <p14:sldIdLst>
            <p14:sldId id="721"/>
            <p14:sldId id="709"/>
            <p14:sldId id="710"/>
            <p14:sldId id="497"/>
            <p14:sldId id="729"/>
            <p14:sldId id="479"/>
            <p14:sldId id="483"/>
            <p14:sldId id="485"/>
            <p14:sldId id="716"/>
            <p14:sldId id="737"/>
            <p14:sldId id="714"/>
            <p14:sldId id="715"/>
            <p14:sldId id="407"/>
            <p14:sldId id="486"/>
          </p14:sldIdLst>
        </p14:section>
        <p14:section name="Liitteet" id="{32291C3C-F57C-084E-A6CB-52A8EB745CD4}">
          <p14:sldIdLst>
            <p14:sldId id="711"/>
            <p14:sldId id="695"/>
            <p14:sldId id="446"/>
            <p14:sldId id="447"/>
            <p14:sldId id="368"/>
            <p14:sldId id="369"/>
            <p14:sldId id="370"/>
            <p14:sldId id="371"/>
            <p14:sldId id="372"/>
          </p14:sldIdLst>
        </p14:section>
      </p14:sectionLst>
    </p:ext>
    <p:ext uri="{EFAFB233-063F-42B5-8137-9DF3F51BA10A}">
      <p15:sldGuideLst xmlns:p15="http://schemas.microsoft.com/office/powerpoint/2012/main">
        <p15:guide id="1" orient="horz" pos="617">
          <p15:clr>
            <a:srgbClr val="A4A3A4"/>
          </p15:clr>
        </p15:guide>
        <p15:guide id="2" orient="horz" pos="2865">
          <p15:clr>
            <a:srgbClr val="A4A3A4"/>
          </p15:clr>
        </p15:guide>
        <p15:guide id="3" orient="horz" pos="3239">
          <p15:clr>
            <a:srgbClr val="A4A3A4"/>
          </p15:clr>
        </p15:guide>
        <p15:guide id="4" pos="68">
          <p15:clr>
            <a:srgbClr val="A4A3A4"/>
          </p15:clr>
        </p15:guide>
        <p15:guide id="5" pos="5692">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451"/>
    <a:srgbClr val="F0BFE7"/>
    <a:srgbClr val="7FDAEA"/>
    <a:srgbClr val="F3B077"/>
    <a:srgbClr val="F79A3D"/>
    <a:srgbClr val="CCECCC"/>
    <a:srgbClr val="A5C8ED"/>
    <a:srgbClr val="4D4F53"/>
    <a:srgbClr val="FFE600"/>
    <a:srgbClr val="D7D8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4"/>
    <p:restoredTop sz="91442" autoAdjust="0"/>
  </p:normalViewPr>
  <p:slideViewPr>
    <p:cSldViewPr snapToGrid="0">
      <p:cViewPr varScale="1">
        <p:scale>
          <a:sx n="96" d="100"/>
          <a:sy n="96" d="100"/>
        </p:scale>
        <p:origin x="804" y="72"/>
      </p:cViewPr>
      <p:guideLst>
        <p:guide orient="horz" pos="617"/>
        <p:guide orient="horz" pos="2865"/>
        <p:guide orient="horz" pos="3239"/>
        <p:guide pos="68"/>
        <p:guide pos="5692"/>
      </p:guideLst>
    </p:cSldViewPr>
  </p:slideViewPr>
  <p:notesTextViewPr>
    <p:cViewPr>
      <p:scale>
        <a:sx n="1" d="1"/>
        <a:sy n="1" d="1"/>
      </p:scale>
      <p:origin x="0" y="0"/>
    </p:cViewPr>
  </p:notesTextViewPr>
  <p:sorterViewPr>
    <p:cViewPr>
      <p:scale>
        <a:sx n="100" d="100"/>
        <a:sy n="100" d="100"/>
      </p:scale>
      <p:origin x="0" y="-17506"/>
    </p:cViewPr>
  </p:sorterViewPr>
  <p:notesViewPr>
    <p:cSldViewPr snapToGrid="0">
      <p:cViewPr>
        <p:scale>
          <a:sx n="1" d="2"/>
          <a:sy n="1" d="2"/>
        </p:scale>
        <p:origin x="0" y="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19441" cy="49365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14798" y="0"/>
            <a:ext cx="2919441" cy="493653"/>
          </a:xfrm>
          <a:prstGeom prst="rect">
            <a:avLst/>
          </a:prstGeom>
        </p:spPr>
        <p:txBody>
          <a:bodyPr vert="horz" lIns="91440" tIns="45720" rIns="91440" bIns="45720" rtlCol="0"/>
          <a:lstStyle>
            <a:lvl1pPr algn="r">
              <a:defRPr sz="1200"/>
            </a:lvl1pPr>
          </a:lstStyle>
          <a:p>
            <a:fld id="{72D95434-BA4E-914B-B044-4C27F7FD2949}" type="datetime1">
              <a:rPr lang="en-US" smtClean="0"/>
              <a:pPr/>
              <a:t>11/14/2018</a:t>
            </a:fld>
            <a:endParaRPr lang="fi-FI"/>
          </a:p>
        </p:txBody>
      </p:sp>
      <p:sp>
        <p:nvSpPr>
          <p:cNvPr id="4" name="Alatunnisteen paikkamerkki 3"/>
          <p:cNvSpPr>
            <a:spLocks noGrp="1"/>
          </p:cNvSpPr>
          <p:nvPr>
            <p:ph type="ftr" sz="quarter" idx="2"/>
          </p:nvPr>
        </p:nvSpPr>
        <p:spPr>
          <a:xfrm>
            <a:off x="0" y="9370976"/>
            <a:ext cx="2919441" cy="493653"/>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p:cNvSpPr>
            <a:spLocks noGrp="1"/>
          </p:cNvSpPr>
          <p:nvPr>
            <p:ph type="sldNum" sz="quarter" idx="3"/>
          </p:nvPr>
        </p:nvSpPr>
        <p:spPr>
          <a:xfrm>
            <a:off x="3814798" y="9370976"/>
            <a:ext cx="2919441" cy="493653"/>
          </a:xfrm>
          <a:prstGeom prst="rect">
            <a:avLst/>
          </a:prstGeom>
        </p:spPr>
        <p:txBody>
          <a:bodyPr vert="horz" lIns="91440" tIns="45720" rIns="91440" bIns="45720" rtlCol="0" anchor="b"/>
          <a:lstStyle>
            <a:lvl1pPr algn="r">
              <a:defRPr sz="1200"/>
            </a:lvl1pPr>
          </a:lstStyle>
          <a:p>
            <a:fld id="{60D7F0F3-A1E5-4380-B634-261422AE48CB}" type="slidenum">
              <a:rPr lang="fi-FI" smtClean="0"/>
              <a:pPr/>
              <a:t>‹#›</a:t>
            </a:fld>
            <a:endParaRPr lang="fi-FI"/>
          </a:p>
        </p:txBody>
      </p:sp>
    </p:spTree>
    <p:extLst>
      <p:ext uri="{BB962C8B-B14F-4D97-AF65-F5344CB8AC3E}">
        <p14:creationId xmlns:p14="http://schemas.microsoft.com/office/powerpoint/2010/main" val="819829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19441" cy="493653"/>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14798" y="0"/>
            <a:ext cx="2919441" cy="493653"/>
          </a:xfrm>
          <a:prstGeom prst="rect">
            <a:avLst/>
          </a:prstGeom>
        </p:spPr>
        <p:txBody>
          <a:bodyPr vert="horz" lIns="91440" tIns="45720" rIns="91440" bIns="45720" rtlCol="0"/>
          <a:lstStyle>
            <a:lvl1pPr algn="r">
              <a:defRPr sz="1200"/>
            </a:lvl1pPr>
          </a:lstStyle>
          <a:p>
            <a:fld id="{01FC0A7D-D07B-1248-8B72-AE21A56EA04B}" type="datetime1">
              <a:rPr lang="en-US" smtClean="0"/>
              <a:pPr/>
              <a:t>11/14/2018</a:t>
            </a:fld>
            <a:endParaRPr lang="fi-FI"/>
          </a:p>
        </p:txBody>
      </p:sp>
      <p:sp>
        <p:nvSpPr>
          <p:cNvPr id="4" name="Dian kuvan paikkamerkki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4187" y="4687173"/>
            <a:ext cx="5387390" cy="4439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370976"/>
            <a:ext cx="2919441" cy="493653"/>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14798" y="9370976"/>
            <a:ext cx="2919441" cy="493653"/>
          </a:xfrm>
          <a:prstGeom prst="rect">
            <a:avLst/>
          </a:prstGeom>
        </p:spPr>
        <p:txBody>
          <a:bodyPr vert="horz" lIns="91440" tIns="45720" rIns="91440" bIns="45720" rtlCol="0" anchor="b"/>
          <a:lstStyle>
            <a:lvl1pPr algn="r">
              <a:defRPr sz="1200"/>
            </a:lvl1pPr>
          </a:lstStyle>
          <a:p>
            <a:fld id="{B2736A07-9C51-40D5-9EDD-0D75448F2C9D}" type="slidenum">
              <a:rPr lang="fi-FI" smtClean="0"/>
              <a:pPr/>
              <a:t>‹#›</a:t>
            </a:fld>
            <a:endParaRPr lang="fi-FI"/>
          </a:p>
        </p:txBody>
      </p:sp>
    </p:spTree>
    <p:extLst>
      <p:ext uri="{BB962C8B-B14F-4D97-AF65-F5344CB8AC3E}">
        <p14:creationId xmlns:p14="http://schemas.microsoft.com/office/powerpoint/2010/main" val="2482974575"/>
      </p:ext>
    </p:extLst>
  </p:cSld>
  <p:clrMap bg1="lt1" tx1="dk1" bg2="lt2" tx2="dk2" accent1="accent1" accent2="accent2" accent3="accent3" accent4="accent4" accent5="accent5" accent6="accent6" hlink="hlink" folHlink="folHlink"/>
  <p:hf hdr="0" ftr="0" dt="0"/>
  <p:notesStyle>
    <a:lvl1pPr marL="0" algn="l" defTabSz="779343" rtl="0" eaLnBrk="1" latinLnBrk="0" hangingPunct="1">
      <a:defRPr sz="1000" kern="1200">
        <a:solidFill>
          <a:schemeClr val="tx1"/>
        </a:solidFill>
        <a:latin typeface="+mn-lt"/>
        <a:ea typeface="+mn-ea"/>
        <a:cs typeface="+mn-cs"/>
      </a:defRPr>
    </a:lvl1pPr>
    <a:lvl2pPr marL="389672" algn="l" defTabSz="779343" rtl="0" eaLnBrk="1" latinLnBrk="0" hangingPunct="1">
      <a:defRPr sz="1000" kern="1200">
        <a:solidFill>
          <a:schemeClr val="tx1"/>
        </a:solidFill>
        <a:latin typeface="+mn-lt"/>
        <a:ea typeface="+mn-ea"/>
        <a:cs typeface="+mn-cs"/>
      </a:defRPr>
    </a:lvl2pPr>
    <a:lvl3pPr marL="779343" algn="l" defTabSz="779343" rtl="0" eaLnBrk="1" latinLnBrk="0" hangingPunct="1">
      <a:defRPr sz="1000" kern="1200">
        <a:solidFill>
          <a:schemeClr val="tx1"/>
        </a:solidFill>
        <a:latin typeface="+mn-lt"/>
        <a:ea typeface="+mn-ea"/>
        <a:cs typeface="+mn-cs"/>
      </a:defRPr>
    </a:lvl3pPr>
    <a:lvl4pPr marL="1169015" algn="l" defTabSz="779343" rtl="0" eaLnBrk="1" latinLnBrk="0" hangingPunct="1">
      <a:defRPr sz="1000" kern="1200">
        <a:solidFill>
          <a:schemeClr val="tx1"/>
        </a:solidFill>
        <a:latin typeface="+mn-lt"/>
        <a:ea typeface="+mn-ea"/>
        <a:cs typeface="+mn-cs"/>
      </a:defRPr>
    </a:lvl4pPr>
    <a:lvl5pPr marL="1558686" algn="l" defTabSz="779343" rtl="0" eaLnBrk="1" latinLnBrk="0" hangingPunct="1">
      <a:defRPr sz="1000" kern="1200">
        <a:solidFill>
          <a:schemeClr val="tx1"/>
        </a:solidFill>
        <a:latin typeface="+mn-lt"/>
        <a:ea typeface="+mn-ea"/>
        <a:cs typeface="+mn-cs"/>
      </a:defRPr>
    </a:lvl5pPr>
    <a:lvl6pPr marL="1948358" algn="l" defTabSz="779343" rtl="0" eaLnBrk="1" latinLnBrk="0" hangingPunct="1">
      <a:defRPr sz="1000" kern="1200">
        <a:solidFill>
          <a:schemeClr val="tx1"/>
        </a:solidFill>
        <a:latin typeface="+mn-lt"/>
        <a:ea typeface="+mn-ea"/>
        <a:cs typeface="+mn-cs"/>
      </a:defRPr>
    </a:lvl6pPr>
    <a:lvl7pPr marL="2338029" algn="l" defTabSz="779343" rtl="0" eaLnBrk="1" latinLnBrk="0" hangingPunct="1">
      <a:defRPr sz="1000" kern="1200">
        <a:solidFill>
          <a:schemeClr val="tx1"/>
        </a:solidFill>
        <a:latin typeface="+mn-lt"/>
        <a:ea typeface="+mn-ea"/>
        <a:cs typeface="+mn-cs"/>
      </a:defRPr>
    </a:lvl7pPr>
    <a:lvl8pPr marL="2727701" algn="l" defTabSz="779343" rtl="0" eaLnBrk="1" latinLnBrk="0" hangingPunct="1">
      <a:defRPr sz="1000" kern="1200">
        <a:solidFill>
          <a:schemeClr val="tx1"/>
        </a:solidFill>
        <a:latin typeface="+mn-lt"/>
        <a:ea typeface="+mn-ea"/>
        <a:cs typeface="+mn-cs"/>
      </a:defRPr>
    </a:lvl8pPr>
    <a:lvl9pPr marL="3117372" algn="l" defTabSz="77934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eratauko.fi/"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1</a:t>
            </a:fld>
            <a:endParaRPr lang="fi-FI"/>
          </a:p>
        </p:txBody>
      </p:sp>
    </p:spTree>
    <p:extLst>
      <p:ext uri="{BB962C8B-B14F-4D97-AF65-F5344CB8AC3E}">
        <p14:creationId xmlns:p14="http://schemas.microsoft.com/office/powerpoint/2010/main" val="182042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Kerro virittäytymisen merkityksestä </a:t>
            </a:r>
          </a:p>
        </p:txBody>
      </p:sp>
      <p:sp>
        <p:nvSpPr>
          <p:cNvPr id="4" name="Dian numeron paikkamerkki 3"/>
          <p:cNvSpPr>
            <a:spLocks noGrp="1"/>
          </p:cNvSpPr>
          <p:nvPr>
            <p:ph type="sldNum" sz="quarter" idx="10"/>
          </p:nvPr>
        </p:nvSpPr>
        <p:spPr/>
        <p:txBody>
          <a:bodyPr/>
          <a:lstStyle/>
          <a:p>
            <a:fld id="{B2736A07-9C51-40D5-9EDD-0D75448F2C9D}" type="slidenum">
              <a:rPr lang="fi-FI" smtClean="0"/>
              <a:pPr/>
              <a:t>14</a:t>
            </a:fld>
            <a:endParaRPr lang="fi-FI"/>
          </a:p>
        </p:txBody>
      </p:sp>
    </p:spTree>
    <p:extLst>
      <p:ext uri="{BB962C8B-B14F-4D97-AF65-F5344CB8AC3E}">
        <p14:creationId xmlns:p14="http://schemas.microsoft.com/office/powerpoint/2010/main" val="3799183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Oppia tärkeimmät ohjaustoimenpiteet dialogin käynnistämiseen, suuntaamiseen ja päättämiseen. Ymmärtää kokemuspuheen merkitys dialogissa.</a:t>
            </a: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15</a:t>
            </a:fld>
            <a:endParaRPr lang="fi-FI"/>
          </a:p>
        </p:txBody>
      </p:sp>
    </p:spTree>
    <p:extLst>
      <p:ext uri="{BB962C8B-B14F-4D97-AF65-F5344CB8AC3E}">
        <p14:creationId xmlns:p14="http://schemas.microsoft.com/office/powerpoint/2010/main" val="3502506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92500" lnSpcReduction="20000"/>
          </a:bodyPr>
          <a:lstStyle/>
          <a:p>
            <a:pPr defTabSz="1134178">
              <a:defRPr/>
            </a:pPr>
            <a:r>
              <a:rPr lang="fi-FI" sz="1500" kern="0" dirty="0"/>
              <a:t>Erätauon tausta ja syyt Erätauon kehittämiselle. Näitä on avattu Dialogin vuoro –julkaisussa ja voit myös ammentaa omista näkemyksistäsi.</a:t>
            </a:r>
            <a:br>
              <a:rPr lang="fi-FI" sz="1500" kern="0" dirty="0"/>
            </a:br>
            <a:br>
              <a:rPr lang="fi-FI" sz="1500" kern="0" dirty="0"/>
            </a:br>
            <a:r>
              <a:rPr lang="fi-FI" sz="1500" b="1" kern="0" dirty="0"/>
              <a:t>Yhteiskunnallinen keskustelu on kärjistynyttä</a:t>
            </a:r>
            <a:br>
              <a:rPr lang="fi-FI" sz="1500" kern="0" dirty="0"/>
            </a:br>
            <a:r>
              <a:rPr lang="fi-FI" sz="1600" dirty="0">
                <a:latin typeface="MinionPro-Regular"/>
              </a:rPr>
              <a:t>Erätauko sai alkunsa huolesta yhteiskunnallisen keskustelun kärjistymisestä. Suomalaiset</a:t>
            </a:r>
            <a:r>
              <a:rPr lang="fi-FI" sz="1600" baseline="0" dirty="0">
                <a:latin typeface="MinionPro-Regular"/>
              </a:rPr>
              <a:t> kokivat keskusteluilmapiirin tulehtuneen ja yhä useampi oli valmis jättäytymään keskustelun ulkopuolelle kokonaan. </a:t>
            </a:r>
            <a:r>
              <a:rPr lang="fi-FI" sz="1600" dirty="0">
                <a:latin typeface="MinionPro-Regular"/>
              </a:rPr>
              <a:t>Vaarana</a:t>
            </a:r>
            <a:r>
              <a:rPr lang="fi-FI" sz="1600" baseline="0" dirty="0">
                <a:latin typeface="MinionPro-Regular"/>
              </a:rPr>
              <a:t> tässä on että </a:t>
            </a:r>
            <a:r>
              <a:rPr lang="fi-FI" sz="1600" dirty="0">
                <a:latin typeface="MinionPro-Regular"/>
              </a:rPr>
              <a:t>Suomi jakautuu</a:t>
            </a:r>
            <a:r>
              <a:rPr lang="fi-FI" sz="1600" baseline="0" dirty="0">
                <a:latin typeface="MinionPro-Regular"/>
              </a:rPr>
              <a:t> pahemmin</a:t>
            </a:r>
            <a:r>
              <a:rPr lang="fi-FI" sz="1600" dirty="0">
                <a:latin typeface="MinionPro-Regular"/>
              </a:rPr>
              <a:t> poteroihin, joissa ihmisten todellisuudet erkanevat yhä enemmän toisistaan. </a:t>
            </a:r>
            <a:br>
              <a:rPr lang="fi-FI" sz="1500" kern="0" dirty="0"/>
            </a:br>
            <a:br>
              <a:rPr lang="fi-FI" sz="1500" kern="0" dirty="0"/>
            </a:br>
            <a:r>
              <a:rPr lang="fi-FI" sz="1500" b="1" kern="0" dirty="0"/>
              <a:t>Demokraattisen järjestelmämme toimintatavat eivät ole uudistuneet 100 vuoteen</a:t>
            </a:r>
            <a:br>
              <a:rPr lang="fi-FI" sz="1500" b="1" kern="0" dirty="0"/>
            </a:br>
            <a:r>
              <a:rPr lang="fi-FI" sz="1500" b="0" kern="0" dirty="0"/>
              <a:t>Miten uudistamme demokratiaamme jatkossa ja </a:t>
            </a:r>
            <a:r>
              <a:rPr lang="fi-FI" sz="1600" dirty="0"/>
              <a:t>varmistamme, että</a:t>
            </a:r>
            <a:r>
              <a:rPr lang="fi-FI" sz="1600" baseline="0" dirty="0"/>
              <a:t> löydämme radikaalisti uusia paremmin ihmisten tarpeita kohtaavia osallistumisen muotoja. Tarvitsemme uusia sosiaalisen infrastruktuurin muotoja ja malleja.</a:t>
            </a:r>
            <a:br>
              <a:rPr lang="fi-FI" sz="1500" b="1" kern="0" dirty="0"/>
            </a:br>
            <a:br>
              <a:rPr lang="fi-FI" sz="1500" kern="0" dirty="0"/>
            </a:br>
            <a:r>
              <a:rPr lang="fi-FI" sz="1500" b="1" kern="0" dirty="0"/>
              <a:t>Kompleksinen maailma</a:t>
            </a:r>
            <a:br>
              <a:rPr lang="fi-FI" sz="1500" b="1" kern="0" dirty="0"/>
            </a:br>
            <a:r>
              <a:rPr lang="fi-FI" dirty="0"/>
              <a:t>Yhä useammat yhteiskunnalliset ongelmat ovat kompleksisia. Niitä on</a:t>
            </a:r>
            <a:r>
              <a:rPr lang="fi-FI" baseline="0" dirty="0"/>
              <a:t> vaikeaa ennustaa eikä niitä voi ratkoa toisistaan irrallisina. </a:t>
            </a:r>
            <a:r>
              <a:rPr lang="fi-FI" dirty="0"/>
              <a:t>Mitä nopeampaa muutos</a:t>
            </a:r>
            <a:r>
              <a:rPr lang="fi-FI" baseline="0" dirty="0"/>
              <a:t> on, niin sitä suurempi tarve i</a:t>
            </a:r>
            <a:r>
              <a:rPr lang="fi-FI" dirty="0"/>
              <a:t>hmisillä</a:t>
            </a:r>
            <a:r>
              <a:rPr lang="fi-FI" baseline="0" dirty="0"/>
              <a:t> on </a:t>
            </a:r>
            <a:r>
              <a:rPr lang="fi-FI" dirty="0"/>
              <a:t>hidastaa, pysähtyä ja pohtia</a:t>
            </a:r>
            <a:r>
              <a:rPr lang="fi-FI" baseline="0" dirty="0"/>
              <a:t> asioita yhdessä</a:t>
            </a:r>
            <a:r>
              <a:rPr lang="fi-FI" dirty="0"/>
              <a:t>.</a:t>
            </a:r>
            <a:r>
              <a:rPr lang="fi-FI" baseline="0" dirty="0"/>
              <a:t> Tarvetta yhteiselle monimutkaisten ilmiöiden tulkinnalle on nyt yhä enemmän. </a:t>
            </a:r>
            <a:br>
              <a:rPr lang="fi-FI" baseline="0" dirty="0"/>
            </a:br>
            <a:br>
              <a:rPr lang="fi-FI" baseline="0" dirty="0"/>
            </a:b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16</a:t>
            </a:fld>
            <a:endParaRPr lang="fi-FI"/>
          </a:p>
        </p:txBody>
      </p:sp>
    </p:spTree>
    <p:extLst>
      <p:ext uri="{BB962C8B-B14F-4D97-AF65-F5344CB8AC3E}">
        <p14:creationId xmlns:p14="http://schemas.microsoft.com/office/powerpoint/2010/main" val="388042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kern="1200" dirty="0">
                <a:solidFill>
                  <a:schemeClr val="tx1"/>
                </a:solidFill>
                <a:effectLst/>
                <a:latin typeface="+mn-lt"/>
                <a:ea typeface="+mn-ea"/>
                <a:cs typeface="+mn-cs"/>
              </a:rPr>
              <a:t>Tuo osallistujille esille, että dialogi ei ole vain menetelmä, vaan myös filosofinen lähestymistapa omaan itseen, yhteisöihin sekä ympäröivään maailmaan. Kapeimmillaan dialogi voi olla keskustelun tapa, mutta laajimmillaan kokonainen elämänkatsomus. </a:t>
            </a:r>
            <a:br>
              <a:rPr lang="fi-FI" sz="1000" kern="1200" dirty="0">
                <a:solidFill>
                  <a:schemeClr val="tx1"/>
                </a:solidFill>
                <a:effectLst/>
                <a:latin typeface="+mn-lt"/>
                <a:ea typeface="+mn-ea"/>
                <a:cs typeface="+mn-cs"/>
              </a:rPr>
            </a:b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Samassa yhteydessä on hyvä avata myös käsitteen </a:t>
            </a:r>
            <a:r>
              <a:rPr lang="fi-FI" sz="1000" i="1" kern="1200" dirty="0">
                <a:solidFill>
                  <a:schemeClr val="tx1"/>
                </a:solidFill>
                <a:effectLst/>
                <a:latin typeface="+mn-lt"/>
                <a:ea typeface="+mn-ea"/>
                <a:cs typeface="+mn-cs"/>
              </a:rPr>
              <a:t>dialogisuus</a:t>
            </a:r>
            <a:r>
              <a:rPr lang="fi-FI" sz="1000" kern="1200" dirty="0">
                <a:solidFill>
                  <a:schemeClr val="tx1"/>
                </a:solidFill>
                <a:effectLst/>
                <a:latin typeface="+mn-lt"/>
                <a:ea typeface="+mn-ea"/>
                <a:cs typeface="+mn-cs"/>
              </a:rPr>
              <a:t> eroa dialogista. Dialogisuudella viitataan yleisemmin erilaisiin vuorovaikutuksen ja yhteistoiminnan muotoihin ja dialogisuutta voi lisätä myös moniin erilaisiin toimintatapoihin kuten kokous- tai seminaarikäytäntöihin. Dialogilla sen sijaan viitataan keskusteluun, jolla on omat erityispiirteet ja jossa vaalitaan tiettyjä pelisääntöjä.</a:t>
            </a:r>
            <a:br>
              <a:rPr lang="fi-FI" sz="1000" kern="1200" dirty="0">
                <a:solidFill>
                  <a:schemeClr val="tx1"/>
                </a:solidFill>
                <a:effectLst/>
                <a:latin typeface="+mn-lt"/>
                <a:ea typeface="+mn-ea"/>
                <a:cs typeface="+mn-cs"/>
              </a:rPr>
            </a:b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Erätauko on rakentavan yhteiskunnallisen keskustelun suunnitteluun ja toteutukseen kehitetty toimintamalli. Se on tarkoitettu avoimeen jakoon ja luotu erilaisten organisaatioiden käyttöön. Kyseessä ei ole jäykkä menetelmä vaan moneen käyttötarkoitukseen muuntuva työkalupakki, joka mahdollistaa eri lähtökohdista tulevien ihmisen tuomisen yhteiseen ymmärrykseen tähtäävään dialogiin.</a:t>
            </a:r>
            <a:endParaRPr lang="x-none" sz="10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17</a:t>
            </a:fld>
            <a:endParaRPr lang="fi-FI"/>
          </a:p>
        </p:txBody>
      </p:sp>
    </p:spTree>
    <p:extLst>
      <p:ext uri="{BB962C8B-B14F-4D97-AF65-F5344CB8AC3E}">
        <p14:creationId xmlns:p14="http://schemas.microsoft.com/office/powerpoint/2010/main" val="4016794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2736A07-9C51-40D5-9EDD-0D75448F2C9D}" type="slidenum">
              <a:rPr lang="fi-FI" smtClean="0"/>
              <a:pPr/>
              <a:t>18</a:t>
            </a:fld>
            <a:endParaRPr lang="fi-FI"/>
          </a:p>
        </p:txBody>
      </p:sp>
    </p:spTree>
    <p:extLst>
      <p:ext uri="{BB962C8B-B14F-4D97-AF65-F5344CB8AC3E}">
        <p14:creationId xmlns:p14="http://schemas.microsoft.com/office/powerpoint/2010/main" val="2342585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Dialogin eroavaisuuksia arkipuheesta on helppo ymmärtää kun sitä verrataan väittelyyn ja neuvotteluun. Dialogissa tavoitteena ei ole yksimielisyys, vaan syvällisempi ymmärrys erilaisista näkökulmista.</a:t>
            </a:r>
          </a:p>
          <a:p>
            <a:endParaRPr lang="fi-FI" sz="1000" kern="1200" dirty="0">
              <a:solidFill>
                <a:schemeClr val="tx1"/>
              </a:solidFill>
              <a:effectLst/>
              <a:latin typeface="+mn-lt"/>
              <a:ea typeface="+mn-ea"/>
              <a:cs typeface="+mn-cs"/>
            </a:endParaRPr>
          </a:p>
          <a:p>
            <a:r>
              <a:rPr lang="fi-FI" sz="1000" kern="1200" dirty="0">
                <a:solidFill>
                  <a:schemeClr val="tx1"/>
                </a:solidFill>
                <a:effectLst/>
                <a:latin typeface="+mn-lt"/>
                <a:ea typeface="+mn-ea"/>
                <a:cs typeface="+mn-cs"/>
              </a:rPr>
              <a:t>Rakentavan keskustelun pelisäännöt muodostavat Erätauon selkärangan. Käy läpi jokainen pelisääntö hyödyntäen seuraavalla kalvollakin olevaa korttia. Pelisääntöjen lisäksi voit mainita myös dialogille tyypillisiä muita toimintatapoja ja hyveitä, joita ovat:</a:t>
            </a:r>
            <a:br>
              <a:rPr lang="fi-FI" sz="1000" kern="1200" dirty="0">
                <a:solidFill>
                  <a:schemeClr val="tx1"/>
                </a:solidFill>
                <a:effectLst/>
                <a:latin typeface="+mn-lt"/>
                <a:ea typeface="+mn-ea"/>
                <a:cs typeface="+mn-cs"/>
              </a:rPr>
            </a:b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Erotetaan kuuntelu ja puhuminen</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Annetaan rauhaa ja tilaa muille – pidetään omat puheenvuorot lyhyinä ja odotetaan toisia</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Yritetään heittäytyä kuunteluun ja päästää irti siitä, mitä itse seuraavaksi aion sanoa</a:t>
            </a:r>
          </a:p>
          <a:p>
            <a:pPr marL="171450" marR="0" lvl="0" indent="-171450" algn="l" defTabSz="77934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kern="1200" dirty="0">
                <a:solidFill>
                  <a:schemeClr val="tx1"/>
                </a:solidFill>
                <a:effectLst/>
                <a:latin typeface="+mn-lt"/>
                <a:ea typeface="+mn-ea"/>
                <a:cs typeface="+mn-cs"/>
              </a:rPr>
              <a:t>Ei keskeytetä muita vaan sen sijaan vaikkapa kirjoitetaan ylös ajatuksia tai kysymyksiä </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Heittäydytään mukaan uteliaalla mielellä</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Siedetään epävarmuutta ja hiljaisuutta</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Luodaan turvallinen ilmapiiri ja luottamus – käytetään tähän paljon aikaa</a:t>
            </a:r>
            <a:br>
              <a:rPr lang="fi-FI" sz="1000" kern="1200" dirty="0">
                <a:solidFill>
                  <a:schemeClr val="tx1"/>
                </a:solidFill>
                <a:effectLst/>
                <a:latin typeface="+mn-lt"/>
                <a:ea typeface="+mn-ea"/>
                <a:cs typeface="+mn-cs"/>
              </a:rPr>
            </a:br>
            <a:endParaRPr lang="x-none" sz="1000" kern="1200" dirty="0">
              <a:solidFill>
                <a:schemeClr val="tx1"/>
              </a:solidFill>
              <a:effectLst/>
              <a:latin typeface="+mn-lt"/>
              <a:ea typeface="+mn-ea"/>
              <a:cs typeface="+mn-cs"/>
            </a:endParaRPr>
          </a:p>
          <a:p>
            <a:endParaRPr lang="fi-FI" sz="10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19</a:t>
            </a:fld>
            <a:endParaRPr lang="fi-FI"/>
          </a:p>
        </p:txBody>
      </p:sp>
    </p:spTree>
    <p:extLst>
      <p:ext uri="{BB962C8B-B14F-4D97-AF65-F5344CB8AC3E}">
        <p14:creationId xmlns:p14="http://schemas.microsoft.com/office/powerpoint/2010/main" val="392640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20</a:t>
            </a:fld>
            <a:endParaRPr lang="fi-FI"/>
          </a:p>
        </p:txBody>
      </p:sp>
    </p:spTree>
    <p:extLst>
      <p:ext uri="{BB962C8B-B14F-4D97-AF65-F5344CB8AC3E}">
        <p14:creationId xmlns:p14="http://schemas.microsoft.com/office/powerpoint/2010/main" val="366824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Arkipuheessamme esiintyviä dialogin tuhoamisen keinoja. </a:t>
            </a:r>
          </a:p>
        </p:txBody>
      </p:sp>
      <p:sp>
        <p:nvSpPr>
          <p:cNvPr id="4" name="Dian numeron paikkamerkki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930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Dialogin</a:t>
            </a:r>
            <a:r>
              <a:rPr lang="fi-FI" baseline="0" dirty="0"/>
              <a:t> paikka laajemmissa kehittämisprosesseissa on luontevimmin heti alussa, kun lähdetään määrittelemään mistä on kyse ja millaiseen ongelmaan halutaan etsiä ratkaisuja. Dialogi voi olla ongelmanmäärittelyn validoinnin väline. Dialogi sopii vaiheeseen jossa laajennetaan ja lisätään ymmärrystä</a:t>
            </a:r>
          </a:p>
          <a:p>
            <a:endParaRPr lang="fi-FI" baseline="0" dirty="0"/>
          </a:p>
          <a:p>
            <a:r>
              <a:rPr lang="fi-FI" baseline="0" dirty="0"/>
              <a:t>Toinen mahdollinen kohta on kun halutaan ymmärtää syvemmin tehtyjä päätöksiä tai jos ollaan ajauduttu pattitilanteeseen. Dialogia kannattaa myös käyttää aina jos suunnitteluryhmän kokoonpano muuttuu. Dialogi tulee kuitenkin erottaa supistamisvaiheeseen liittyvistä lähestymistavoista kuten yhteiskehittämisestä ja päätöksenteosta.</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22</a:t>
            </a:fld>
            <a:endParaRPr lang="fi-FI"/>
          </a:p>
        </p:txBody>
      </p:sp>
    </p:spTree>
    <p:extLst>
      <p:ext uri="{BB962C8B-B14F-4D97-AF65-F5344CB8AC3E}">
        <p14:creationId xmlns:p14="http://schemas.microsoft.com/office/powerpoint/2010/main" val="542339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Oppia tärkeimmät ohjaustoimenpiteet dialogin käynnistämiseen, suuntaamiseen ja päättämiseen. Ymmärtää kokemuspuheen merkitys dialogissa.</a:t>
            </a: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23</a:t>
            </a:fld>
            <a:endParaRPr lang="fi-FI"/>
          </a:p>
        </p:txBody>
      </p:sp>
    </p:spTree>
    <p:extLst>
      <p:ext uri="{BB962C8B-B14F-4D97-AF65-F5344CB8AC3E}">
        <p14:creationId xmlns:p14="http://schemas.microsoft.com/office/powerpoint/2010/main" val="190806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tLang="fi-FI" sz="1000" kern="1200" dirty="0">
                <a:solidFill>
                  <a:schemeClr val="tx1"/>
                </a:solidFill>
                <a:latin typeface="+mn-lt"/>
                <a:ea typeface="Calibri" panose="020F0502020204030204" pitchFamily="34" charset="0"/>
                <a:cs typeface="Times New Roman" panose="02020603050405020304" pitchFamily="18" charset="0"/>
              </a:rPr>
              <a:t>Erätauko-koulutuksen </a:t>
            </a:r>
            <a:r>
              <a:rPr lang="fi-FI" altLang="fi-FI" sz="1000" kern="1200" dirty="0">
                <a:solidFill>
                  <a:srgbClr val="FFE600"/>
                </a:solidFill>
                <a:latin typeface="+mn-lt"/>
                <a:ea typeface="Calibri" panose="020F0502020204030204" pitchFamily="34" charset="0"/>
                <a:cs typeface="Times New Roman" panose="02020603050405020304" pitchFamily="18" charset="0"/>
              </a:rPr>
              <a:t>tavoitteena</a:t>
            </a:r>
            <a:r>
              <a:rPr lang="fi-FI" altLang="fi-FI" sz="1000" kern="1200" dirty="0">
                <a:solidFill>
                  <a:schemeClr val="tx1"/>
                </a:solidFill>
                <a:latin typeface="+mn-lt"/>
                <a:ea typeface="Calibri" panose="020F0502020204030204" pitchFamily="34" charset="0"/>
                <a:cs typeface="Times New Roman" panose="02020603050405020304" pitchFamily="18" charset="0"/>
              </a:rPr>
              <a:t> on lisätä dialogiin perustuvien osallisuuskäytäntöjen suunnittelu- ja toteutusosaamista sekä vahvistaa rakentavaa yhteiskunnallista keskustelua. </a:t>
            </a:r>
            <a:r>
              <a:rPr lang="fi-FI" sz="1000" kern="1200" dirty="0">
                <a:solidFill>
                  <a:schemeClr val="tx1"/>
                </a:solidFill>
                <a:effectLst/>
                <a:latin typeface="+mn-lt"/>
                <a:ea typeface="+mn-ea"/>
                <a:cs typeface="+mn-cs"/>
              </a:rPr>
              <a:t>Koulutuksen jälkeen;</a:t>
            </a:r>
            <a:r>
              <a:rPr lang="fi-FI" sz="1000" b="1" kern="1200" dirty="0">
                <a:solidFill>
                  <a:schemeClr val="tx1"/>
                </a:solidFill>
                <a:effectLst/>
                <a:latin typeface="+mn-lt"/>
                <a:ea typeface="+mn-ea"/>
                <a:cs typeface="+mn-cs"/>
              </a:rPr>
              <a:t> </a:t>
            </a:r>
            <a:endParaRPr lang="x-none" sz="1000" kern="1200" dirty="0">
              <a:solidFill>
                <a:schemeClr val="tx1"/>
              </a:solidFill>
              <a:effectLst/>
              <a:latin typeface="+mn-lt"/>
              <a:ea typeface="+mn-ea"/>
              <a:cs typeface="+mn-cs"/>
            </a:endParaRPr>
          </a:p>
          <a:p>
            <a:pPr marL="561122" lvl="1" indent="-171450">
              <a:buFont typeface="Arial" panose="020B0604020202020204" pitchFamily="34" charset="0"/>
              <a:buChar char="•"/>
            </a:pPr>
            <a:r>
              <a:rPr lang="fi-FI" sz="1000" kern="1200" dirty="0">
                <a:solidFill>
                  <a:schemeClr val="tx1"/>
                </a:solidFill>
                <a:effectLst/>
                <a:latin typeface="+mn-lt"/>
                <a:ea typeface="+mn-ea"/>
                <a:cs typeface="+mn-cs"/>
              </a:rPr>
              <a:t>Osaat määritellä dialogin tarpeen itselle, omalle organisaatiolle sekä yhteiskunnassa laajemmin</a:t>
            </a:r>
            <a:endParaRPr lang="x-none" sz="1050" kern="1200" dirty="0">
              <a:solidFill>
                <a:schemeClr val="tx1"/>
              </a:solidFill>
              <a:effectLst/>
              <a:latin typeface="+mn-lt"/>
              <a:ea typeface="+mn-ea"/>
              <a:cs typeface="+mn-cs"/>
            </a:endParaRPr>
          </a:p>
          <a:p>
            <a:pPr marL="561122" lvl="1" indent="-171450">
              <a:buFont typeface="Arial" panose="020B0604020202020204" pitchFamily="34" charset="0"/>
              <a:buChar char="•"/>
            </a:pPr>
            <a:r>
              <a:rPr lang="fi-FI" sz="1000" kern="1200" dirty="0">
                <a:solidFill>
                  <a:schemeClr val="tx1"/>
                </a:solidFill>
                <a:effectLst/>
                <a:latin typeface="+mn-lt"/>
                <a:ea typeface="+mn-ea"/>
                <a:cs typeface="+mn-cs"/>
              </a:rPr>
              <a:t>Omaksut dialogin periaatteet ja osaa suunnitella sekä vetää rakentavia keskusteluja</a:t>
            </a:r>
            <a:endParaRPr lang="x-none" sz="1050" kern="1200" dirty="0">
              <a:solidFill>
                <a:schemeClr val="tx1"/>
              </a:solidFill>
              <a:effectLst/>
              <a:latin typeface="+mn-lt"/>
              <a:ea typeface="+mn-ea"/>
              <a:cs typeface="+mn-cs"/>
            </a:endParaRPr>
          </a:p>
          <a:p>
            <a:pPr marL="561122" lvl="1" indent="-171450">
              <a:buFont typeface="Arial" panose="020B0604020202020204" pitchFamily="34" charset="0"/>
              <a:buChar char="•"/>
            </a:pPr>
            <a:r>
              <a:rPr lang="fi-FI" sz="1000" kern="1200" dirty="0">
                <a:solidFill>
                  <a:schemeClr val="tx1"/>
                </a:solidFill>
                <a:effectLst/>
                <a:latin typeface="+mn-lt"/>
                <a:ea typeface="+mn-ea"/>
                <a:cs typeface="+mn-cs"/>
              </a:rPr>
              <a:t>Osaat varmistaa keskusteluiden vaikuttavuuden ja tehdä suunnitelman Erätauon toteutuksesta</a:t>
            </a:r>
            <a:br>
              <a:rPr lang="fi-FI" sz="1000" kern="1200" dirty="0">
                <a:solidFill>
                  <a:schemeClr val="tx1"/>
                </a:solidFill>
                <a:effectLst/>
                <a:latin typeface="+mn-lt"/>
                <a:ea typeface="+mn-ea"/>
                <a:cs typeface="+mn-cs"/>
              </a:rPr>
            </a:br>
            <a:endParaRPr lang="x-none" sz="1050" kern="1200" dirty="0">
              <a:solidFill>
                <a:schemeClr val="tx1"/>
              </a:solidFill>
              <a:effectLst/>
              <a:latin typeface="+mn-lt"/>
              <a:ea typeface="+mn-ea"/>
              <a:cs typeface="+mn-cs"/>
            </a:endParaRPr>
          </a:p>
          <a:p>
            <a:r>
              <a:rPr lang="fi-FI" sz="1000" kern="1200" dirty="0">
                <a:solidFill>
                  <a:schemeClr val="tx1"/>
                </a:solidFill>
                <a:effectLst/>
                <a:latin typeface="+mn-lt"/>
                <a:ea typeface="+mn-ea"/>
                <a:cs typeface="+mn-cs"/>
              </a:rPr>
              <a:t>Motiivisi osallistua Erätauko-koulutukseen voi olla ensisijaisesti jotain seuraavista tai kaikkia näitä yhtä aikaa:</a:t>
            </a:r>
          </a:p>
          <a:p>
            <a:r>
              <a:rPr lang="fi-FI" sz="1000" kern="1200" dirty="0">
                <a:solidFill>
                  <a:schemeClr val="tx1"/>
                </a:solidFill>
                <a:effectLst/>
                <a:latin typeface="+mn-lt"/>
                <a:ea typeface="+mn-ea"/>
                <a:cs typeface="+mn-cs"/>
              </a:rPr>
              <a:t>1) Omien dialogitaitojen kehittäminen</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2) Oman organisaation tai yhteisön kehittäminen dialogisemmaksi</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3) Julkisen keskustelukulttuurin kehittäminen</a:t>
            </a:r>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3</a:t>
            </a:fld>
            <a:endParaRPr lang="fi-FI"/>
          </a:p>
        </p:txBody>
      </p:sp>
    </p:spTree>
    <p:extLst>
      <p:ext uri="{BB962C8B-B14F-4D97-AF65-F5344CB8AC3E}">
        <p14:creationId xmlns:p14="http://schemas.microsoft.com/office/powerpoint/2010/main" val="4028887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rtl="0" fontAlgn="base"/>
            <a:r>
              <a:rPr lang="fi-FI" sz="1000" b="1" i="0" kern="1200" dirty="0">
                <a:solidFill>
                  <a:schemeClr val="tx1"/>
                </a:solidFill>
                <a:effectLst/>
                <a:latin typeface="+mn-lt"/>
                <a:ea typeface="+mn-ea"/>
                <a:cs typeface="+mn-cs"/>
              </a:rPr>
              <a:t>Mikä on Erätauko-dialogi? </a:t>
            </a:r>
            <a:r>
              <a:rPr lang="fi-FI" sz="1000" b="0" i="0"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Rakentava ja tasavertainen keskustelu, joka tähtää aiheen ja muiden ihmisten ymmärtämiseen, muttei yksimielisyyteen tai ratkaisuihin.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Keskustelun fasilitaattori pitää huolta aikataulusta ja on vastuussa keskustelun tasavertaisuudesta ja rakentavuudesta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 perustuu aidolle tarpeelle ja sille on määritelty tavoitteet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Keskustelun kohderyhmät on määritelty, ja heidän kutsumiseensa on panostettu. Keskustelun suunnittelussa on myös mietitty, ketkä yleensä eivät osallistu vastaavanlaisiin keskusteluihin ja paikalle on kutsuttu myös heidät.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Keskusteluun virittäytymisen avulla luodaan luottamuksellinen ja tasavertainen ilmapiiri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Keskustelua ohjaa rakentavan keskustelun pelisäännöt: kuuntele, liity, puhu omasta kokemuksesta, ole läsnä ja kunnioita, etsi ja kokoa. Fasilitaattori vastaa pelisääntöjen noudattamisesta.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Keskustelun päätteeksi yhteinen reflektio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Mahdollisuuksien mukaan tuolit ringissä ja pöydät pois tieltä  </a:t>
            </a:r>
          </a:p>
          <a:p>
            <a:pPr marL="171450" indent="-171450" rtl="0" fontAlgn="base">
              <a:buFont typeface="Arial" panose="020B0604020202020204" pitchFamily="34" charset="0"/>
              <a:buChar char="•"/>
            </a:pPr>
            <a:r>
              <a:rPr lang="fi-FI" sz="1000" b="0" i="0" kern="1200" dirty="0">
                <a:solidFill>
                  <a:schemeClr val="tx1"/>
                </a:solidFill>
                <a:effectLst/>
                <a:latin typeface="+mn-lt"/>
                <a:ea typeface="+mn-ea"/>
                <a:cs typeface="+mn-cs"/>
              </a:rPr>
              <a:t>Keskustelun jatkosta on sovittu, jotta saadaan aikaan vaikuttavuutta</a:t>
            </a: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24</a:t>
            </a:fld>
            <a:endParaRPr lang="fi-FI"/>
          </a:p>
        </p:txBody>
      </p:sp>
    </p:spTree>
    <p:extLst>
      <p:ext uri="{BB962C8B-B14F-4D97-AF65-F5344CB8AC3E}">
        <p14:creationId xmlns:p14="http://schemas.microsoft.com/office/powerpoint/2010/main" val="2326431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500" dirty="0"/>
              <a:t>Erätauon myös keskinäinen yhteys vahvistuu yhteisöissä ja näin Erätauko myös yhdistää ihmisiä</a:t>
            </a:r>
            <a:br>
              <a:rPr lang="fi-FI" sz="1500" dirty="0"/>
            </a:br>
            <a:r>
              <a:rPr lang="fi-FI" sz="1500" dirty="0"/>
              <a:t>Syventää ja lisää ymmärrystä, joka auttaa päätöksenteossa</a:t>
            </a:r>
          </a:p>
          <a:p>
            <a:r>
              <a:rPr lang="fi-FI" sz="1500" dirty="0"/>
              <a:t>Avaa uusia mahdollisuuksia päätöksentekoon</a:t>
            </a:r>
            <a:br>
              <a:rPr lang="fi-FI" sz="1500" dirty="0"/>
            </a:br>
            <a:endParaRPr lang="fi-FI" sz="1500" dirty="0"/>
          </a:p>
          <a:p>
            <a:r>
              <a:rPr lang="fi-FI" sz="1500" dirty="0"/>
              <a:t>Erätauko on aina vastaus johonkin toiminnassa havaittuun epäselvyyteen tai epäkohtaan, jota halutaan ymmärtää - työkirjaan. Vaikka dialogi prosessina voi olla hyvinkin tavoitteellista, on tärkeää olla avoin lopputuotoksille. Keskusteluaihe voi muuttua. Usein salapoliisikertomus - mitä syntyy lopputuloksena voi yllättää</a:t>
            </a:r>
            <a:br>
              <a:rPr lang="fi-FI" sz="1500" dirty="0"/>
            </a:br>
            <a:r>
              <a:rPr lang="fi-FI" sz="1500" dirty="0"/>
              <a:t> </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25</a:t>
            </a:fld>
            <a:endParaRPr lang="fi-FI"/>
          </a:p>
        </p:txBody>
      </p:sp>
    </p:spTree>
    <p:extLst>
      <p:ext uri="{BB962C8B-B14F-4D97-AF65-F5344CB8AC3E}">
        <p14:creationId xmlns:p14="http://schemas.microsoft.com/office/powerpoint/2010/main" val="342080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500" dirty="0"/>
              <a:t>Erätauko on kehitetty lähtökohtaisesti kansalaiskeskusteluiden toteuttamisen tueksi, mutta sitä voidaan hyödyntää myös seminaareissa sekä ajankohtaisohjelmissa ja mediassa. Erätauko soveltuu myös palaverikäytäntöihin ja organisaation sisäisiin keskusteluihin. Erätaukoa on testattu myös verkkokeskusteluiden toteutuksessa ja samat rakentavan keskustelun pelisäännöt toimivat myös verkkoympäristöissä kuin kasvokkaisessa kohtaamisessa. </a:t>
            </a:r>
          </a:p>
          <a:p>
            <a:endParaRPr lang="fi-FI" sz="1500" dirty="0"/>
          </a:p>
          <a:p>
            <a:r>
              <a:rPr lang="fi-FI" sz="1500" dirty="0"/>
              <a:t>Erätauko eikä laajemmin dialogi sovi vaiheeseen, jossa supistetaan ja arvioidaan eri vaihtoehtoja ja tehdään valintoja sekä päätöksiä. Erätauko tulee erottaa päätöksenteosta, nopeasta ideoinnista, näkökulmien arvottamisesta sekä väittelystä.</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26</a:t>
            </a:fld>
            <a:endParaRPr lang="fi-FI"/>
          </a:p>
        </p:txBody>
      </p:sp>
    </p:spTree>
    <p:extLst>
      <p:ext uri="{BB962C8B-B14F-4D97-AF65-F5344CB8AC3E}">
        <p14:creationId xmlns:p14="http://schemas.microsoft.com/office/powerpoint/2010/main" val="291019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134178">
              <a:defRPr/>
            </a:pPr>
            <a:r>
              <a:rPr lang="en-US" baseline="0" dirty="0" err="1"/>
              <a:t>Erätauko</a:t>
            </a:r>
            <a:r>
              <a:rPr lang="en-US" baseline="0" dirty="0"/>
              <a:t> </a:t>
            </a:r>
            <a:r>
              <a:rPr lang="en-US" baseline="0" dirty="0" err="1"/>
              <a:t>tarjoaa</a:t>
            </a:r>
            <a:r>
              <a:rPr lang="en-US" baseline="0" dirty="0"/>
              <a:t> </a:t>
            </a:r>
            <a:r>
              <a:rPr lang="en-US" baseline="0" dirty="0" err="1"/>
              <a:t>kolme</a:t>
            </a:r>
            <a:r>
              <a:rPr lang="en-US" baseline="0" dirty="0"/>
              <a:t> </a:t>
            </a:r>
            <a:r>
              <a:rPr lang="en-US" baseline="0" dirty="0" err="1"/>
              <a:t>käytännön</a:t>
            </a:r>
            <a:r>
              <a:rPr lang="en-US" baseline="0" dirty="0"/>
              <a:t> </a:t>
            </a:r>
            <a:r>
              <a:rPr lang="en-US" baseline="0" dirty="0" err="1"/>
              <a:t>välinettä</a:t>
            </a:r>
            <a:r>
              <a:rPr lang="en-US" baseline="0" dirty="0"/>
              <a:t> </a:t>
            </a:r>
            <a:r>
              <a:rPr lang="en-US" baseline="0" dirty="0" err="1"/>
              <a:t>dialogin</a:t>
            </a:r>
            <a:r>
              <a:rPr lang="en-US" baseline="0" dirty="0"/>
              <a:t> </a:t>
            </a:r>
            <a:r>
              <a:rPr lang="en-US" baseline="0" dirty="0" err="1"/>
              <a:t>käynnistämiseen</a:t>
            </a:r>
            <a:r>
              <a:rPr lang="en-US" baseline="0" dirty="0"/>
              <a:t> </a:t>
            </a:r>
            <a:r>
              <a:rPr lang="en-US" baseline="0" dirty="0" err="1"/>
              <a:t>omassa</a:t>
            </a:r>
            <a:r>
              <a:rPr lang="en-US" baseline="0" dirty="0"/>
              <a:t> </a:t>
            </a:r>
            <a:r>
              <a:rPr lang="en-US" baseline="0" dirty="0" err="1"/>
              <a:t>organisaatiossa</a:t>
            </a:r>
            <a:r>
              <a:rPr lang="en-US" baseline="0" dirty="0"/>
              <a:t> tai </a:t>
            </a:r>
            <a:r>
              <a:rPr lang="en-US" baseline="0" dirty="0" err="1"/>
              <a:t>yhteisössä</a:t>
            </a:r>
            <a:r>
              <a:rPr lang="en-US" baseline="0" dirty="0"/>
              <a:t> </a:t>
            </a:r>
          </a:p>
          <a:p>
            <a:pPr defTabSz="1134178">
              <a:defRPr/>
            </a:pPr>
            <a:r>
              <a:rPr lang="en-US" b="1" baseline="0" dirty="0" err="1"/>
              <a:t>Löydät</a:t>
            </a:r>
            <a:r>
              <a:rPr lang="en-US" b="1" baseline="0" dirty="0"/>
              <a:t> </a:t>
            </a:r>
            <a:r>
              <a:rPr lang="en-US" b="1" baseline="0" dirty="0" err="1"/>
              <a:t>verkosta</a:t>
            </a:r>
            <a:r>
              <a:rPr lang="en-US" b="1" baseline="0" dirty="0"/>
              <a:t> </a:t>
            </a:r>
            <a:r>
              <a:rPr lang="en-US" b="1" baseline="0" dirty="0" err="1"/>
              <a:t>työkalupakin</a:t>
            </a:r>
            <a:r>
              <a:rPr lang="en-US" baseline="0" dirty="0"/>
              <a:t>, </a:t>
            </a:r>
            <a:r>
              <a:rPr lang="en-US" baseline="0" dirty="0" err="1"/>
              <a:t>jonka</a:t>
            </a:r>
            <a:r>
              <a:rPr lang="en-US" baseline="0" dirty="0"/>
              <a:t> </a:t>
            </a:r>
            <a:r>
              <a:rPr lang="en-US" baseline="0" dirty="0" err="1"/>
              <a:t>avulla</a:t>
            </a:r>
            <a:r>
              <a:rPr lang="en-US" baseline="0" dirty="0"/>
              <a:t> on </a:t>
            </a:r>
            <a:r>
              <a:rPr lang="en-US" baseline="0" dirty="0" err="1"/>
              <a:t>mahdollista</a:t>
            </a:r>
            <a:r>
              <a:rPr lang="en-US" baseline="0" dirty="0"/>
              <a:t> </a:t>
            </a:r>
            <a:r>
              <a:rPr lang="en-US" baseline="0" dirty="0" err="1"/>
              <a:t>käydä</a:t>
            </a:r>
            <a:r>
              <a:rPr lang="en-US" baseline="0" dirty="0"/>
              <a:t> ja </a:t>
            </a:r>
            <a:r>
              <a:rPr lang="en-US" baseline="0" dirty="0" err="1"/>
              <a:t>vetää</a:t>
            </a:r>
            <a:r>
              <a:rPr lang="en-US" baseline="0" dirty="0"/>
              <a:t> </a:t>
            </a:r>
            <a:r>
              <a:rPr lang="en-US" baseline="0" dirty="0" err="1"/>
              <a:t>merkityksellisiä</a:t>
            </a:r>
            <a:r>
              <a:rPr lang="en-US" baseline="0" dirty="0"/>
              <a:t> </a:t>
            </a:r>
            <a:r>
              <a:rPr lang="en-US" baseline="0" dirty="0" err="1"/>
              <a:t>keskusteluja</a:t>
            </a:r>
            <a:r>
              <a:rPr lang="en-US" baseline="0" dirty="0"/>
              <a:t>. </a:t>
            </a:r>
            <a:r>
              <a:rPr lang="en-US" baseline="0" dirty="0" err="1"/>
              <a:t>Sivustolta</a:t>
            </a:r>
            <a:r>
              <a:rPr lang="en-US" baseline="0" dirty="0"/>
              <a:t> </a:t>
            </a:r>
            <a:r>
              <a:rPr lang="en-US" baseline="0" dirty="0" err="1"/>
              <a:t>löytyy</a:t>
            </a:r>
            <a:r>
              <a:rPr lang="en-US" baseline="0" dirty="0"/>
              <a:t> </a:t>
            </a:r>
            <a:r>
              <a:rPr lang="en-US" baseline="0" dirty="0" err="1"/>
              <a:t>myös</a:t>
            </a:r>
            <a:r>
              <a:rPr lang="en-US" baseline="0" dirty="0"/>
              <a:t> </a:t>
            </a:r>
            <a:r>
              <a:rPr lang="en-US" baseline="0" dirty="0" err="1"/>
              <a:t>vertaistukea</a:t>
            </a:r>
            <a:r>
              <a:rPr lang="en-US" baseline="0" dirty="0"/>
              <a:t> ja </a:t>
            </a:r>
            <a:r>
              <a:rPr lang="en-US" baseline="0" dirty="0" err="1"/>
              <a:t>oppikokemuksia</a:t>
            </a:r>
            <a:r>
              <a:rPr lang="en-US" baseline="0" dirty="0"/>
              <a:t> </a:t>
            </a:r>
            <a:r>
              <a:rPr lang="en-US" baseline="0" dirty="0" err="1"/>
              <a:t>sekä</a:t>
            </a:r>
            <a:r>
              <a:rPr lang="en-US" baseline="0" dirty="0"/>
              <a:t> </a:t>
            </a:r>
            <a:r>
              <a:rPr lang="en-US" baseline="0" dirty="0" err="1"/>
              <a:t>kirjoituksia</a:t>
            </a:r>
            <a:r>
              <a:rPr lang="en-US" baseline="0" dirty="0"/>
              <a:t> </a:t>
            </a:r>
            <a:r>
              <a:rPr lang="en-US" baseline="0" dirty="0" err="1"/>
              <a:t>dialogin</a:t>
            </a:r>
            <a:r>
              <a:rPr lang="en-US" baseline="0" dirty="0"/>
              <a:t> </a:t>
            </a:r>
            <a:r>
              <a:rPr lang="en-US" baseline="0" dirty="0" err="1"/>
              <a:t>tarpeesta</a:t>
            </a:r>
            <a:r>
              <a:rPr lang="en-US" baseline="0" dirty="0"/>
              <a:t>. </a:t>
            </a:r>
            <a:endParaRPr lang="fi-FI" dirty="0"/>
          </a:p>
          <a:p>
            <a:r>
              <a:rPr lang="fi-FI" b="1" dirty="0"/>
              <a:t>Keskustelukortit</a:t>
            </a:r>
            <a:r>
              <a:rPr lang="fi-FI" dirty="0"/>
              <a:t> dialogin käymiseen ja vetämiseen löytyvät myös verkosta ja ne ovat koulutuksessa käytettävä tärkeä työväline dialogin ohjaamiseen.</a:t>
            </a:r>
          </a:p>
          <a:p>
            <a:pPr defTabSz="1134178">
              <a:defRPr/>
            </a:pPr>
            <a:r>
              <a:rPr lang="en-US" b="1" dirty="0" err="1"/>
              <a:t>Dialogin</a:t>
            </a:r>
            <a:r>
              <a:rPr lang="en-US" b="1" dirty="0"/>
              <a:t> </a:t>
            </a:r>
            <a:r>
              <a:rPr lang="en-US" b="1" dirty="0" err="1"/>
              <a:t>vuoro</a:t>
            </a:r>
            <a:r>
              <a:rPr lang="en-US" b="1" dirty="0"/>
              <a:t> –</a:t>
            </a:r>
            <a:r>
              <a:rPr lang="en-US" b="1" dirty="0" err="1"/>
              <a:t>julkaisu</a:t>
            </a:r>
            <a:r>
              <a:rPr lang="en-US" b="1" dirty="0"/>
              <a:t> </a:t>
            </a:r>
            <a:r>
              <a:rPr lang="en-US" b="0" dirty="0" err="1"/>
              <a:t>sisältää</a:t>
            </a:r>
            <a:r>
              <a:rPr lang="en-US" b="0" dirty="0"/>
              <a:t> </a:t>
            </a:r>
            <a:r>
              <a:rPr lang="en-US" b="0" dirty="0" err="1"/>
              <a:t>teesejä</a:t>
            </a:r>
            <a:r>
              <a:rPr lang="en-US" b="0" dirty="0"/>
              <a:t> ja </a:t>
            </a:r>
            <a:r>
              <a:rPr lang="en-US" b="0" dirty="0" err="1"/>
              <a:t>henkilöjuttuja</a:t>
            </a:r>
            <a:r>
              <a:rPr lang="en-US" b="0" dirty="0"/>
              <a:t>, </a:t>
            </a:r>
            <a:r>
              <a:rPr lang="en-US" b="0" dirty="0" err="1"/>
              <a:t>jotka</a:t>
            </a:r>
            <a:r>
              <a:rPr lang="en-US" b="0" dirty="0"/>
              <a:t> </a:t>
            </a:r>
            <a:r>
              <a:rPr lang="en-US" b="0" dirty="0" err="1"/>
              <a:t>perustelevat</a:t>
            </a:r>
            <a:r>
              <a:rPr lang="en-US" b="0" dirty="0"/>
              <a:t> </a:t>
            </a:r>
            <a:r>
              <a:rPr lang="en-US" b="0" dirty="0" err="1"/>
              <a:t>dialogin</a:t>
            </a:r>
            <a:r>
              <a:rPr lang="en-US" b="0" dirty="0"/>
              <a:t> </a:t>
            </a:r>
            <a:r>
              <a:rPr lang="en-US" b="0" dirty="0" err="1"/>
              <a:t>tarvetta</a:t>
            </a:r>
            <a:r>
              <a:rPr lang="en-US" b="0" dirty="0"/>
              <a:t> </a:t>
            </a:r>
            <a:r>
              <a:rPr lang="en-US" b="0" dirty="0" err="1"/>
              <a:t>yhteiskunnassamme</a:t>
            </a:r>
            <a:r>
              <a:rPr lang="en-US" b="0" dirty="0"/>
              <a:t> </a:t>
            </a:r>
            <a:r>
              <a:rPr lang="en-US" b="0" dirty="0" err="1"/>
              <a:t>laajasti</a:t>
            </a:r>
            <a:r>
              <a:rPr lang="en-US" b="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B2736A07-9C51-40D5-9EDD-0D75448F2C9D}" type="slidenum">
              <a:rPr lang="fi-FI" smtClean="0">
                <a:solidFill>
                  <a:prstClr val="black"/>
                </a:solidFill>
              </a:rPr>
              <a:pPr/>
              <a:t>27</a:t>
            </a:fld>
            <a:endParaRPr lang="fi-FI">
              <a:solidFill>
                <a:prstClr val="black"/>
              </a:solidFill>
            </a:endParaRPr>
          </a:p>
        </p:txBody>
      </p:sp>
    </p:spTree>
    <p:extLst>
      <p:ext uri="{BB962C8B-B14F-4D97-AF65-F5344CB8AC3E}">
        <p14:creationId xmlns:p14="http://schemas.microsoft.com/office/powerpoint/2010/main" val="1944622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2736A07-9C51-40D5-9EDD-0D75448F2C9D}" type="slidenum">
              <a:rPr lang="fi-FI" smtClean="0"/>
              <a:pPr/>
              <a:t>28</a:t>
            </a:fld>
            <a:endParaRPr lang="fi-FI"/>
          </a:p>
        </p:txBody>
      </p:sp>
    </p:spTree>
    <p:extLst>
      <p:ext uri="{BB962C8B-B14F-4D97-AF65-F5344CB8AC3E}">
        <p14:creationId xmlns:p14="http://schemas.microsoft.com/office/powerpoint/2010/main" val="372907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Oppia tärkeimmät ohjaustoimenpiteet dialogin käynnistämiseen, suuntaamiseen ja päättämiseen. Ymmärtää kokemuspuheen merkitys dialogissa.</a:t>
            </a: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31</a:t>
            </a:fld>
            <a:endParaRPr lang="fi-FI"/>
          </a:p>
        </p:txBody>
      </p:sp>
    </p:spTree>
    <p:extLst>
      <p:ext uri="{BB962C8B-B14F-4D97-AF65-F5344CB8AC3E}">
        <p14:creationId xmlns:p14="http://schemas.microsoft.com/office/powerpoint/2010/main" val="1342805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Dialogisen keskustelun syntyminen tarvitsee yleensä fasilitaattorin aktiivisia tekoja. Fasilitaattorin ohjausta tarvitaan erityisesti keskustelun käynnistämisessä, suuntaamisessa ja päättämisessä. Fasilitaattori voi edistää dialogin onnistumista tekemällä huolellista suunnittelua ennen dialogia ja valmistautua ennakoiden ohjaamisen haasteisiin. </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32</a:t>
            </a:fld>
            <a:endParaRPr lang="fi-FI"/>
          </a:p>
        </p:txBody>
      </p:sp>
    </p:spTree>
    <p:extLst>
      <p:ext uri="{BB962C8B-B14F-4D97-AF65-F5344CB8AC3E}">
        <p14:creationId xmlns:p14="http://schemas.microsoft.com/office/powerpoint/2010/main" val="1699187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a:t>Kysymyksiä, joiden avulla dialogin vetäjä voi valmistautua keskusteluun ja joihin löytyy vinkkejä Erätauon työkaluista. </a:t>
            </a:r>
          </a:p>
        </p:txBody>
      </p:sp>
      <p:sp>
        <p:nvSpPr>
          <p:cNvPr id="4" name="Dian numeron paikkamerkki 3"/>
          <p:cNvSpPr>
            <a:spLocks noGrp="1"/>
          </p:cNvSpPr>
          <p:nvPr>
            <p:ph type="sldNum" sz="quarter" idx="10"/>
          </p:nvPr>
        </p:nvSpPr>
        <p:spPr/>
        <p:txBody>
          <a:bodyPr/>
          <a:lstStyle/>
          <a:p>
            <a:fld id="{B2736A07-9C51-40D5-9EDD-0D75448F2C9D}" type="slidenum">
              <a:rPr lang="fi-FI" smtClean="0"/>
              <a:pPr/>
              <a:t>33</a:t>
            </a:fld>
            <a:endParaRPr lang="fi-FI"/>
          </a:p>
        </p:txBody>
      </p:sp>
    </p:spTree>
    <p:extLst>
      <p:ext uri="{BB962C8B-B14F-4D97-AF65-F5344CB8AC3E}">
        <p14:creationId xmlns:p14="http://schemas.microsoft.com/office/powerpoint/2010/main" val="335620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70000" lnSpcReduction="20000"/>
          </a:bodyPr>
          <a:lstStyle/>
          <a:p>
            <a:r>
              <a:rPr lang="fi-FI" sz="1000" b="0" i="0" kern="1200" dirty="0">
                <a:solidFill>
                  <a:schemeClr val="tx1"/>
                </a:solidFill>
                <a:effectLst/>
                <a:latin typeface="+mn-lt"/>
                <a:ea typeface="+mn-ea"/>
                <a:cs typeface="+mn-cs"/>
              </a:rPr>
              <a:t>Valitse sellainen dialogimenetelmä, joka tukee parhaiten tilaisuuden tavoitteita. Menetelmiä voi myös yhdistellä jos aikaa on riittävästi. Dialogia voidaan käydä avoimesti tai rakenteellisesti. Jos olet aloittelija, voi olla helppoa aloittaa kokeilemalla tarkkaan käsikirjoitettua rakenteellista dialogia, jossa puheenvuorojen pituudet on ennalta määritetty. Kokemuksen karttuessa on helpompaa siirtyä ohjaamaan avoimempaa dialogia.</a:t>
            </a:r>
          </a:p>
          <a:p>
            <a:r>
              <a:rPr lang="fi-FI" sz="1000" b="0" i="0" kern="1200" dirty="0">
                <a:solidFill>
                  <a:schemeClr val="tx1"/>
                </a:solidFill>
                <a:effectLst/>
                <a:latin typeface="+mn-lt"/>
                <a:ea typeface="+mn-ea"/>
                <a:cs typeface="+mn-cs"/>
              </a:rPr>
              <a:t>Dialogissa voidaan käyttää seuraavia menetelmiä:</a:t>
            </a:r>
          </a:p>
          <a:p>
            <a:r>
              <a:rPr lang="fi-FI" sz="1000" b="1" i="0" kern="1200" dirty="0">
                <a:solidFill>
                  <a:schemeClr val="tx1"/>
                </a:solidFill>
                <a:effectLst/>
                <a:latin typeface="+mn-lt"/>
                <a:ea typeface="+mn-ea"/>
                <a:cs typeface="+mn-cs"/>
              </a:rPr>
              <a:t>Pienryhmädialogit</a:t>
            </a:r>
            <a:r>
              <a:rPr lang="fi-FI" sz="1000" b="0" i="0" kern="1200" dirty="0">
                <a:solidFill>
                  <a:schemeClr val="tx1"/>
                </a:solidFill>
                <a:effectLst/>
                <a:latin typeface="+mn-lt"/>
                <a:ea typeface="+mn-ea"/>
                <a:cs typeface="+mn-cs"/>
              </a:rPr>
              <a:t> (alle 10 henkeä) – keskustelu jossa jokainen pääsee ääneen ja jossa puhutaan yksi kerrallaan</a:t>
            </a:r>
          </a:p>
          <a:p>
            <a:r>
              <a:rPr lang="fi-FI" sz="1000" b="1" i="0" kern="1200" dirty="0">
                <a:solidFill>
                  <a:schemeClr val="tx1"/>
                </a:solidFill>
                <a:effectLst/>
                <a:latin typeface="+mn-lt"/>
                <a:ea typeface="+mn-ea"/>
                <a:cs typeface="+mn-cs"/>
              </a:rPr>
              <a:t>Akvaariokeskustelu,</a:t>
            </a:r>
            <a:r>
              <a:rPr lang="fi-FI" sz="1000" b="0" i="0" kern="1200" dirty="0">
                <a:solidFill>
                  <a:schemeClr val="tx1"/>
                </a:solidFill>
                <a:effectLst/>
                <a:latin typeface="+mn-lt"/>
                <a:ea typeface="+mn-ea"/>
                <a:cs typeface="+mn-cs"/>
              </a:rPr>
              <a:t> jossa pienryhmä käy keskustelua ja muut kuuntelevat vuorotellen</a:t>
            </a:r>
          </a:p>
          <a:p>
            <a:r>
              <a:rPr lang="fi-FI" sz="1000" b="1" i="0" kern="1200" dirty="0">
                <a:solidFill>
                  <a:schemeClr val="tx1"/>
                </a:solidFill>
                <a:effectLst/>
                <a:latin typeface="+mn-lt"/>
                <a:ea typeface="+mn-ea"/>
                <a:cs typeface="+mn-cs"/>
              </a:rPr>
              <a:t>Parikeskustelut,</a:t>
            </a:r>
            <a:r>
              <a:rPr lang="fi-FI" sz="1000" b="0" i="0" kern="1200" dirty="0">
                <a:solidFill>
                  <a:schemeClr val="tx1"/>
                </a:solidFill>
                <a:effectLst/>
                <a:latin typeface="+mn-lt"/>
                <a:ea typeface="+mn-ea"/>
                <a:cs typeface="+mn-cs"/>
              </a:rPr>
              <a:t> joilla voidaan virittäytyä keskusteluaiheeseen tai syventää keskustelua</a:t>
            </a:r>
          </a:p>
          <a:p>
            <a:r>
              <a:rPr lang="fi-FI" sz="1000" b="1" i="0" kern="1200" dirty="0">
                <a:solidFill>
                  <a:schemeClr val="tx1"/>
                </a:solidFill>
                <a:effectLst/>
                <a:latin typeface="+mn-lt"/>
                <a:ea typeface="+mn-ea"/>
                <a:cs typeface="+mn-cs"/>
              </a:rPr>
              <a:t>Kumuloituvat parikeskustelut</a:t>
            </a:r>
            <a:r>
              <a:rPr lang="fi-FI" sz="1000" b="0" i="0" kern="1200" dirty="0">
                <a:solidFill>
                  <a:schemeClr val="tx1"/>
                </a:solidFill>
                <a:effectLst/>
                <a:latin typeface="+mn-lt"/>
                <a:ea typeface="+mn-ea"/>
                <a:cs typeface="+mn-cs"/>
              </a:rPr>
              <a:t>, joissa vuorotellen kuunnellaan pareja sekä pyritään liittämään kokemuksiin uudet puheenvuorot</a:t>
            </a:r>
          </a:p>
          <a:p>
            <a:r>
              <a:rPr lang="fi-FI" sz="1000" b="1" i="0" kern="1200" dirty="0">
                <a:solidFill>
                  <a:schemeClr val="tx1"/>
                </a:solidFill>
                <a:effectLst/>
                <a:latin typeface="+mn-lt"/>
                <a:ea typeface="+mn-ea"/>
                <a:cs typeface="+mn-cs"/>
              </a:rPr>
              <a:t>Suurryhmädialogit</a:t>
            </a:r>
            <a:r>
              <a:rPr lang="fi-FI" sz="1000" b="0" i="0" kern="1200" dirty="0">
                <a:solidFill>
                  <a:schemeClr val="tx1"/>
                </a:solidFill>
                <a:effectLst/>
                <a:latin typeface="+mn-lt"/>
                <a:ea typeface="+mn-ea"/>
                <a:cs typeface="+mn-cs"/>
              </a:rPr>
              <a:t> (yli 10 henkeä) – kaikkien kuulluksi tuleminen mahdollistuu parikeskusteluiden kautta</a:t>
            </a:r>
          </a:p>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i="0" kern="1200" dirty="0">
                <a:solidFill>
                  <a:schemeClr val="tx1"/>
                </a:solidFill>
                <a:effectLst/>
                <a:latin typeface="+mn-lt"/>
                <a:ea typeface="+mn-ea"/>
                <a:cs typeface="+mn-cs"/>
              </a:rPr>
              <a:t>Verkkodialogi -</a:t>
            </a:r>
            <a:r>
              <a:rPr lang="fi-FI" sz="1000" dirty="0"/>
              <a:t>fasilitoitu dialogi verkossa, jossa hyödynnetään rakentavan keskustelun pelisääntöjä ja keskustelukorteista löytyviä ohjaustoimenpiteitä</a:t>
            </a:r>
          </a:p>
          <a:p>
            <a:endParaRPr lang="fi-FI" dirty="0"/>
          </a:p>
          <a:p>
            <a:r>
              <a:rPr lang="fi-FI" dirty="0"/>
              <a:t>Tarkemmat määritelmät: </a:t>
            </a:r>
          </a:p>
          <a:p>
            <a:r>
              <a:rPr lang="fi-FI" sz="1000" b="1" i="0" kern="1200" dirty="0">
                <a:solidFill>
                  <a:schemeClr val="tx1"/>
                </a:solidFill>
                <a:effectLst/>
                <a:latin typeface="+mn-lt"/>
                <a:ea typeface="+mn-ea"/>
                <a:cs typeface="+mn-cs"/>
              </a:rPr>
              <a:t>Avoin dialogi</a:t>
            </a:r>
            <a:endParaRPr lang="fi-FI" sz="1000" b="0" i="0" kern="1200" dirty="0">
              <a:solidFill>
                <a:schemeClr val="tx1"/>
              </a:solidFill>
              <a:effectLst/>
              <a:latin typeface="+mn-lt"/>
              <a:ea typeface="+mn-ea"/>
              <a:cs typeface="+mn-cs"/>
            </a:endParaRPr>
          </a:p>
          <a:p>
            <a:r>
              <a:rPr lang="fi-FI" sz="1000" b="0" i="0" kern="1200" dirty="0">
                <a:solidFill>
                  <a:schemeClr val="tx1"/>
                </a:solidFill>
                <a:effectLst/>
                <a:latin typeface="+mn-lt"/>
                <a:ea typeface="+mn-ea"/>
                <a:cs typeface="+mn-cs"/>
              </a:rPr>
              <a:t>Anna keskustelun sisältöä ohjata vain sille annettu tai määritetty mahdollinen teema. Jos teemaa ei ole, kerro osallistujille, että tarkoituksena on puhua siitä, mikä heille juuri siinä hetkessä on tärkeää. Käy alussa läpi keskustelun pelisäännöt ja roolit keskustelussa. Käytä aikaa tutustumiskierrokseen.  Tutustumiskysymyksen on hyvä olla sellainen, jonka kautta osallistujat virittäytyvät kertomaan kokemuksistaan. Kysy osallistujilta tuntevatko he toisiaan entuudestaan. Tämän jälkeen anna keskustelun virrata omalla painollaan. Käytä ohjaustoimenpiteitä ja vaikka keskustelu on avointa, pidä kiinni pelisäännöistä ja puutu tarvittaessa puheenvuorojen pituuksiin ja varmista että jokainen pääsee ääneen. Käytä avoimen dialogin lopussa aikaa sen läpikäymiseen, mistä on keskusteltu ja miten osallistujat ovat kokeneet keskustelun. Jos ryhmästä tuntuu tarpeelliselta, voitte dokumentoida keskustelua lopuksi  vaikkapa </a:t>
            </a:r>
            <a:r>
              <a:rPr lang="fi-FI" sz="1000" b="0" i="0" kern="1200" dirty="0" err="1">
                <a:solidFill>
                  <a:schemeClr val="tx1"/>
                </a:solidFill>
                <a:effectLst/>
                <a:latin typeface="+mn-lt"/>
                <a:ea typeface="+mn-ea"/>
                <a:cs typeface="+mn-cs"/>
              </a:rPr>
              <a:t>fläpille</a:t>
            </a:r>
            <a:r>
              <a:rPr lang="fi-FI" sz="1000" b="0" i="0" kern="1200" dirty="0">
                <a:solidFill>
                  <a:schemeClr val="tx1"/>
                </a:solidFill>
                <a:effectLst/>
                <a:latin typeface="+mn-lt"/>
                <a:ea typeface="+mn-ea"/>
                <a:cs typeface="+mn-cs"/>
              </a:rPr>
              <a:t>.</a:t>
            </a:r>
          </a:p>
          <a:p>
            <a:br>
              <a:rPr lang="fi-FI" sz="1000" b="1" i="0" kern="1200" dirty="0">
                <a:solidFill>
                  <a:schemeClr val="tx1"/>
                </a:solidFill>
                <a:effectLst/>
                <a:latin typeface="+mn-lt"/>
                <a:ea typeface="+mn-ea"/>
                <a:cs typeface="+mn-cs"/>
              </a:rPr>
            </a:br>
            <a:r>
              <a:rPr lang="fi-FI" sz="1000" b="1" i="0" kern="1200" dirty="0">
                <a:solidFill>
                  <a:schemeClr val="tx1"/>
                </a:solidFill>
                <a:effectLst/>
                <a:latin typeface="+mn-lt"/>
                <a:ea typeface="+mn-ea"/>
                <a:cs typeface="+mn-cs"/>
              </a:rPr>
              <a:t>Puolistrukturoitu dialogi</a:t>
            </a:r>
            <a:endParaRPr lang="fi-FI" sz="1000" b="0" i="0" kern="1200" dirty="0">
              <a:solidFill>
                <a:schemeClr val="tx1"/>
              </a:solidFill>
              <a:effectLst/>
              <a:latin typeface="+mn-lt"/>
              <a:ea typeface="+mn-ea"/>
              <a:cs typeface="+mn-cs"/>
            </a:endParaRPr>
          </a:p>
          <a:p>
            <a:r>
              <a:rPr lang="fi-FI" sz="1000" b="0" i="0" kern="1200" dirty="0">
                <a:solidFill>
                  <a:schemeClr val="tx1"/>
                </a:solidFill>
                <a:effectLst/>
                <a:latin typeface="+mn-lt"/>
                <a:ea typeface="+mn-ea"/>
                <a:cs typeface="+mn-cs"/>
              </a:rPr>
              <a:t>Tee keskustelulle löyhä käsikirjoitus. Pohdi, millainen voisi olla keskusteluteemaan liittyvä aloituskysymys. Hyvä aloituskysymys on sellainen, joka ohjaa osallistujat pohtimaan käsiteltävää teemaa oman kokemuksen kautta. Tällainen kysymys voi olla vastaavanlainen:</a:t>
            </a:r>
          </a:p>
          <a:p>
            <a:r>
              <a:rPr lang="fi-FI" sz="1000" b="0" i="0" kern="1200" dirty="0">
                <a:solidFill>
                  <a:schemeClr val="tx1"/>
                </a:solidFill>
                <a:effectLst/>
                <a:latin typeface="+mn-lt"/>
                <a:ea typeface="+mn-ea"/>
                <a:cs typeface="+mn-cs"/>
              </a:rPr>
              <a:t>”Kerro jokin tilanne, jolloin olet ollut ylpeä asiasta/aiheesta/ryhmästä/työstä jne.”</a:t>
            </a:r>
            <a:br>
              <a:rPr lang="fi-FI" sz="1000" b="0" i="0" kern="1200" dirty="0">
                <a:solidFill>
                  <a:schemeClr val="tx1"/>
                </a:solidFill>
                <a:effectLst/>
                <a:latin typeface="+mn-lt"/>
                <a:ea typeface="+mn-ea"/>
                <a:cs typeface="+mn-cs"/>
              </a:rPr>
            </a:br>
            <a:r>
              <a:rPr lang="fi-FI" sz="1000" b="0" i="0" kern="1200" dirty="0">
                <a:solidFill>
                  <a:schemeClr val="tx1"/>
                </a:solidFill>
                <a:effectLst/>
                <a:latin typeface="+mn-lt"/>
                <a:ea typeface="+mn-ea"/>
                <a:cs typeface="+mn-cs"/>
              </a:rPr>
              <a:t>”Kerro jokin omakohtainen kokemus, jolloin sinusta tuntui XXXX”</a:t>
            </a:r>
          </a:p>
          <a:p>
            <a:r>
              <a:rPr lang="fi-FI" sz="1000" b="0" i="0" kern="1200" dirty="0">
                <a:solidFill>
                  <a:schemeClr val="tx1"/>
                </a:solidFill>
                <a:effectLst/>
                <a:latin typeface="+mn-lt"/>
                <a:ea typeface="+mn-ea"/>
                <a:cs typeface="+mn-cs"/>
              </a:rPr>
              <a:t>Aloituskysymys virittää keskustelijat kokemuspuheeseen ja keskusteluteemaan. Kierroksen jälkeen esitä ryhmälle kysymys siitä, mistä he haluavat dialogissa nyt puhua.</a:t>
            </a:r>
          </a:p>
          <a:p>
            <a:r>
              <a:rPr lang="fi-FI" sz="1000" b="0" i="0" kern="1200" dirty="0">
                <a:solidFill>
                  <a:schemeClr val="tx1"/>
                </a:solidFill>
                <a:effectLst/>
                <a:latin typeface="+mn-lt"/>
                <a:ea typeface="+mn-ea"/>
                <a:cs typeface="+mn-cs"/>
              </a:rPr>
              <a:t>”Mistä on tarpeen nyt puhua?”</a:t>
            </a:r>
          </a:p>
          <a:p>
            <a:r>
              <a:rPr lang="fi-FI" sz="1000" b="0" i="0" kern="1200" dirty="0">
                <a:solidFill>
                  <a:schemeClr val="tx1"/>
                </a:solidFill>
                <a:effectLst/>
                <a:latin typeface="+mn-lt"/>
                <a:ea typeface="+mn-ea"/>
                <a:cs typeface="+mn-cs"/>
              </a:rPr>
              <a:t>Samalla kun kuuntelet, kirjoita keskusteluaiheita ylös </a:t>
            </a:r>
            <a:r>
              <a:rPr lang="fi-FI" sz="1000" b="0" i="0" kern="1200" dirty="0" err="1">
                <a:solidFill>
                  <a:schemeClr val="tx1"/>
                </a:solidFill>
                <a:effectLst/>
                <a:latin typeface="+mn-lt"/>
                <a:ea typeface="+mn-ea"/>
                <a:cs typeface="+mn-cs"/>
              </a:rPr>
              <a:t>fläpille</a:t>
            </a:r>
            <a:r>
              <a:rPr lang="fi-FI" sz="1000" b="0" i="0" kern="1200" dirty="0">
                <a:solidFill>
                  <a:schemeClr val="tx1"/>
                </a:solidFill>
                <a:effectLst/>
                <a:latin typeface="+mn-lt"/>
                <a:ea typeface="+mn-ea"/>
                <a:cs typeface="+mn-cs"/>
              </a:rPr>
              <a:t>. Kun aiheita on </a:t>
            </a:r>
            <a:r>
              <a:rPr lang="fi-FI" sz="1000" b="0" i="0" kern="1200" dirty="0" err="1">
                <a:solidFill>
                  <a:schemeClr val="tx1"/>
                </a:solidFill>
                <a:effectLst/>
                <a:latin typeface="+mn-lt"/>
                <a:ea typeface="+mn-ea"/>
                <a:cs typeface="+mn-cs"/>
              </a:rPr>
              <a:t>fläpillinen</a:t>
            </a:r>
            <a:r>
              <a:rPr lang="fi-FI" sz="1000" b="0" i="0" kern="1200" dirty="0">
                <a:solidFill>
                  <a:schemeClr val="tx1"/>
                </a:solidFill>
                <a:effectLst/>
                <a:latin typeface="+mn-lt"/>
                <a:ea typeface="+mn-ea"/>
                <a:cs typeface="+mn-cs"/>
              </a:rPr>
              <a:t>, pyydä osallistujia valitsemaan se/ne ajan puitteissa, joista on suurin tarve keskustella. Riippuen ryhmän koosta ja aiheiden laajuudesta, yhteen aiheeseen on hyvä varata vähintään 30 minuuttia aikaa. Jos ryhmä ei kykene itse valitsemaan aihetta, pyri valitsemaan sellainen aihe, joka on omasta mielestäsi ryhmälle tärkein. Kerro, että sinä kannat vastuun valinnasta ja varmista, ettei valitun aiheen käsittely ole kenellekään ylitsepääsemätön ongelma.</a:t>
            </a:r>
          </a:p>
          <a:p>
            <a:r>
              <a:rPr lang="fi-FI" sz="1000" b="0" i="0" kern="1200" dirty="0">
                <a:solidFill>
                  <a:schemeClr val="tx1"/>
                </a:solidFill>
                <a:effectLst/>
                <a:latin typeface="+mn-lt"/>
                <a:ea typeface="+mn-ea"/>
                <a:cs typeface="+mn-cs"/>
              </a:rPr>
              <a:t>Keskustelun lopussa käykää läpi, mitä aiheista oivallettiin ja miten osallistujat kokivat keskustelun.</a:t>
            </a:r>
          </a:p>
          <a:p>
            <a:br>
              <a:rPr lang="fi-FI" sz="1000" b="1" i="0" kern="1200" dirty="0">
                <a:solidFill>
                  <a:schemeClr val="tx1"/>
                </a:solidFill>
                <a:effectLst/>
                <a:latin typeface="+mn-lt"/>
                <a:ea typeface="+mn-ea"/>
                <a:cs typeface="+mn-cs"/>
              </a:rPr>
            </a:br>
            <a:r>
              <a:rPr lang="fi-FI" sz="1000" b="1" i="0" kern="1200" dirty="0">
                <a:solidFill>
                  <a:schemeClr val="tx1"/>
                </a:solidFill>
                <a:effectLst/>
                <a:latin typeface="+mn-lt"/>
                <a:ea typeface="+mn-ea"/>
                <a:cs typeface="+mn-cs"/>
              </a:rPr>
              <a:t>Rakenteellinen dialogi</a:t>
            </a:r>
            <a:endParaRPr lang="fi-FI" sz="1000" b="0" i="0" kern="1200" dirty="0">
              <a:solidFill>
                <a:schemeClr val="tx1"/>
              </a:solidFill>
              <a:effectLst/>
              <a:latin typeface="+mn-lt"/>
              <a:ea typeface="+mn-ea"/>
              <a:cs typeface="+mn-cs"/>
            </a:endParaRPr>
          </a:p>
          <a:p>
            <a:r>
              <a:rPr lang="fi-FI" sz="1000" b="0" i="0" kern="1200" dirty="0">
                <a:solidFill>
                  <a:schemeClr val="tx1"/>
                </a:solidFill>
                <a:effectLst/>
                <a:latin typeface="+mn-lt"/>
                <a:ea typeface="+mn-ea"/>
                <a:cs typeface="+mn-cs"/>
              </a:rPr>
              <a:t>Valmistaudu käsikirjoittamalla koko keskustelu. Pohdi ennakkoon kysymykset ja näille tarkka vastausaika per osallistuja. Sopiva vastausaika on noin 2 minuuttia. Alussa on tarpeen kellottaa ja keskustelun edetessä osallistujat yleensä itse alkavat huolehtia ajan riittävyydestä. </a:t>
            </a:r>
            <a:r>
              <a:rPr lang="fi-FI" sz="1000" b="0" i="0" kern="1200" dirty="0" err="1">
                <a:solidFill>
                  <a:schemeClr val="tx1"/>
                </a:solidFill>
                <a:effectLst/>
                <a:latin typeface="+mn-lt"/>
                <a:ea typeface="+mn-ea"/>
                <a:cs typeface="+mn-cs"/>
              </a:rPr>
              <a:t>Srukturoidussa</a:t>
            </a:r>
            <a:r>
              <a:rPr lang="fi-FI" sz="1000" b="0" i="0" kern="1200" dirty="0">
                <a:solidFill>
                  <a:schemeClr val="tx1"/>
                </a:solidFill>
                <a:effectLst/>
                <a:latin typeface="+mn-lt"/>
                <a:ea typeface="+mn-ea"/>
                <a:cs typeface="+mn-cs"/>
              </a:rPr>
              <a:t> dialogissa kysymykset etenevät koko ajan syvemmälle teeman käsittelyyn.</a:t>
            </a: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34</a:t>
            </a:fld>
            <a:endParaRPr lang="fi-FI"/>
          </a:p>
        </p:txBody>
      </p:sp>
    </p:spTree>
    <p:extLst>
      <p:ext uri="{BB962C8B-B14F-4D97-AF65-F5344CB8AC3E}">
        <p14:creationId xmlns:p14="http://schemas.microsoft.com/office/powerpoint/2010/main" val="686473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x-none"/>
          </a:p>
        </p:txBody>
      </p:sp>
      <p:sp>
        <p:nvSpPr>
          <p:cNvPr id="4" name="Dian numeron paikkamerkki 3"/>
          <p:cNvSpPr>
            <a:spLocks noGrp="1"/>
          </p:cNvSpPr>
          <p:nvPr>
            <p:ph type="sldNum" sz="quarter" idx="10"/>
          </p:nvPr>
        </p:nvSpPr>
        <p:spPr/>
        <p:txBody>
          <a:bodyPr/>
          <a:lstStyle/>
          <a:p>
            <a:fld id="{B2736A07-9C51-40D5-9EDD-0D75448F2C9D}" type="slidenum">
              <a:rPr lang="fi-FI" smtClean="0"/>
              <a:pPr/>
              <a:t>36</a:t>
            </a:fld>
            <a:endParaRPr lang="fi-FI"/>
          </a:p>
        </p:txBody>
      </p:sp>
    </p:spTree>
    <p:extLst>
      <p:ext uri="{BB962C8B-B14F-4D97-AF65-F5344CB8AC3E}">
        <p14:creationId xmlns:p14="http://schemas.microsoft.com/office/powerpoint/2010/main" val="313571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tLang="fi-FI" sz="1000" kern="1200" dirty="0">
                <a:solidFill>
                  <a:schemeClr val="tx1"/>
                </a:solidFill>
                <a:latin typeface="+mn-lt"/>
                <a:ea typeface="Calibri" panose="020F0502020204030204" pitchFamily="34" charset="0"/>
                <a:cs typeface="Times New Roman" panose="02020603050405020304" pitchFamily="18" charset="0"/>
              </a:rPr>
              <a:t>Erätauko-koulutuksen </a:t>
            </a:r>
            <a:r>
              <a:rPr lang="fi-FI" altLang="fi-FI" sz="1000" kern="1200" dirty="0">
                <a:solidFill>
                  <a:srgbClr val="FFE600"/>
                </a:solidFill>
                <a:latin typeface="+mn-lt"/>
                <a:ea typeface="Calibri" panose="020F0502020204030204" pitchFamily="34" charset="0"/>
                <a:cs typeface="Times New Roman" panose="02020603050405020304" pitchFamily="18" charset="0"/>
              </a:rPr>
              <a:t>tavoitteena</a:t>
            </a:r>
            <a:r>
              <a:rPr lang="fi-FI" altLang="fi-FI" sz="1000" kern="1200" dirty="0">
                <a:solidFill>
                  <a:schemeClr val="tx1"/>
                </a:solidFill>
                <a:latin typeface="+mn-lt"/>
                <a:ea typeface="Calibri" panose="020F0502020204030204" pitchFamily="34" charset="0"/>
                <a:cs typeface="Times New Roman" panose="02020603050405020304" pitchFamily="18" charset="0"/>
              </a:rPr>
              <a:t> on lisätä dialogiin perustuvien osallisuuskäytäntöjen suunnittelu- ja toteutusosaamista sekä vahvistaa rakentavaa yhteiskunnallista keskustelua. </a:t>
            </a:r>
            <a:r>
              <a:rPr lang="fi-FI" sz="1000" kern="1200" dirty="0">
                <a:solidFill>
                  <a:schemeClr val="tx1"/>
                </a:solidFill>
                <a:effectLst/>
                <a:latin typeface="+mn-lt"/>
                <a:ea typeface="+mn-ea"/>
                <a:cs typeface="+mn-cs"/>
              </a:rPr>
              <a:t>Koulutuksen jälkeen;</a:t>
            </a:r>
            <a:r>
              <a:rPr lang="fi-FI" sz="1000" b="1" kern="1200" dirty="0">
                <a:solidFill>
                  <a:schemeClr val="tx1"/>
                </a:solidFill>
                <a:effectLst/>
                <a:latin typeface="+mn-lt"/>
                <a:ea typeface="+mn-ea"/>
                <a:cs typeface="+mn-cs"/>
              </a:rPr>
              <a:t> </a:t>
            </a:r>
            <a:endParaRPr lang="x-none" sz="1000" kern="1200" dirty="0">
              <a:solidFill>
                <a:schemeClr val="tx1"/>
              </a:solidFill>
              <a:effectLst/>
              <a:latin typeface="+mn-lt"/>
              <a:ea typeface="+mn-ea"/>
              <a:cs typeface="+mn-cs"/>
            </a:endParaRPr>
          </a:p>
          <a:p>
            <a:pPr marL="561122" lvl="1" indent="-171450">
              <a:buFont typeface="Arial" panose="020B0604020202020204" pitchFamily="34" charset="0"/>
              <a:buChar char="•"/>
            </a:pPr>
            <a:r>
              <a:rPr lang="fi-FI" sz="1000" kern="1200" dirty="0">
                <a:solidFill>
                  <a:schemeClr val="tx1"/>
                </a:solidFill>
                <a:effectLst/>
                <a:latin typeface="+mn-lt"/>
                <a:ea typeface="+mn-ea"/>
                <a:cs typeface="+mn-cs"/>
              </a:rPr>
              <a:t>Osaat määritellä dialogin tarpeen itselle, omalle organisaatiolle sekä yhteiskunnassa laajemmin</a:t>
            </a:r>
            <a:endParaRPr lang="x-none" sz="1050" kern="1200" dirty="0">
              <a:solidFill>
                <a:schemeClr val="tx1"/>
              </a:solidFill>
              <a:effectLst/>
              <a:latin typeface="+mn-lt"/>
              <a:ea typeface="+mn-ea"/>
              <a:cs typeface="+mn-cs"/>
            </a:endParaRPr>
          </a:p>
          <a:p>
            <a:pPr marL="561122" lvl="1" indent="-171450">
              <a:buFont typeface="Arial" panose="020B0604020202020204" pitchFamily="34" charset="0"/>
              <a:buChar char="•"/>
            </a:pPr>
            <a:r>
              <a:rPr lang="fi-FI" sz="1000" kern="1200" dirty="0">
                <a:solidFill>
                  <a:schemeClr val="tx1"/>
                </a:solidFill>
                <a:effectLst/>
                <a:latin typeface="+mn-lt"/>
                <a:ea typeface="+mn-ea"/>
                <a:cs typeface="+mn-cs"/>
              </a:rPr>
              <a:t>Omaksut dialogin periaatteet ja osaa suunnitella sekä vetää rakentavia keskusteluja</a:t>
            </a:r>
            <a:endParaRPr lang="x-none" sz="1050" kern="1200" dirty="0">
              <a:solidFill>
                <a:schemeClr val="tx1"/>
              </a:solidFill>
              <a:effectLst/>
              <a:latin typeface="+mn-lt"/>
              <a:ea typeface="+mn-ea"/>
              <a:cs typeface="+mn-cs"/>
            </a:endParaRPr>
          </a:p>
          <a:p>
            <a:pPr marL="561122" lvl="1" indent="-171450">
              <a:buFont typeface="Arial" panose="020B0604020202020204" pitchFamily="34" charset="0"/>
              <a:buChar char="•"/>
            </a:pPr>
            <a:r>
              <a:rPr lang="fi-FI" sz="1000" kern="1200" dirty="0">
                <a:solidFill>
                  <a:schemeClr val="tx1"/>
                </a:solidFill>
                <a:effectLst/>
                <a:latin typeface="+mn-lt"/>
                <a:ea typeface="+mn-ea"/>
                <a:cs typeface="+mn-cs"/>
              </a:rPr>
              <a:t>Osaat varmistaa keskusteluiden vaikuttavuuden ja tehdä suunnitelman Erätauon toteutuksesta</a:t>
            </a:r>
            <a:br>
              <a:rPr lang="fi-FI" sz="1000" kern="1200" dirty="0">
                <a:solidFill>
                  <a:schemeClr val="tx1"/>
                </a:solidFill>
                <a:effectLst/>
                <a:latin typeface="+mn-lt"/>
                <a:ea typeface="+mn-ea"/>
                <a:cs typeface="+mn-cs"/>
              </a:rPr>
            </a:br>
            <a:endParaRPr lang="x-none" sz="1050" kern="1200" dirty="0">
              <a:solidFill>
                <a:schemeClr val="tx1"/>
              </a:solidFill>
              <a:effectLst/>
              <a:latin typeface="+mn-lt"/>
              <a:ea typeface="+mn-ea"/>
              <a:cs typeface="+mn-cs"/>
            </a:endParaRPr>
          </a:p>
          <a:p>
            <a:r>
              <a:rPr lang="fi-FI" sz="1000" kern="1200" dirty="0">
                <a:solidFill>
                  <a:schemeClr val="tx1"/>
                </a:solidFill>
                <a:effectLst/>
                <a:latin typeface="+mn-lt"/>
                <a:ea typeface="+mn-ea"/>
                <a:cs typeface="+mn-cs"/>
              </a:rPr>
              <a:t>Motiivisi osallistua Erätauko-koulutukseen voi olla ensisijaisesti jotain seuraavista tai kaikkia näitä yhtä aikaa:</a:t>
            </a:r>
          </a:p>
          <a:p>
            <a:r>
              <a:rPr lang="fi-FI" sz="1000" kern="1200" dirty="0">
                <a:solidFill>
                  <a:schemeClr val="tx1"/>
                </a:solidFill>
                <a:effectLst/>
                <a:latin typeface="+mn-lt"/>
                <a:ea typeface="+mn-ea"/>
                <a:cs typeface="+mn-cs"/>
              </a:rPr>
              <a:t>1) Omien dialogitaitojen kehittäminen</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2) Oman organisaation tai yhteisön kehittäminen dialogisemmaksi</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3) Julkisen keskustelukulttuurin kehittäminen</a:t>
            </a:r>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a:t>
            </a:fld>
            <a:endParaRPr lang="fi-FI"/>
          </a:p>
        </p:txBody>
      </p:sp>
    </p:spTree>
    <p:extLst>
      <p:ext uri="{BB962C8B-B14F-4D97-AF65-F5344CB8AC3E}">
        <p14:creationId xmlns:p14="http://schemas.microsoft.com/office/powerpoint/2010/main" val="1441800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x-none"/>
          </a:p>
        </p:txBody>
      </p:sp>
      <p:sp>
        <p:nvSpPr>
          <p:cNvPr id="4" name="Dian numeron paikkamerkki 3"/>
          <p:cNvSpPr>
            <a:spLocks noGrp="1"/>
          </p:cNvSpPr>
          <p:nvPr>
            <p:ph type="sldNum" sz="quarter" idx="10"/>
          </p:nvPr>
        </p:nvSpPr>
        <p:spPr/>
        <p:txBody>
          <a:bodyPr/>
          <a:lstStyle/>
          <a:p>
            <a:fld id="{B2736A07-9C51-40D5-9EDD-0D75448F2C9D}" type="slidenum">
              <a:rPr lang="fi-FI" smtClean="0"/>
              <a:pPr/>
              <a:t>37</a:t>
            </a:fld>
            <a:endParaRPr lang="fi-FI"/>
          </a:p>
        </p:txBody>
      </p:sp>
    </p:spTree>
    <p:extLst>
      <p:ext uri="{BB962C8B-B14F-4D97-AF65-F5344CB8AC3E}">
        <p14:creationId xmlns:p14="http://schemas.microsoft.com/office/powerpoint/2010/main" val="4065764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Muodostaa käsitys dialogin ohjaamisen haastavista tilanteista. Tutustua työkaluihin, joilla voi harjoitella valmistautumista haastavien tilanteiden käsittelyyn. </a:t>
            </a:r>
            <a:br>
              <a:rPr lang="fi-FI" sz="1000" kern="1200" dirty="0">
                <a:solidFill>
                  <a:schemeClr val="tx1"/>
                </a:solidFill>
                <a:effectLst/>
                <a:latin typeface="+mn-lt"/>
                <a:ea typeface="+mn-ea"/>
                <a:cs typeface="+mn-cs"/>
              </a:rPr>
            </a:br>
            <a:endParaRPr lang="fi-FI" sz="1000" kern="1200" dirty="0">
              <a:solidFill>
                <a:schemeClr val="tx1"/>
              </a:solidFill>
              <a:effectLst/>
              <a:latin typeface="+mn-lt"/>
              <a:ea typeface="+mn-ea"/>
              <a:cs typeface="+mn-cs"/>
            </a:endParaRPr>
          </a:p>
          <a:p>
            <a:r>
              <a:rPr lang="fi-FI" sz="1000" b="1" kern="1200" dirty="0">
                <a:solidFill>
                  <a:schemeClr val="tx1"/>
                </a:solidFill>
                <a:effectLst/>
                <a:latin typeface="+mn-lt"/>
                <a:ea typeface="+mn-ea"/>
                <a:cs typeface="+mn-cs"/>
              </a:rPr>
              <a:t>Sisältö: </a:t>
            </a:r>
            <a:r>
              <a:rPr lang="fi-FI" sz="1000" kern="1200" dirty="0">
                <a:solidFill>
                  <a:schemeClr val="tx1"/>
                </a:solidFill>
                <a:effectLst/>
                <a:latin typeface="+mn-lt"/>
                <a:ea typeface="+mn-ea"/>
                <a:cs typeface="+mn-cs"/>
              </a:rPr>
              <a:t>Fasilitaattorin taidot joutuvat koetukselle dialogissa ilmenevissä haasteellisissa tilanteissa. Koulutuksessa kannattaa käydä läpi joitain kaikkein yleisimmin esiintyviä haasteita ja esitellä keinoja niissä toimimiseen. Olisi hyvä, että koulutettavilla olisi ollut ennen tätä koulutusosiota ainakin yksi dialogiharjoitus. Tällä tavoin he voivat paremmin käsittää dialogin ohjaamisen haasteita ja niiden kanssa toimimista. </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 </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Koulutusosio kannattaa rakentaa Erätauko-korttien läpikäymisen varaan. Ennen korttien esittelyä kouluttaja voi pyytää osallistujia nimeämään heidän tunnistamiaan dialogin haastavia tilanteita. Nämä listataan näkyviin, ja kouluttaja voi kertoa, mihin niistä seuraavaksi keskitytään. </a:t>
            </a:r>
            <a:br>
              <a:rPr lang="fi-FI" sz="1000" kern="1200" dirty="0">
                <a:solidFill>
                  <a:schemeClr val="tx1"/>
                </a:solidFill>
                <a:effectLst/>
                <a:latin typeface="+mn-lt"/>
                <a:ea typeface="+mn-ea"/>
                <a:cs typeface="+mn-cs"/>
              </a:rPr>
            </a:br>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43</a:t>
            </a:fld>
            <a:endParaRPr lang="fi-FI"/>
          </a:p>
        </p:txBody>
      </p:sp>
    </p:spTree>
    <p:extLst>
      <p:ext uri="{BB962C8B-B14F-4D97-AF65-F5344CB8AC3E}">
        <p14:creationId xmlns:p14="http://schemas.microsoft.com/office/powerpoint/2010/main" val="1139537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Erätauko-toimintamallin ytimessä on keskustelun suunnittelun ja keskusteluun valmistautumisen prosessi. Erätauon suunnittelu tulee aloittaa riittävän hyvissä ajoin, jotta voidaan myös varmistaa keskusteluiden tavoitteiden toteutuminen ja varmistaa vaikuttavuutta. </a:t>
            </a:r>
            <a:br>
              <a:rPr lang="fi-FI" sz="1000" kern="1200" dirty="0">
                <a:solidFill>
                  <a:schemeClr val="tx1"/>
                </a:solidFill>
                <a:effectLst/>
                <a:latin typeface="+mn-lt"/>
                <a:ea typeface="+mn-ea"/>
                <a:cs typeface="+mn-cs"/>
              </a:rPr>
            </a:b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Suunnitteluprosessi koostuu seitsemästä vaiheesta; 1) Aloita, 2) Valmistaudu, 3) Kutsu, 4) Valmistaudu, 5) Ohjaa, 6) Paketoi ja 7) Opi. Aloita tämä koulutussessio esittämällä prosessikuva keskustelun edellä mainituista suunnittelun vaiheista. Prosessikuvassa on jokaiseen vaiheeseen liittyviä vinkkejä jotka korostavat, mitä tulee huomioida Erätaukoa suunniteltaessa.</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51</a:t>
            </a:fld>
            <a:endParaRPr lang="fi-FI"/>
          </a:p>
        </p:txBody>
      </p:sp>
    </p:spTree>
    <p:extLst>
      <p:ext uri="{BB962C8B-B14F-4D97-AF65-F5344CB8AC3E}">
        <p14:creationId xmlns:p14="http://schemas.microsoft.com/office/powerpoint/2010/main" val="753848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kern="1200" dirty="0">
                <a:solidFill>
                  <a:schemeClr val="tx1"/>
                </a:solidFill>
                <a:effectLst/>
                <a:latin typeface="+mn-lt"/>
                <a:ea typeface="+mn-ea"/>
                <a:cs typeface="+mn-cs"/>
              </a:rPr>
              <a:t>Keskustelun vaiheiden lisäksi tähän sessioon liittyvä keskeinen materiaali on Erätauko-keskustelun suunnittelupohja. </a:t>
            </a:r>
          </a:p>
          <a:p>
            <a:pPr marL="0" marR="0" lvl="0" indent="0" algn="l" defTabSz="779343" rtl="0" eaLnBrk="1" fontAlgn="auto" latinLnBrk="0" hangingPunct="1">
              <a:lnSpc>
                <a:spcPct val="100000"/>
              </a:lnSpc>
              <a:spcBef>
                <a:spcPts val="0"/>
              </a:spcBef>
              <a:spcAft>
                <a:spcPts val="0"/>
              </a:spcAft>
              <a:buClrTx/>
              <a:buSzTx/>
              <a:buFontTx/>
              <a:buNone/>
              <a:tabLst/>
              <a:defRPr/>
            </a:pPr>
            <a:endParaRPr lang="fi-FI" sz="1000" kern="1200" dirty="0">
              <a:solidFill>
                <a:schemeClr val="tx1"/>
              </a:solidFill>
              <a:effectLst/>
              <a:latin typeface="+mn-lt"/>
              <a:ea typeface="+mn-ea"/>
              <a:cs typeface="+mn-cs"/>
            </a:endParaRPr>
          </a:p>
          <a:p>
            <a:pPr marL="0" marR="0" lvl="0" indent="0" algn="l" defTabSz="779343" rtl="0" eaLnBrk="1" fontAlgn="auto" latinLnBrk="0" hangingPunct="1">
              <a:lnSpc>
                <a:spcPct val="100000"/>
              </a:lnSpc>
              <a:spcBef>
                <a:spcPts val="0"/>
              </a:spcBef>
              <a:spcAft>
                <a:spcPts val="0"/>
              </a:spcAft>
              <a:buClrTx/>
              <a:buSzTx/>
              <a:buFontTx/>
              <a:buNone/>
              <a:tabLst/>
              <a:defRPr/>
            </a:pPr>
            <a:r>
              <a:rPr lang="fi-FI" sz="1000" kern="1200" dirty="0">
                <a:solidFill>
                  <a:schemeClr val="tx1"/>
                </a:solidFill>
                <a:effectLst/>
                <a:latin typeface="+mn-lt"/>
                <a:ea typeface="+mn-ea"/>
                <a:cs typeface="+mn-cs"/>
              </a:rPr>
              <a:t>Pohjaa käytetään Erätauko-keskustelun konkreettisen suunnittelun apuvälineenä. Pohjassa edetään keskustelun tarpeen määrittelystä aina keskusteluun valmistautumiseen saakka. Esittele koulutussession alussa myös keskustelun suunnittelun pohja. (Voit myös jakaa sen tässä vaiheessa osallistujille nähtäväksi) </a:t>
            </a:r>
            <a:br>
              <a:rPr lang="fi-FI" sz="1000" kern="1200" dirty="0">
                <a:solidFill>
                  <a:schemeClr val="tx1"/>
                </a:solidFill>
                <a:effectLst/>
                <a:latin typeface="+mn-lt"/>
                <a:ea typeface="+mn-ea"/>
                <a:cs typeface="+mn-cs"/>
              </a:rPr>
            </a:b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Pohjasta kannattaa mainita, että ylärivin käsittelyyn ja täyttöön käytetty aika edesauttaa alariviä koskeviin kysymyksiin vastaamista. Pohja ohjaa siis pohtimaan ensin keskustelun tarvetta syvällisesti ennen siirtymistä konkreettisten suunnitelmien tekoon.</a:t>
            </a:r>
            <a:endParaRPr lang="x-none" sz="1000" kern="1200" dirty="0">
              <a:solidFill>
                <a:schemeClr val="tx1"/>
              </a:solidFill>
              <a:effectLst/>
              <a:latin typeface="+mn-lt"/>
              <a:ea typeface="+mn-ea"/>
              <a:cs typeface="+mn-cs"/>
            </a:endParaRPr>
          </a:p>
          <a:p>
            <a:r>
              <a:rPr lang="fi-FI" dirty="0"/>
              <a:t> </a:t>
            </a:r>
          </a:p>
        </p:txBody>
      </p:sp>
      <p:sp>
        <p:nvSpPr>
          <p:cNvPr id="4" name="Dian numeron paikkamerkki 3"/>
          <p:cNvSpPr>
            <a:spLocks noGrp="1"/>
          </p:cNvSpPr>
          <p:nvPr>
            <p:ph type="sldNum" sz="quarter" idx="10"/>
          </p:nvPr>
        </p:nvSpPr>
        <p:spPr/>
        <p:txBody>
          <a:bodyPr/>
          <a:lstStyle/>
          <a:p>
            <a:fld id="{B2736A07-9C51-40D5-9EDD-0D75448F2C9D}" type="slidenum">
              <a:rPr lang="fi-FI" smtClean="0"/>
              <a:pPr/>
              <a:t>52</a:t>
            </a:fld>
            <a:endParaRPr lang="fi-FI"/>
          </a:p>
        </p:txBody>
      </p:sp>
    </p:spTree>
    <p:extLst>
      <p:ext uri="{BB962C8B-B14F-4D97-AF65-F5344CB8AC3E}">
        <p14:creationId xmlns:p14="http://schemas.microsoft.com/office/powerpoint/2010/main" val="631201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kern="1200" dirty="0">
                <a:solidFill>
                  <a:schemeClr val="tx1"/>
                </a:solidFill>
                <a:effectLst/>
                <a:latin typeface="+mn-lt"/>
                <a:ea typeface="+mn-ea"/>
                <a:cs typeface="+mn-cs"/>
              </a:rPr>
              <a:t>Hyvä aihe on sellainen, johon jokainen voi liittyä omalla kokemuksellaan ja joka koetaan tärkeäksi. Aihe on hyvä rajata riittävälle tasolle – ei liian suppea mutta ei myöskään maailmaa syleilevä. Voit antaa aihe-esimerkkejä toteutetuista Erätauko-keskusteluista, joista löytyy kuvauksia </a:t>
            </a:r>
            <a:r>
              <a:rPr lang="fi-FI" sz="1000" u="sng" kern="1200" dirty="0">
                <a:solidFill>
                  <a:schemeClr val="tx1"/>
                </a:solidFill>
                <a:effectLst/>
                <a:latin typeface="+mn-lt"/>
                <a:ea typeface="+mn-ea"/>
                <a:cs typeface="+mn-cs"/>
                <a:hlinkClick r:id="rId3"/>
              </a:rPr>
              <a:t>www.eratauko.fi</a:t>
            </a:r>
            <a:r>
              <a:rPr lang="fi-FI" sz="1000" kern="1200" dirty="0">
                <a:solidFill>
                  <a:schemeClr val="tx1"/>
                </a:solidFill>
                <a:effectLst/>
                <a:latin typeface="+mn-lt"/>
                <a:ea typeface="+mn-ea"/>
                <a:cs typeface="+mn-cs"/>
              </a:rPr>
              <a:t>.</a:t>
            </a:r>
            <a:endParaRPr lang="x-none" sz="10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53</a:t>
            </a:fld>
            <a:endParaRPr lang="fi-FI"/>
          </a:p>
        </p:txBody>
      </p:sp>
    </p:spTree>
    <p:extLst>
      <p:ext uri="{BB962C8B-B14F-4D97-AF65-F5344CB8AC3E}">
        <p14:creationId xmlns:p14="http://schemas.microsoft.com/office/powerpoint/2010/main" val="1471554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Korosta kutsuprosessin tärkeyttä. Mitä haastavampi kohderyhmä keskustelulla on, sitä enemmän aikaa kutsutapojen suunnitteluun tulee varata. Käy läpi kutsutapojen vinkkilista tai jaa myös se osallistujien käyttöön.</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54</a:t>
            </a:fld>
            <a:endParaRPr lang="fi-FI"/>
          </a:p>
        </p:txBody>
      </p:sp>
    </p:spTree>
    <p:extLst>
      <p:ext uri="{BB962C8B-B14F-4D97-AF65-F5344CB8AC3E}">
        <p14:creationId xmlns:p14="http://schemas.microsoft.com/office/powerpoint/2010/main" val="414575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Jaa osallistujille valitsemasi Case-harjoituksen kuvaus. Kuvauksia löytyy Erätauko-kouluttajan oppaan liitteestä 1, sivuilta 57-59</a:t>
            </a: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https://www.sitra.fi/julkaisut/eratauko-kouluttajan-opas/</a:t>
            </a:r>
            <a:br>
              <a:rPr lang="fi-FI" sz="1000" kern="1200" dirty="0">
                <a:solidFill>
                  <a:schemeClr val="tx1"/>
                </a:solidFill>
                <a:effectLst/>
                <a:latin typeface="+mn-lt"/>
                <a:ea typeface="+mn-ea"/>
                <a:cs typeface="+mn-cs"/>
              </a:rPr>
            </a:br>
            <a:br>
              <a:rPr lang="fi-FI" sz="1000" kern="1200" dirty="0">
                <a:solidFill>
                  <a:schemeClr val="tx1"/>
                </a:solidFill>
                <a:effectLst/>
                <a:latin typeface="+mn-lt"/>
                <a:ea typeface="+mn-ea"/>
                <a:cs typeface="+mn-cs"/>
              </a:rPr>
            </a:br>
            <a:r>
              <a:rPr lang="fi-FI" sz="1000" kern="1200" dirty="0">
                <a:solidFill>
                  <a:schemeClr val="tx1"/>
                </a:solidFill>
                <a:effectLst/>
                <a:latin typeface="+mn-lt"/>
                <a:ea typeface="+mn-ea"/>
                <a:cs typeface="+mn-cs"/>
              </a:rPr>
              <a:t>Voit pyytää osallistujia lukemaan kuvauksen yksilöllisesti tai jos olet jakanut sen ennakkoon, voit aloittaa lyhyen keskustelun Erätauon tarpeesta </a:t>
            </a:r>
            <a:r>
              <a:rPr lang="fi-FI" sz="1000" kern="1200" dirty="0" err="1">
                <a:solidFill>
                  <a:schemeClr val="tx1"/>
                </a:solidFill>
                <a:effectLst/>
                <a:latin typeface="+mn-lt"/>
                <a:ea typeface="+mn-ea"/>
                <a:cs typeface="+mn-cs"/>
              </a:rPr>
              <a:t>caseen</a:t>
            </a:r>
            <a:r>
              <a:rPr lang="fi-FI" sz="1000" kern="1200" dirty="0">
                <a:solidFill>
                  <a:schemeClr val="tx1"/>
                </a:solidFill>
                <a:effectLst/>
                <a:latin typeface="+mn-lt"/>
                <a:ea typeface="+mn-ea"/>
                <a:cs typeface="+mn-cs"/>
              </a:rPr>
              <a:t> liittyen aikataulun niin salliessa. </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55</a:t>
            </a:fld>
            <a:endParaRPr lang="fi-FI"/>
          </a:p>
        </p:txBody>
      </p:sp>
    </p:spTree>
    <p:extLst>
      <p:ext uri="{BB962C8B-B14F-4D97-AF65-F5344CB8AC3E}">
        <p14:creationId xmlns:p14="http://schemas.microsoft.com/office/powerpoint/2010/main" val="2530690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Pyydä osallistujia pohtimaan ja kuvittelemaan;</a:t>
            </a:r>
            <a:r>
              <a:rPr lang="fi-FI" sz="1000" b="1" kern="1200" dirty="0">
                <a:solidFill>
                  <a:schemeClr val="tx1"/>
                </a:solidFill>
                <a:effectLst/>
                <a:latin typeface="+mn-lt"/>
                <a:ea typeface="+mn-ea"/>
                <a:cs typeface="+mn-cs"/>
              </a:rPr>
              <a:t> </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Miltä paikkakunnalla/tilanteessa näyttää, tuntuu ja keitä siellä on? </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Mikä tässä </a:t>
            </a:r>
            <a:r>
              <a:rPr lang="fi-FI" sz="1000" kern="1200" dirty="0" err="1">
                <a:solidFill>
                  <a:schemeClr val="tx1"/>
                </a:solidFill>
                <a:effectLst/>
                <a:latin typeface="+mn-lt"/>
                <a:ea typeface="+mn-ea"/>
                <a:cs typeface="+mn-cs"/>
              </a:rPr>
              <a:t>casessa</a:t>
            </a:r>
            <a:r>
              <a:rPr lang="fi-FI" sz="1000" kern="1200" dirty="0">
                <a:solidFill>
                  <a:schemeClr val="tx1"/>
                </a:solidFill>
                <a:effectLst/>
                <a:latin typeface="+mn-lt"/>
                <a:ea typeface="+mn-ea"/>
                <a:cs typeface="+mn-cs"/>
              </a:rPr>
              <a:t> on olennaista?</a:t>
            </a:r>
            <a:endParaRPr lang="x-none"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000" kern="1200" dirty="0">
                <a:solidFill>
                  <a:schemeClr val="tx1"/>
                </a:solidFill>
                <a:effectLst/>
                <a:latin typeface="+mn-lt"/>
                <a:ea typeface="+mn-ea"/>
                <a:cs typeface="+mn-cs"/>
              </a:rPr>
              <a:t>Millaisia ajatuksia tämä tilanne herättää? Mitä ongelmia ollaan ratkomassa? Millaista keskustelua tarvitaan? </a:t>
            </a:r>
            <a:br>
              <a:rPr lang="fi-FI" sz="1000" kern="1200" dirty="0">
                <a:solidFill>
                  <a:schemeClr val="tx1"/>
                </a:solidFill>
                <a:effectLst/>
                <a:latin typeface="+mn-lt"/>
                <a:ea typeface="+mn-ea"/>
                <a:cs typeface="+mn-cs"/>
              </a:rPr>
            </a:b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56</a:t>
            </a:fld>
            <a:endParaRPr lang="fi-FI"/>
          </a:p>
        </p:txBody>
      </p:sp>
    </p:spTree>
    <p:extLst>
      <p:ext uri="{BB962C8B-B14F-4D97-AF65-F5344CB8AC3E}">
        <p14:creationId xmlns:p14="http://schemas.microsoft.com/office/powerpoint/2010/main" val="2089393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58</a:t>
            </a:fld>
            <a:endParaRPr lang="fi-FI"/>
          </a:p>
        </p:txBody>
      </p:sp>
    </p:spTree>
    <p:extLst>
      <p:ext uri="{BB962C8B-B14F-4D97-AF65-F5344CB8AC3E}">
        <p14:creationId xmlns:p14="http://schemas.microsoft.com/office/powerpoint/2010/main" val="1317430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92500" lnSpcReduction="10000"/>
          </a:bodyPr>
          <a:lstStyle/>
          <a:p>
            <a:r>
              <a:rPr lang="fi-FI" sz="1000" b="1" kern="1200" dirty="0">
                <a:effectLst/>
                <a:latin typeface="+mn-lt"/>
                <a:ea typeface="+mn-ea"/>
                <a:cs typeface="+mn-cs"/>
              </a:rPr>
              <a:t>Tavoitteet: </a:t>
            </a:r>
            <a:r>
              <a:rPr lang="fi-FI" sz="1000" kern="1200" dirty="0">
                <a:effectLst/>
                <a:latin typeface="+mn-lt"/>
                <a:ea typeface="+mn-ea"/>
                <a:cs typeface="+mn-cs"/>
              </a:rPr>
              <a:t>Erätauon hyötyjen sisäistäminen ja sen hahmottaminen, miten Erätauon vaikuttavuutta voi arvioida. Erätauko-keskusteluiden </a:t>
            </a:r>
            <a:r>
              <a:rPr lang="fi-FI" dirty="0"/>
              <a:t>dokumentoinnin, yhteenvedon </a:t>
            </a:r>
            <a:r>
              <a:rPr lang="fi-FI" sz="1000" kern="1200" dirty="0">
                <a:effectLst/>
                <a:latin typeface="+mn-lt"/>
                <a:ea typeface="+mn-ea"/>
                <a:cs typeface="+mn-cs"/>
              </a:rPr>
              <a:t>ja paketoinnin keinojen haltuun ottaminen.</a:t>
            </a:r>
            <a:r>
              <a:rPr lang="fi-FI" dirty="0"/>
              <a:t> </a:t>
            </a:r>
            <a:endParaRPr lang="fi-FI" sz="1000" kern="1200" dirty="0">
              <a:effectLst/>
              <a:latin typeface="+mn-lt"/>
              <a:ea typeface="+mn-ea"/>
              <a:cs typeface="+mn-cs"/>
            </a:endParaRPr>
          </a:p>
          <a:p>
            <a:endParaRPr lang="fi-FI" sz="1000" kern="1200" dirty="0">
              <a:solidFill>
                <a:schemeClr val="tx1"/>
              </a:solidFill>
              <a:effectLst/>
              <a:latin typeface="+mn-lt"/>
              <a:ea typeface="+mn-ea"/>
              <a:cs typeface="+mn-cs"/>
            </a:endParaRPr>
          </a:p>
          <a:p>
            <a:pPr marL="0" marR="0" lvl="0" indent="0" algn="l" defTabSz="779343" rtl="0" eaLnBrk="1" fontAlgn="auto" latinLnBrk="0" hangingPunct="1">
              <a:lnSpc>
                <a:spcPct val="100000"/>
              </a:lnSpc>
              <a:spcBef>
                <a:spcPts val="0"/>
              </a:spcBef>
              <a:spcAft>
                <a:spcPts val="0"/>
              </a:spcAft>
              <a:buClrTx/>
              <a:buSzTx/>
              <a:buFontTx/>
              <a:buNone/>
              <a:tabLst/>
              <a:defRPr/>
            </a:pPr>
            <a:r>
              <a:rPr lang="fi-FI" sz="1000" kern="1200" dirty="0">
                <a:solidFill>
                  <a:schemeClr val="tx1"/>
                </a:solidFill>
                <a:effectLst/>
                <a:latin typeface="+mn-lt"/>
                <a:ea typeface="+mn-ea"/>
                <a:cs typeface="+mn-cs"/>
              </a:rPr>
              <a:t>Session tarkoituksena on avata Erätauon roolia osana pidempiä kehitysprosesseja ja osallisuuden muotoja. Tärkeää on ymmärtää, ettei Erätauon järjestäminen voi olla tavoite yksinään. Jos halutaan tuottaa vaikuttavuutta, tulee ymmärtää, millaista muutosta keskusteluiden avulla tavoitellaan. Dialogin sisältöjä ei voida suunnitella ennakkoon ja on tärkeää ymmärtää, että parhaimmillaan hyvä Erätauko-keskustelu synnyttää jotain, mitä ei ole ennakkoon edes osattu aavistaa. Tämä ei kuitenkaan tarkoita, etteikö itse keskustelutapahtumaa tai keskusteluiden sarjaa sekä sen vaikuttavuutta tulisi suunnitella hyvin ennakkoon. Vaikuttavuuden näkökulmasta Erätauon tulisi olla erilaisissa yhteisöissä ja organisaatioissa pysyvä toimintatapa.  </a:t>
            </a:r>
            <a:endParaRPr lang="x-none" sz="1000" kern="1200" dirty="0">
              <a:solidFill>
                <a:schemeClr val="tx1"/>
              </a:solidFill>
              <a:effectLst/>
              <a:latin typeface="+mn-lt"/>
              <a:ea typeface="+mn-ea"/>
              <a:cs typeface="+mn-cs"/>
            </a:endParaRPr>
          </a:p>
          <a:p>
            <a:endParaRPr lang="fi-FI" dirty="0">
              <a:cs typeface="Calibri"/>
            </a:endParaRPr>
          </a:p>
          <a:p>
            <a:r>
              <a:rPr lang="fi-FI" dirty="0">
                <a:cs typeface="Calibri"/>
              </a:rPr>
              <a:t>Käsitteistä: </a:t>
            </a:r>
          </a:p>
          <a:p>
            <a:r>
              <a:rPr lang="fi-FI" b="1" dirty="0">
                <a:cs typeface="Calibri"/>
              </a:rPr>
              <a:t>Dokumentointi: </a:t>
            </a:r>
            <a:r>
              <a:rPr lang="fi-FI" sz="1000" kern="1200" dirty="0">
                <a:effectLst/>
                <a:latin typeface="+mn-lt"/>
                <a:ea typeface="+mn-ea"/>
                <a:cs typeface="+mn-cs"/>
              </a:rPr>
              <a:t>Kirjurin tekemä </a:t>
            </a:r>
            <a:r>
              <a:rPr lang="fi-FI" dirty="0"/>
              <a:t>mahdollisimman sitaattitarkka</a:t>
            </a:r>
            <a:r>
              <a:rPr lang="fi-FI" sz="1000" kern="1200" dirty="0">
                <a:effectLst/>
                <a:latin typeface="+mn-lt"/>
                <a:ea typeface="+mn-ea"/>
                <a:cs typeface="+mn-cs"/>
              </a:rPr>
              <a:t> kirjaaminen keskustelun aikana (tai ääni- tai kuvatallenne) </a:t>
            </a:r>
            <a:endParaRPr lang="fi-FI" dirty="0">
              <a:cs typeface="Calibri"/>
            </a:endParaRPr>
          </a:p>
          <a:p>
            <a:r>
              <a:rPr lang="fi-FI" sz="1000" b="1" kern="1200" dirty="0">
                <a:solidFill>
                  <a:schemeClr val="tx1"/>
                </a:solidFill>
                <a:effectLst/>
                <a:latin typeface="+mn-lt"/>
                <a:ea typeface="+mn-ea"/>
                <a:cs typeface="+mn-cs"/>
              </a:rPr>
              <a:t>Yhteenveto: </a:t>
            </a:r>
            <a:r>
              <a:rPr lang="fi-FI" sz="1000" kern="1200" dirty="0">
                <a:solidFill>
                  <a:schemeClr val="tx1"/>
                </a:solidFill>
                <a:effectLst/>
                <a:latin typeface="+mn-lt"/>
                <a:ea typeface="+mn-ea"/>
                <a:cs typeface="+mn-cs"/>
              </a:rPr>
              <a:t>Keskustelun sisällön yhteenveto (</a:t>
            </a:r>
            <a:r>
              <a:rPr lang="fi-FI" sz="1000" kern="1200" dirty="0" err="1">
                <a:solidFill>
                  <a:schemeClr val="tx1"/>
                </a:solidFill>
                <a:effectLst/>
                <a:latin typeface="+mn-lt"/>
                <a:ea typeface="+mn-ea"/>
                <a:cs typeface="+mn-cs"/>
              </a:rPr>
              <a:t>ks</a:t>
            </a:r>
            <a:r>
              <a:rPr lang="fi-FI" sz="1000" kern="1200" dirty="0">
                <a:solidFill>
                  <a:schemeClr val="tx1"/>
                </a:solidFill>
                <a:effectLst/>
                <a:latin typeface="+mn-lt"/>
                <a:ea typeface="+mn-ea"/>
                <a:cs typeface="+mn-cs"/>
              </a:rPr>
              <a:t> Keskustelun yhteenveto –pohja kalvo 58)</a:t>
            </a:r>
          </a:p>
          <a:p>
            <a:r>
              <a:rPr lang="fi-FI" sz="1000" b="1" kern="1200" dirty="0">
                <a:solidFill>
                  <a:schemeClr val="tx1"/>
                </a:solidFill>
                <a:effectLst/>
                <a:latin typeface="+mn-lt"/>
                <a:ea typeface="+mn-ea"/>
                <a:cs typeface="+mn-cs"/>
              </a:rPr>
              <a:t>Paketointi: </a:t>
            </a:r>
            <a:r>
              <a:rPr lang="fi-FI" sz="1000" kern="1200" dirty="0">
                <a:solidFill>
                  <a:schemeClr val="tx1"/>
                </a:solidFill>
                <a:effectLst/>
                <a:latin typeface="+mn-lt"/>
                <a:ea typeface="+mn-ea"/>
                <a:cs typeface="+mn-cs"/>
              </a:rPr>
              <a:t>Koko keskustelun paketointi joka pitää sisällään neljä vaihetta (kalvo 57)</a:t>
            </a:r>
          </a:p>
          <a:p>
            <a:endParaRPr lang="fi-FI" dirty="0"/>
          </a:p>
          <a:p>
            <a:r>
              <a:rPr lang="fi-FI" dirty="0"/>
              <a:t>Session aikana voidaan käydä läpi ja keskustella erilaisista Erätauko-keskustelun dokumentoimisen, yhteenvedon ja paketoinnin keinoista. Jos keskustelussa syntynyttä ymmärrystä halutaan myöhemmin käyttää esimerkiksi kehittämisen välineenä tai päätöksenteossa, on tärkeää suunnitella dokumentointi ja paketointi hyvin. Keskustelulle on tällöin hyvä varata kirjuri, joka kirjaa keskustelua mahdollisimman tarkasti, arvottamatta eri näkökulmia. Kirjuri voi istua yhteisessä keskustelupiirissä ja keskustelun aluksi on roolien yhteydessä hyvä käydä läpi, että kirjuri kirjaa sisältöä </a:t>
            </a:r>
            <a:r>
              <a:rPr lang="fi-FI" dirty="0" err="1"/>
              <a:t>Chatham</a:t>
            </a:r>
            <a:r>
              <a:rPr lang="fi-FI" dirty="0"/>
              <a:t> House </a:t>
            </a:r>
            <a:r>
              <a:rPr lang="fi-FI" dirty="0" err="1"/>
              <a:t>Rulella</a:t>
            </a:r>
            <a:r>
              <a:rPr lang="fi-FI" dirty="0"/>
              <a:t> eli niin, ettei ketään yksittäistä henkilöä voi yhdistää kommentteihin ilman lupaa. Session yhteydessä voidaan esitellä Keskustelun yhteenvetopohja.</a:t>
            </a:r>
            <a:endParaRPr lang="fi-FI" dirty="0">
              <a:cs typeface="Calibri"/>
            </a:endParaRPr>
          </a:p>
          <a:p>
            <a:endParaRPr lang="fi-FI" dirty="0"/>
          </a:p>
          <a:p>
            <a:r>
              <a:rPr lang="fi-FI" dirty="0"/>
              <a:t>Erätauko-keskustelu voidaan purkaa niin että keskustelun lopetuksen yhteydessä kutakin osallistujaa pyydetään kirjoittamaan keskeinen henkilökohtainen oivallus käydystä keskustelusta ja käydä näiden pohjalta loppukeskustelu dialogina. </a:t>
            </a:r>
            <a:endParaRPr lang="fi-FI" dirty="0">
              <a:cs typeface="Calibri"/>
            </a:endParaRPr>
          </a:p>
          <a:p>
            <a:r>
              <a:rPr lang="fi-FI" dirty="0"/>
              <a:t>Keskustelun järjestäjät paketoivat keskustelun sisällön keskustelun jälkeen. </a:t>
            </a:r>
            <a:endParaRPr lang="fi-FI" dirty="0">
              <a:cs typeface="Calibri"/>
            </a:endParaRPr>
          </a:p>
          <a:p>
            <a:br>
              <a:rPr lang="fi-FI" sz="1000" kern="1200" dirty="0">
                <a:solidFill>
                  <a:schemeClr val="tx1"/>
                </a:solidFill>
                <a:effectLst/>
                <a:latin typeface="+mn-lt"/>
                <a:ea typeface="+mn-ea"/>
                <a:cs typeface="+mn-cs"/>
              </a:rPr>
            </a:br>
            <a:br>
              <a:rPr lang="fi-FI" sz="1000" kern="1200" dirty="0">
                <a:ea typeface="+mn-lt"/>
                <a:cs typeface="+mn-lt"/>
              </a:rPr>
            </a:br>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59</a:t>
            </a:fld>
            <a:endParaRPr lang="fi-FI"/>
          </a:p>
        </p:txBody>
      </p:sp>
    </p:spTree>
    <p:extLst>
      <p:ext uri="{BB962C8B-B14F-4D97-AF65-F5344CB8AC3E}">
        <p14:creationId xmlns:p14="http://schemas.microsoft.com/office/powerpoint/2010/main" val="421442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Oppia tärkeimmät ohjaustoimenpiteet dialogin käynnistämiseen, suuntaamiseen ja päättämiseen. Ymmärtää kokemuspuheen merkitys dialogissa.</a:t>
            </a: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a:t>
            </a:fld>
            <a:endParaRPr lang="fi-FI"/>
          </a:p>
        </p:txBody>
      </p:sp>
    </p:spTree>
    <p:extLst>
      <p:ext uri="{BB962C8B-B14F-4D97-AF65-F5344CB8AC3E}">
        <p14:creationId xmlns:p14="http://schemas.microsoft.com/office/powerpoint/2010/main" val="1342662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kern="1200" dirty="0">
                <a:solidFill>
                  <a:schemeClr val="tx1"/>
                </a:solidFill>
                <a:effectLst/>
                <a:latin typeface="+mn-lt"/>
                <a:ea typeface="+mn-ea"/>
                <a:cs typeface="+mn-cs"/>
              </a:rPr>
              <a:t>Kun yhteisössä tai organisaatiossa käydään säännöllisesti Erätauko-keskusteluita, lisääntyy ymmärrys erilaisista ilmiöistä, ihmisten tarpeista sekä kyky ennakoida tulevaa. Voidaan sanoa, että rakentavan yhteiskunnallisen keskustelun kulttuurin vahvistaminen lisää yhteisön/organisaation demokraattista kyvykkyyttä. Tämä demokraattinen kyvykkyys on taas edellytys osallistavalle sekä yhteiselle päätöksenteolle. </a:t>
            </a:r>
            <a:br>
              <a:rPr lang="fi-FI" sz="1000" kern="1200" dirty="0">
                <a:solidFill>
                  <a:schemeClr val="tx1"/>
                </a:solidFill>
                <a:effectLst/>
                <a:latin typeface="+mn-lt"/>
                <a:ea typeface="+mn-ea"/>
                <a:cs typeface="+mn-cs"/>
              </a:rPr>
            </a:br>
            <a:br>
              <a:rPr lang="fi-FI" sz="1000" kern="1200" dirty="0">
                <a:solidFill>
                  <a:schemeClr val="tx1"/>
                </a:solidFill>
                <a:effectLst/>
                <a:latin typeface="+mn-lt"/>
                <a:ea typeface="+mn-ea"/>
                <a:cs typeface="+mn-cs"/>
              </a:rPr>
            </a:br>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60</a:t>
            </a:fld>
            <a:endParaRPr lang="fi-FI"/>
          </a:p>
        </p:txBody>
      </p:sp>
    </p:spTree>
    <p:extLst>
      <p:ext uri="{BB962C8B-B14F-4D97-AF65-F5344CB8AC3E}">
        <p14:creationId xmlns:p14="http://schemas.microsoft.com/office/powerpoint/2010/main" val="1715418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b="0" i="0" kern="1200" dirty="0">
                <a:effectLst/>
                <a:latin typeface="+mn-lt"/>
                <a:ea typeface="+mn-ea"/>
                <a:cs typeface="+mn-cs"/>
              </a:rPr>
              <a:t>Erätauko voi olla osa pidempää osallisuuden kehittämisprosessia, jossa on eri vaiheita. Luontevimmin se sopii </a:t>
            </a:r>
            <a:r>
              <a:rPr lang="fi-FI" dirty="0"/>
              <a:t>kaikkiin niihin</a:t>
            </a:r>
            <a:r>
              <a:rPr lang="fi-FI" sz="1000" b="0" i="0" kern="1200" dirty="0">
                <a:effectLst/>
                <a:latin typeface="+mn-lt"/>
                <a:ea typeface="+mn-ea"/>
                <a:cs typeface="+mn-cs"/>
              </a:rPr>
              <a:t> </a:t>
            </a:r>
            <a:r>
              <a:rPr lang="fi-FI" dirty="0"/>
              <a:t>vaiheisiin</a:t>
            </a:r>
            <a:r>
              <a:rPr lang="fi-FI" sz="1000" b="0" i="0" kern="1200" dirty="0">
                <a:effectLst/>
                <a:latin typeface="+mn-lt"/>
                <a:ea typeface="+mn-ea"/>
                <a:cs typeface="+mn-cs"/>
              </a:rPr>
              <a:t>, </a:t>
            </a:r>
            <a:r>
              <a:rPr lang="fi-FI" dirty="0"/>
              <a:t>joissa</a:t>
            </a:r>
            <a:r>
              <a:rPr lang="fi-FI" sz="1000" b="0" i="0" kern="1200" dirty="0">
                <a:effectLst/>
                <a:latin typeface="+mn-lt"/>
                <a:ea typeface="+mn-ea"/>
                <a:cs typeface="+mn-cs"/>
              </a:rPr>
              <a:t> lisätään ymmärrystä eri aiheista ennen ideoiden ja ratkaisujen etsimistä tai yhteisen näkemyksen muodostusta</a:t>
            </a:r>
            <a:r>
              <a:rPr lang="fi-FI" dirty="0"/>
              <a:t> sekä ratkaisujen tai päätöksen teon jälkeen, niin että ymmärretään mistä on päätetty tai mihin ratkaisu vaikuttaa</a:t>
            </a:r>
            <a:r>
              <a:rPr lang="fi-FI" sz="1000" b="0" i="0" kern="1200" dirty="0">
                <a:effectLst/>
                <a:latin typeface="+mn-lt"/>
                <a:ea typeface="+mn-ea"/>
                <a:cs typeface="+mn-cs"/>
              </a:rPr>
              <a:t>.</a:t>
            </a:r>
          </a:p>
          <a:p>
            <a:endParaRPr lang="fi-FI" sz="1000" b="0" i="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61</a:t>
            </a:fld>
            <a:endParaRPr lang="fi-FI"/>
          </a:p>
        </p:txBody>
      </p:sp>
    </p:spTree>
    <p:extLst>
      <p:ext uri="{BB962C8B-B14F-4D97-AF65-F5344CB8AC3E}">
        <p14:creationId xmlns:p14="http://schemas.microsoft.com/office/powerpoint/2010/main" val="732620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9075" indent="-349075">
              <a:buFont typeface="+mj-lt"/>
              <a:buAutoNum type="arabicPeriod"/>
            </a:pPr>
            <a:r>
              <a:rPr lang="fi-FI" dirty="0"/>
              <a:t>Dialogi on syytä erottaa päätöksenteosta ja ideoinnista</a:t>
            </a:r>
          </a:p>
          <a:p>
            <a:pPr marL="349075" indent="-349075">
              <a:buFont typeface="+mj-lt"/>
              <a:buAutoNum type="arabicPeriod"/>
            </a:pPr>
            <a:r>
              <a:rPr lang="fi-FI" dirty="0"/>
              <a:t>Vaikuttavuus lähtee tarpeesta – miksi tämä järjestetään?</a:t>
            </a:r>
          </a:p>
          <a:p>
            <a:pPr marL="349075" indent="-349075">
              <a:buFont typeface="+mj-lt"/>
              <a:buAutoNum type="arabicPeriod"/>
            </a:pPr>
            <a:r>
              <a:rPr lang="fi-FI" dirty="0"/>
              <a:t>Voidaan arvioida, kysymällä ovatko odotukset toteutuneet ja onko syntynyt jotain mitä ei oltu edes ajateltu alussa? (Dialogin </a:t>
            </a:r>
            <a:r>
              <a:rPr lang="fi-FI" dirty="0" err="1"/>
              <a:t>yllätyksellisyys</a:t>
            </a:r>
            <a:r>
              <a:rPr lang="fi-FI" dirty="0"/>
              <a:t>)</a:t>
            </a:r>
          </a:p>
          <a:p>
            <a:endParaRPr lang="fi-FI" dirty="0"/>
          </a:p>
          <a:p>
            <a:pPr marL="179385" lvl="1"/>
            <a:r>
              <a:rPr lang="fi-FI" sz="1900" dirty="0"/>
              <a:t>Vaikutusten näkökulmat</a:t>
            </a:r>
          </a:p>
          <a:p>
            <a:pPr lvl="2">
              <a:buFont typeface="Arial" panose="020B0604020202020204" pitchFamily="34" charset="0"/>
              <a:buChar char="•"/>
            </a:pPr>
            <a:r>
              <a:rPr lang="fi-FI" sz="1600" dirty="0"/>
              <a:t>yksilö ja hänen ajattelunsa</a:t>
            </a:r>
          </a:p>
          <a:p>
            <a:pPr lvl="2">
              <a:buFont typeface="Arial" panose="020B0604020202020204" pitchFamily="34" charset="0"/>
              <a:buChar char="•"/>
            </a:pPr>
            <a:r>
              <a:rPr lang="fi-FI" sz="1600" dirty="0"/>
              <a:t>suhteet toisiin keskustelijoihin</a:t>
            </a:r>
          </a:p>
          <a:p>
            <a:pPr lvl="2">
              <a:buFont typeface="Arial" panose="020B0604020202020204" pitchFamily="34" charset="0"/>
              <a:buChar char="•"/>
            </a:pPr>
            <a:r>
              <a:rPr lang="fi-FI" sz="1600" dirty="0"/>
              <a:t>yhteisöön koheesioon ja kapasiteettiin</a:t>
            </a:r>
          </a:p>
          <a:p>
            <a:pPr lvl="2">
              <a:buFont typeface="Arial" panose="020B0604020202020204" pitchFamily="34" charset="0"/>
              <a:buChar char="•"/>
            </a:pPr>
            <a:r>
              <a:rPr lang="fi-FI" sz="1600" dirty="0"/>
              <a:t>itse keskusteltavaan asiaan </a:t>
            </a:r>
          </a:p>
          <a:p>
            <a:pPr lvl="2"/>
            <a:r>
              <a:rPr lang="fi-FI" sz="1600" dirty="0"/>
              <a:t>(sitä mitä tavoiteltiin + yllättävää</a:t>
            </a:r>
            <a:r>
              <a:rPr lang="fi-FI" dirty="0"/>
              <a:t>)</a:t>
            </a:r>
          </a:p>
          <a:p>
            <a:endParaRPr lang="fi-FI" dirty="0"/>
          </a:p>
          <a:p>
            <a:r>
              <a:rPr lang="fi-FI" dirty="0"/>
              <a:t>Arvioi:</a:t>
            </a:r>
          </a:p>
          <a:p>
            <a:endParaRPr lang="fi-FI" dirty="0"/>
          </a:p>
          <a:p>
            <a:pPr marL="571226" lvl="1" indent="-174537">
              <a:buFont typeface="Arial" panose="020B0604020202020204" pitchFamily="34" charset="0"/>
              <a:buChar char="•"/>
            </a:pPr>
            <a:r>
              <a:rPr lang="fi-FI" sz="1200" dirty="0"/>
              <a:t>Luottamusta yhteisöissä</a:t>
            </a:r>
          </a:p>
          <a:p>
            <a:pPr marL="571226" lvl="1" indent="-174537">
              <a:buFont typeface="Arial" panose="020B0604020202020204" pitchFamily="34" charset="0"/>
              <a:buChar char="•"/>
            </a:pPr>
            <a:r>
              <a:rPr lang="fi-FI" sz="1200" dirty="0"/>
              <a:t>Osaamista keskustella</a:t>
            </a:r>
          </a:p>
          <a:p>
            <a:pPr marL="571226" lvl="1" indent="-174537">
              <a:buFont typeface="Arial" panose="020B0604020202020204" pitchFamily="34" charset="0"/>
              <a:buChar char="•"/>
            </a:pPr>
            <a:r>
              <a:rPr lang="fi-FI" sz="1200" dirty="0"/>
              <a:t>Kykyä ennakoida ja ratkoa ristiriitoja</a:t>
            </a:r>
          </a:p>
          <a:p>
            <a:pPr marL="571226" lvl="1" indent="-174537">
              <a:buFont typeface="Arial" panose="020B0604020202020204" pitchFamily="34" charset="0"/>
              <a:buChar char="•"/>
            </a:pPr>
            <a:r>
              <a:rPr lang="fi-FI" sz="1200" dirty="0"/>
              <a:t>Tunnistaa keskeisiä keskusteluaiheita ja lisätä ymmärrystä niistä</a:t>
            </a: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62</a:t>
            </a:fld>
            <a:endParaRPr lang="fi-FI"/>
          </a:p>
        </p:txBody>
      </p:sp>
    </p:spTree>
    <p:extLst>
      <p:ext uri="{BB962C8B-B14F-4D97-AF65-F5344CB8AC3E}">
        <p14:creationId xmlns:p14="http://schemas.microsoft.com/office/powerpoint/2010/main" val="4084675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0"/>
            <a:r>
              <a:rPr lang="fi-FI" sz="1000" kern="1200" dirty="0">
                <a:solidFill>
                  <a:schemeClr val="tx1"/>
                </a:solidFill>
                <a:effectLst/>
                <a:latin typeface="+mn-lt"/>
                <a:ea typeface="+mn-ea"/>
                <a:cs typeface="+mn-cs"/>
              </a:rPr>
              <a:t>JAA OSALLISTUJAT PAREITTAIN TAI KOLMEN HENGEN RYHMIIN KESKUSTELEMAAN VALITSEMASTAAN YHDESTÄ EDELLÄ MAINITUISTA KYSYMYKSISTÄ, NIIN ETTÄ KAIKKI KYSYMYKSET TULEVAT KÄSITELTYÄ ERI RYHMISSÄ</a:t>
            </a:r>
            <a:br>
              <a:rPr lang="fi-FI" sz="1000" kern="1200" dirty="0">
                <a:solidFill>
                  <a:schemeClr val="tx1"/>
                </a:solidFill>
                <a:effectLst/>
                <a:latin typeface="+mn-lt"/>
                <a:ea typeface="+mn-ea"/>
                <a:cs typeface="+mn-cs"/>
              </a:rPr>
            </a:br>
            <a:endParaRPr lang="x-none" sz="1050" kern="1200" dirty="0">
              <a:solidFill>
                <a:schemeClr val="tx1"/>
              </a:solidFill>
              <a:effectLst/>
              <a:latin typeface="+mn-lt"/>
              <a:ea typeface="+mn-ea"/>
              <a:cs typeface="+mn-cs"/>
            </a:endParaRPr>
          </a:p>
          <a:p>
            <a:pPr lvl="0"/>
            <a:r>
              <a:rPr lang="fi-FI" sz="1000" kern="1200" dirty="0">
                <a:solidFill>
                  <a:schemeClr val="tx1"/>
                </a:solidFill>
                <a:effectLst/>
                <a:latin typeface="+mn-lt"/>
                <a:ea typeface="+mn-ea"/>
                <a:cs typeface="+mn-cs"/>
              </a:rPr>
              <a:t>PURA HARJOITUS PYYTÄMÄLLÄ JOKAISTA RYHMÄÄ JAKAMAAN TÄRKEIMMÄT OIVALLUKSET RYHMÄKESKUSTELUSTA </a:t>
            </a:r>
            <a:endParaRPr lang="x-none" sz="105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63</a:t>
            </a:fld>
            <a:endParaRPr lang="fi-FI"/>
          </a:p>
        </p:txBody>
      </p:sp>
    </p:spTree>
    <p:extLst>
      <p:ext uri="{BB962C8B-B14F-4D97-AF65-F5344CB8AC3E}">
        <p14:creationId xmlns:p14="http://schemas.microsoft.com/office/powerpoint/2010/main" val="7597014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Palaute auttaa sinua oppimaan järjestämästäsi keskustelusta. Palautteen kautta voit muun muassa:</a:t>
            </a:r>
          </a:p>
          <a:p>
            <a:r>
              <a:rPr lang="fi-FI" dirty="0"/>
              <a:t>Ymmärtää, miten osallistujat ja mahdolliset kumppanit tilaisuuden kokivat. Mikä keskustelussa onnistui ja mikä ei?</a:t>
            </a:r>
          </a:p>
          <a:p>
            <a:r>
              <a:rPr lang="fi-FI" dirty="0"/>
              <a:t>Kehittyä paremmaksi keskustelujen vetäjäksi</a:t>
            </a:r>
          </a:p>
          <a:p>
            <a:r>
              <a:rPr lang="fi-FI" dirty="0"/>
              <a:t>Selvittää, mitkä kutsutavat olivat tehokkaimpia</a:t>
            </a:r>
          </a:p>
          <a:p>
            <a:r>
              <a:rPr lang="fi-FI" dirty="0"/>
              <a:t>Selvittää, saitko paikalle henkilöitä, jotka eivät tavallisesti osallistu</a:t>
            </a:r>
          </a:p>
          <a:p>
            <a:r>
              <a:rPr lang="fi-FI" dirty="0"/>
              <a:t>Ketkä puuttuivat keskustelusta</a:t>
            </a:r>
          </a:p>
          <a:p>
            <a:r>
              <a:rPr lang="fi-FI" b="1" dirty="0"/>
              <a:t>Miten?</a:t>
            </a:r>
          </a:p>
          <a:p>
            <a:r>
              <a:rPr lang="fi-FI" dirty="0"/>
              <a:t>Parhaiten palautteen saa kerättyä heti keskustelun päätyttyä, kun keskustelijat ovat vielä paikalla. Kysely kannattaa pitää tiiviinä. Pidä mielessäsi myös keskustelun tavoitteet, kun mietit palautteen kysymyksiä ja pyri kysymään niistä epäsuorasti.</a:t>
            </a:r>
          </a:p>
          <a:p>
            <a:r>
              <a:rPr lang="fi-FI" b="1" dirty="0"/>
              <a:t>Voit kysyä esimerkiksi:</a:t>
            </a:r>
          </a:p>
          <a:p>
            <a:r>
              <a:rPr lang="fi-FI" dirty="0"/>
              <a:t>Millainen kokemus keskustelu oli sinulle?</a:t>
            </a:r>
          </a:p>
          <a:p>
            <a:r>
              <a:rPr lang="fi-FI" dirty="0"/>
              <a:t>Mikä onnistui? Mitä kehittäisit vielä?</a:t>
            </a:r>
          </a:p>
          <a:p>
            <a:r>
              <a:rPr lang="fi-FI" dirty="0"/>
              <a:t>Missä sait kutsun keskusteluun?</a:t>
            </a:r>
          </a:p>
          <a:p>
            <a:r>
              <a:rPr lang="fi-FI" dirty="0"/>
              <a:t>Olitko osallistunut ennen tapahtumaan, jossa käsitellään (yhteiskunnallisia) asioita?</a:t>
            </a:r>
          </a:p>
          <a:p>
            <a:r>
              <a:rPr lang="fi-FI" dirty="0"/>
              <a:t>Keitä muita keskustelussa pitäisi olla mukana, jotta keskustelu kattaisi mahdollisimman monia näkökulmia?</a:t>
            </a:r>
          </a:p>
          <a:p>
            <a:r>
              <a:rPr lang="fi-FI" dirty="0"/>
              <a:t> </a:t>
            </a:r>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64</a:t>
            </a:fld>
            <a:endParaRPr lang="fi-FI"/>
          </a:p>
        </p:txBody>
      </p:sp>
    </p:spTree>
    <p:extLst>
      <p:ext uri="{BB962C8B-B14F-4D97-AF65-F5344CB8AC3E}">
        <p14:creationId xmlns:p14="http://schemas.microsoft.com/office/powerpoint/2010/main" val="25415635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77500" lnSpcReduction="20000"/>
          </a:bodyPr>
          <a:lstStyle/>
          <a:p>
            <a:r>
              <a:rPr lang="fi-FI" sz="1000" b="0" kern="1200" dirty="0">
                <a:latin typeface="+mn-lt"/>
                <a:cs typeface="Calibri"/>
              </a:rPr>
              <a:t>Käsitteistä: </a:t>
            </a:r>
          </a:p>
          <a:p>
            <a:r>
              <a:rPr lang="fi-FI" b="1" dirty="0">
                <a:cs typeface="Calibri"/>
              </a:rPr>
              <a:t>Dokumentointi: </a:t>
            </a:r>
            <a:r>
              <a:rPr lang="fi-FI" sz="1000" kern="1200" dirty="0">
                <a:effectLst/>
                <a:latin typeface="+mn-lt"/>
                <a:ea typeface="+mn-ea"/>
                <a:cs typeface="+mn-cs"/>
              </a:rPr>
              <a:t>Kirjurin tekemä </a:t>
            </a:r>
            <a:r>
              <a:rPr lang="fi-FI" dirty="0"/>
              <a:t>mahdollisimman sitaattitarkka</a:t>
            </a:r>
            <a:r>
              <a:rPr lang="fi-FI" sz="1000" kern="1200" dirty="0">
                <a:effectLst/>
                <a:latin typeface="+mn-lt"/>
                <a:ea typeface="+mn-ea"/>
                <a:cs typeface="+mn-cs"/>
              </a:rPr>
              <a:t> kirjaaminen keskustelun aikana (tai ääni- tai kuvatallenne) </a:t>
            </a:r>
            <a:endParaRPr lang="fi-FI" dirty="0">
              <a:cs typeface="Calibri"/>
            </a:endParaRPr>
          </a:p>
          <a:p>
            <a:r>
              <a:rPr lang="fi-FI" sz="1000" b="1" kern="1200" dirty="0">
                <a:solidFill>
                  <a:schemeClr val="tx1"/>
                </a:solidFill>
                <a:effectLst/>
                <a:latin typeface="+mn-lt"/>
                <a:ea typeface="+mn-ea"/>
                <a:cs typeface="+mn-cs"/>
              </a:rPr>
              <a:t>Yhteenveto: </a:t>
            </a:r>
            <a:r>
              <a:rPr lang="fi-FI" sz="1000" kern="1200" dirty="0">
                <a:solidFill>
                  <a:schemeClr val="tx1"/>
                </a:solidFill>
                <a:effectLst/>
                <a:latin typeface="+mn-lt"/>
                <a:ea typeface="+mn-ea"/>
                <a:cs typeface="+mn-cs"/>
              </a:rPr>
              <a:t>Keskustelun sisällön yhteenveto (</a:t>
            </a:r>
            <a:r>
              <a:rPr lang="fi-FI" sz="1000" kern="1200" dirty="0" err="1">
                <a:solidFill>
                  <a:schemeClr val="tx1"/>
                </a:solidFill>
                <a:effectLst/>
                <a:latin typeface="+mn-lt"/>
                <a:ea typeface="+mn-ea"/>
                <a:cs typeface="+mn-cs"/>
              </a:rPr>
              <a:t>ks</a:t>
            </a:r>
            <a:r>
              <a:rPr lang="fi-FI" sz="1000" kern="1200" dirty="0">
                <a:solidFill>
                  <a:schemeClr val="tx1"/>
                </a:solidFill>
                <a:effectLst/>
                <a:latin typeface="+mn-lt"/>
                <a:ea typeface="+mn-ea"/>
                <a:cs typeface="+mn-cs"/>
              </a:rPr>
              <a:t> Keskustelun yhteenveto –pohja)</a:t>
            </a:r>
          </a:p>
          <a:p>
            <a:r>
              <a:rPr lang="fi-FI" sz="1000" b="1" kern="1200" dirty="0">
                <a:solidFill>
                  <a:schemeClr val="tx1"/>
                </a:solidFill>
                <a:effectLst/>
                <a:latin typeface="+mn-lt"/>
                <a:ea typeface="+mn-ea"/>
                <a:cs typeface="+mn-cs"/>
              </a:rPr>
              <a:t>Paketointi: </a:t>
            </a:r>
            <a:r>
              <a:rPr lang="fi-FI" sz="1000" kern="1200" dirty="0">
                <a:solidFill>
                  <a:schemeClr val="tx1"/>
                </a:solidFill>
                <a:effectLst/>
                <a:latin typeface="+mn-lt"/>
                <a:ea typeface="+mn-ea"/>
                <a:cs typeface="+mn-cs"/>
              </a:rPr>
              <a:t>Koko keskustelun paketointi joka pitää sisällään neljä vaihetta</a:t>
            </a:r>
          </a:p>
          <a:p>
            <a:r>
              <a:rPr lang="fi-FI" sz="1000" kern="1200" dirty="0">
                <a:solidFill>
                  <a:schemeClr val="tx1"/>
                </a:solidFill>
                <a:effectLst/>
                <a:latin typeface="+mn-lt"/>
                <a:ea typeface="+mn-ea"/>
                <a:cs typeface="+mn-cs"/>
              </a:rPr>
              <a:t> </a:t>
            </a:r>
          </a:p>
          <a:p>
            <a:pPr>
              <a:defRPr/>
            </a:pPr>
            <a:r>
              <a:rPr lang="fi-FI" dirty="0"/>
              <a:t>Paketoinnin muoto tulee päättää ennen keskustelua. Mihin sisältöjä halutaan käyttää? Miten dokumentoidaan? Nauhoitetaanko, kirjataanko tarkasti vai onko osallistujakokemus tärkein? </a:t>
            </a:r>
            <a:r>
              <a:rPr lang="fi-FI" sz="1000" kern="1200" dirty="0">
                <a:effectLst/>
                <a:latin typeface="+mn-lt"/>
                <a:ea typeface="+mn-ea"/>
                <a:cs typeface="+mn-cs"/>
              </a:rPr>
              <a:t>Jos keskustelussa syntynyttä ymmärrystä halutaan myöhemmin käyttää esimerkiksi kehittämisen välineenä, päätöksenteossa tai </a:t>
            </a:r>
            <a:r>
              <a:rPr lang="fi-FI" dirty="0"/>
              <a:t>välittää dialogissa muodostuneet oivallukset sellaiselle taholle joka ei ole osallistunut keskusteluun,</a:t>
            </a:r>
            <a:r>
              <a:rPr lang="fi-FI" sz="1000" kern="1200" dirty="0">
                <a:effectLst/>
                <a:latin typeface="+mn-lt"/>
                <a:ea typeface="+mn-ea"/>
                <a:cs typeface="+mn-cs"/>
              </a:rPr>
              <a:t> on tärkeää suunnitella keskustelun dokumentointi</a:t>
            </a:r>
            <a:r>
              <a:rPr lang="fi-FI" dirty="0"/>
              <a:t>, yhteenveto</a:t>
            </a:r>
            <a:r>
              <a:rPr lang="fi-FI" sz="1000" kern="1200" dirty="0">
                <a:effectLst/>
                <a:latin typeface="+mn-lt"/>
                <a:ea typeface="+mn-ea"/>
                <a:cs typeface="+mn-cs"/>
              </a:rPr>
              <a:t> ja paketointi hyvin. Keskustelulle on tällöin hyvä varata kirjuri, joka kirjaa keskustelua mahdollisimman tarkasti, arvottamatta eri näkökulmia. Kirjuri voi istua yhteisessä keskustelupiirissä ja keskustelun aluksi on roolien yhteydessä hyvä käydä läpi, että kirjuri kirjaa keskustelun sisältöä </a:t>
            </a:r>
            <a:r>
              <a:rPr lang="fi-FI" sz="1000" kern="1200" dirty="0" err="1">
                <a:effectLst/>
                <a:latin typeface="+mn-lt"/>
                <a:ea typeface="+mn-ea"/>
                <a:cs typeface="+mn-cs"/>
              </a:rPr>
              <a:t>Chatham</a:t>
            </a:r>
            <a:r>
              <a:rPr lang="fi-FI" sz="1000" kern="1200" dirty="0">
                <a:effectLst/>
                <a:latin typeface="+mn-lt"/>
                <a:ea typeface="+mn-ea"/>
                <a:cs typeface="+mn-cs"/>
              </a:rPr>
              <a:t> House </a:t>
            </a:r>
            <a:r>
              <a:rPr lang="fi-FI" sz="1000" kern="1200" dirty="0" err="1">
                <a:effectLst/>
                <a:latin typeface="+mn-lt"/>
                <a:ea typeface="+mn-ea"/>
                <a:cs typeface="+mn-cs"/>
              </a:rPr>
              <a:t>rulen</a:t>
            </a:r>
            <a:r>
              <a:rPr lang="fi-FI" sz="1000" kern="1200" dirty="0">
                <a:effectLst/>
                <a:latin typeface="+mn-lt"/>
                <a:ea typeface="+mn-ea"/>
                <a:cs typeface="+mn-cs"/>
              </a:rPr>
              <a:t> mukaisesti eli niin, että sisältöjä ei voi yhdistää kehenkään yksittäiseen henkilöön ilman lupaa. </a:t>
            </a:r>
            <a:endParaRPr lang="fi-FI" sz="1000" kern="1200" dirty="0">
              <a:latin typeface="+mn-lt"/>
              <a:cs typeface="Calibri"/>
            </a:endParaRPr>
          </a:p>
          <a:p>
            <a:pPr marL="0" marR="0" lvl="0" indent="0" algn="l" defTabSz="779343" eaLnBrk="1" fontAlgn="auto" latinLnBrk="0" hangingPunct="1">
              <a:lnSpc>
                <a:spcPct val="100000"/>
              </a:lnSpc>
              <a:spcBef>
                <a:spcPts val="0"/>
              </a:spcBef>
              <a:spcAft>
                <a:spcPts val="0"/>
              </a:spcAft>
              <a:buClrTx/>
              <a:buSzTx/>
              <a:buFontTx/>
              <a:buNone/>
              <a:tabLst/>
              <a:defRPr/>
            </a:pPr>
            <a:endParaRPr lang="fi-FI" sz="1000" kern="1200" dirty="0">
              <a:latin typeface="+mn-lt"/>
              <a:cs typeface="Calibri"/>
            </a:endParaRPr>
          </a:p>
          <a:p>
            <a:pPr>
              <a:defRPr/>
            </a:pPr>
            <a:r>
              <a:rPr lang="fi-FI" dirty="0">
                <a:cs typeface="Calibri"/>
              </a:rPr>
              <a:t>Yhteenveto pitää tehdä tulkitsematta keskustelun sisältöä ja esimerkiksi teemoittaen käyty keskustelu. </a:t>
            </a:r>
          </a:p>
          <a:p>
            <a:pPr>
              <a:defRPr/>
            </a:pPr>
            <a:endParaRPr lang="fi-FI" dirty="0"/>
          </a:p>
          <a:p>
            <a:pPr>
              <a:defRPr/>
            </a:pPr>
            <a:r>
              <a:rPr lang="fi-FI" dirty="0"/>
              <a:t>Paketoinnin muoto riippuu siitä, mitä dialogin jälkeen tapahtuu ja millä kokoonpanolla. Paketointi kannattaa suunnitella yhdessä sen tahon kanssa, joka haluaa käyttää dialogissa syntynyttä ymmärrystä. Mihin ymmärrystä tarvitaan ja mitä tietoa he tarkalleen ottaen tarvitsevat? Tämä on hyvä määritellä jo keskustelun tavoitteiden yhteydessä. Sovi keskustelun paketoinnista myös osallistujien kanssa jo ennakkoon.</a:t>
            </a:r>
            <a:endParaRPr lang="fi-FI" sz="1000" kern="1200" dirty="0">
              <a:latin typeface="+mn-lt"/>
              <a:cs typeface="Calibri"/>
            </a:endParaRPr>
          </a:p>
          <a:p>
            <a:r>
              <a:rPr lang="fi-FI" sz="1000" kern="1200" dirty="0">
                <a:solidFill>
                  <a:schemeClr val="tx1"/>
                </a:solidFill>
                <a:effectLst/>
                <a:latin typeface="+mn-lt"/>
                <a:ea typeface="+mn-ea"/>
                <a:cs typeface="+mn-cs"/>
              </a:rPr>
              <a:t> </a:t>
            </a:r>
          </a:p>
          <a:p>
            <a:r>
              <a:rPr lang="fi-FI" sz="1000" kern="1200" dirty="0">
                <a:effectLst/>
                <a:latin typeface="+mn-lt"/>
                <a:ea typeface="+mn-ea"/>
                <a:cs typeface="+mn-cs"/>
              </a:rPr>
              <a:t>Keskustelun lopetus voidaan tehdä niin, että kutakin osallistujaa pyydetään kirjoittamaan </a:t>
            </a:r>
            <a:r>
              <a:rPr lang="fi-FI" dirty="0"/>
              <a:t>"</a:t>
            </a:r>
            <a:r>
              <a:rPr lang="fi-FI" sz="1000" kern="1200" dirty="0">
                <a:effectLst/>
                <a:latin typeface="+mn-lt"/>
                <a:ea typeface="+mn-ea"/>
                <a:cs typeface="+mn-cs"/>
              </a:rPr>
              <a:t>keskeinen henkilökohtainen oivallus käydystä keskustelusta</a:t>
            </a:r>
            <a:r>
              <a:rPr lang="fi-FI" dirty="0"/>
              <a:t>"</a:t>
            </a:r>
            <a:r>
              <a:rPr lang="fi-FI" sz="1000" kern="1200" dirty="0">
                <a:effectLst/>
                <a:latin typeface="+mn-lt"/>
                <a:ea typeface="+mn-ea"/>
                <a:cs typeface="+mn-cs"/>
              </a:rPr>
              <a:t> ja käydä näiden pohjalta loppukeskustelu dialogina. Osallistujia voi pyytää kirjaamaan keskeinen oivallus lapulle ja laput voidaan kerätä osaksi keskustelun </a:t>
            </a:r>
            <a:r>
              <a:rPr lang="fi-FI" dirty="0"/>
              <a:t>yhteenvetoa</a:t>
            </a:r>
            <a:r>
              <a:rPr lang="fi-FI" sz="1000" kern="1200" dirty="0">
                <a:effectLst/>
                <a:latin typeface="+mn-lt"/>
                <a:ea typeface="+mn-ea"/>
                <a:cs typeface="+mn-cs"/>
              </a:rPr>
              <a:t>.</a:t>
            </a:r>
            <a:r>
              <a:rPr lang="fi-FI" dirty="0"/>
              <a:t> </a:t>
            </a:r>
            <a:endParaRPr lang="fi-FI" sz="1000" kern="1200" dirty="0">
              <a:latin typeface="+mn-lt"/>
              <a:cs typeface="Calibri"/>
            </a:endParaRPr>
          </a:p>
          <a:p>
            <a:r>
              <a:rPr lang="fi-FI" sz="1000" kern="1200" dirty="0">
                <a:solidFill>
                  <a:schemeClr val="tx1"/>
                </a:solidFill>
                <a:effectLst/>
                <a:latin typeface="+mn-lt"/>
                <a:ea typeface="+mn-ea"/>
                <a:cs typeface="+mn-cs"/>
              </a:rPr>
              <a:t> </a:t>
            </a:r>
          </a:p>
          <a:p>
            <a:r>
              <a:rPr lang="fi-FI" sz="1000" kern="1200" dirty="0">
                <a:effectLst/>
                <a:latin typeface="+mn-lt"/>
                <a:ea typeface="+mn-ea"/>
                <a:cs typeface="+mn-cs"/>
              </a:rPr>
              <a:t>Keskustelun järjestäjät </a:t>
            </a:r>
            <a:r>
              <a:rPr lang="fi-FI" dirty="0"/>
              <a:t>tekevät yhteenvedon ja paketoinnin keskustelun</a:t>
            </a:r>
            <a:r>
              <a:rPr lang="fi-FI" sz="1000" kern="1200" dirty="0">
                <a:effectLst/>
                <a:latin typeface="+mn-lt"/>
                <a:ea typeface="+mn-ea"/>
                <a:cs typeface="+mn-cs"/>
              </a:rPr>
              <a:t> jälkeen.</a:t>
            </a:r>
            <a:r>
              <a:rPr lang="fi-FI" dirty="0"/>
              <a:t> </a:t>
            </a:r>
            <a:endParaRPr lang="fi-FI" sz="1000" kern="1200" dirty="0">
              <a:latin typeface="+mn-lt"/>
              <a:cs typeface="Calibri"/>
            </a:endParaRPr>
          </a:p>
          <a:p>
            <a:endParaRPr lang="fi-FI" sz="1000" kern="1200" dirty="0">
              <a:solidFill>
                <a:schemeClr val="tx1"/>
              </a:solidFill>
              <a:effectLst/>
              <a:latin typeface="+mn-lt"/>
              <a:ea typeface="+mn-ea"/>
              <a:cs typeface="+mn-cs"/>
            </a:endParaRPr>
          </a:p>
          <a:p>
            <a:r>
              <a:rPr lang="fi-FI" sz="1000" kern="1200" dirty="0">
                <a:solidFill>
                  <a:schemeClr val="tx1"/>
                </a:solidFill>
                <a:effectLst/>
                <a:latin typeface="+mn-lt"/>
                <a:ea typeface="+mn-ea"/>
                <a:cs typeface="+mn-cs"/>
              </a:rPr>
              <a:t>Keskustelun paketoimisen vaiheet ovat: </a:t>
            </a:r>
          </a:p>
          <a:p>
            <a:endParaRPr lang="fi-FI" dirty="0"/>
          </a:p>
          <a:p>
            <a:pPr marL="228600" lvl="0" indent="-228600">
              <a:buAutoNum type="arabicPeriod"/>
            </a:pPr>
            <a:r>
              <a:rPr lang="fi-FI" sz="1000" kern="1200" dirty="0">
                <a:solidFill>
                  <a:schemeClr val="tx1"/>
                </a:solidFill>
                <a:effectLst/>
                <a:latin typeface="+mn-lt"/>
                <a:ea typeface="+mn-ea"/>
                <a:cs typeface="+mn-cs"/>
              </a:rPr>
              <a:t>LÄHTÖTILANNE: Millaisia ovat käsitykset keskusteltavasta aiheesta ennen keskustelua? Mihin toivotaan uutta syvempää ymmärrystä? </a:t>
            </a:r>
          </a:p>
          <a:p>
            <a:pPr marL="228600" marR="0" lvl="0" indent="-228600" algn="l" defTabSz="779343" rtl="0" eaLnBrk="1" fontAlgn="auto" latinLnBrk="0" hangingPunct="1">
              <a:lnSpc>
                <a:spcPct val="100000"/>
              </a:lnSpc>
              <a:spcBef>
                <a:spcPts val="0"/>
              </a:spcBef>
              <a:spcAft>
                <a:spcPts val="0"/>
              </a:spcAft>
              <a:buClrTx/>
              <a:buSzTx/>
              <a:buFontTx/>
              <a:buAutoNum type="arabicPeriod"/>
              <a:tabLst/>
              <a:defRPr/>
            </a:pPr>
            <a:r>
              <a:rPr lang="fi-FI" sz="1000" kern="1200" dirty="0">
                <a:solidFill>
                  <a:schemeClr val="tx1"/>
                </a:solidFill>
                <a:effectLst/>
                <a:latin typeface="+mn-lt"/>
                <a:ea typeface="+mn-ea"/>
                <a:cs typeface="+mn-cs"/>
              </a:rPr>
              <a:t>KESKUSTELUN YHTEENVETO: </a:t>
            </a:r>
            <a:r>
              <a:rPr lang="fi-FI" dirty="0"/>
              <a:t>Miten keskustelu kirjataan ja vedetään yhteen? Kerätäänkö osallistujilta oivallukset osaksi yhteenvetoa? Hyödynnetäänkö yhteenvetopohjaa? Teemoitus auttaa yhteenvedon tekemistä.</a:t>
            </a:r>
          </a:p>
          <a:p>
            <a:pPr marL="0" indent="0">
              <a:buNone/>
            </a:pPr>
            <a:r>
              <a:rPr lang="fi-FI" sz="1000" kern="1200" dirty="0">
                <a:effectLst/>
                <a:latin typeface="+mn-lt"/>
                <a:ea typeface="+mn-ea"/>
                <a:cs typeface="+mn-cs"/>
              </a:rPr>
              <a:t>3. TULKINTA KESKUSTELUSTA:</a:t>
            </a:r>
            <a:r>
              <a:rPr lang="fi-FI" dirty="0"/>
              <a:t> Järjestäjän tulkinta keskustelun yhteenvedosta. Mitä uutta ymmärrystä keskustelussa syntyi verrattuna esimerkiksi lähtötilanteeseen? Millainen on osallistujakokemus?</a:t>
            </a:r>
          </a:p>
          <a:p>
            <a:pPr lvl="0"/>
            <a:r>
              <a:rPr lang="fi-FI" sz="1000" kern="1200" dirty="0">
                <a:effectLst/>
                <a:latin typeface="+mn-lt"/>
                <a:ea typeface="+mn-ea"/>
                <a:cs typeface="+mn-cs"/>
              </a:rPr>
              <a:t>4. KESKUSTELUN JATKO: Mitä tapahtuu ymmärrykselle keskustelun jälkeen? Kuka sitä hyödyntää ja millä tavalla? Mitä osallistujille </a:t>
            </a:r>
            <a:r>
              <a:rPr lang="fi-FI" dirty="0"/>
              <a:t>viestitään</a:t>
            </a:r>
            <a:r>
              <a:rPr lang="fi-FI" sz="1000" kern="1200" dirty="0">
                <a:effectLst/>
                <a:latin typeface="+mn-lt"/>
                <a:ea typeface="+mn-ea"/>
                <a:cs typeface="+mn-cs"/>
              </a:rPr>
              <a:t>?</a:t>
            </a:r>
            <a:endParaRPr lang="fi-FI" dirty="0">
              <a:cs typeface="Calibri"/>
            </a:endParaRPr>
          </a:p>
          <a:p>
            <a:br>
              <a:rPr lang="fi-FI" b="1" dirty="0"/>
            </a:br>
            <a:r>
              <a:rPr lang="fi-FI" b="1" dirty="0"/>
              <a:t>Keskustelun voi vetää yhteen esimerkiksi hyödyntämällä Keskustelun yhteenvetopohjaa.</a:t>
            </a:r>
          </a:p>
          <a:p>
            <a:endParaRPr lang="fi-FI" b="1" dirty="0"/>
          </a:p>
          <a:p>
            <a:endParaRPr lang="fi-FI" b="1" dirty="0"/>
          </a:p>
          <a:p>
            <a:endParaRPr lang="fi-FI" dirty="0"/>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65</a:t>
            </a:fld>
            <a:endParaRPr lang="fi-FI"/>
          </a:p>
        </p:txBody>
      </p:sp>
    </p:spTree>
    <p:extLst>
      <p:ext uri="{BB962C8B-B14F-4D97-AF65-F5344CB8AC3E}">
        <p14:creationId xmlns:p14="http://schemas.microsoft.com/office/powerpoint/2010/main" val="766113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2900" indent="-342900">
              <a:buFont typeface="+mj-lt"/>
              <a:buAutoNum type="arabicPeriod"/>
            </a:pPr>
            <a:r>
              <a:rPr lang="fi-FI" dirty="0"/>
              <a:t>JAA OSALLISTUJAT 3-6 HENGEN RYHMIIN. ANNA AIHE DIALOGILLE JA PYYDÄ OSALLISTUJIA POHTIMAAN HETKEN AJAN, MILLAISIA KÄSITYKSIÄ AIHEESTA JO ON JA MITÄ HALUTAAN YMMÄRTÄÄ SYVÄLLISEMMIN</a:t>
            </a:r>
            <a:endParaRPr lang="x-none" sz="1050" dirty="0"/>
          </a:p>
          <a:p>
            <a:pPr marL="342900" indent="-342900">
              <a:buFont typeface="+mj-lt"/>
              <a:buAutoNum type="arabicPeriod"/>
            </a:pPr>
            <a:r>
              <a:rPr lang="fi-FI" dirty="0"/>
              <a:t>TOTEUTA JOKIN OPPAASSA ESITELLYISTÄ DIALOGIHARJOITUKSISTA. RYHMÄ VOI VALITA HENKILÖN JOKA TOIMII KESKUSTELUN KIRJURINA TAI LUPAUTUU KUUNTELEMAAN KESKUSTELUA ERITYISESTI DOKUMENTOIMISEN NÄKÖKULMASTA. </a:t>
            </a:r>
            <a:endParaRPr lang="x-none" sz="1050" dirty="0"/>
          </a:p>
          <a:p>
            <a:pPr marL="342900" indent="-342900">
              <a:buFont typeface="+mj-lt"/>
              <a:buAutoNum type="arabicPeriod"/>
            </a:pPr>
            <a:r>
              <a:rPr lang="fi-FI" dirty="0"/>
              <a:t>KESKUSTELUN JÄLKEEN PYYDÄ DOKUMENTOINNISTA VASTAAVAA HENKILÖÄ KERTOMAAN MUULLE RYHMÄLLE KESKEISIMPIÄ KUULEMIAAN ASIOITA JA OSALLISTUJIA TÄYTTÄMÄÄN YHDESSÄ KESKUSTELUN YHTEENVETOPOHJA.</a:t>
            </a:r>
            <a:endParaRPr lang="x-none" sz="1050" dirty="0"/>
          </a:p>
          <a:p>
            <a:pPr marL="342900" indent="-342900">
              <a:buFont typeface="+mj-lt"/>
              <a:buAutoNum type="arabicPeriod"/>
            </a:pPr>
            <a:r>
              <a:rPr lang="fi-FI" dirty="0"/>
              <a:t>PURETAAN HARJOITUS KESKUSTELUN YHTEENVETOPOHJAN KYSYMYSTEN AVULLA JA REFLEKTOIMALLA HARJOITUKSEN OPPEJA TULEVIEN DIALOGIEN DOKUMENTOINTIKÄYTÄNTÖIHIN. </a:t>
            </a:r>
            <a:br>
              <a:rPr lang="fi-FI" sz="1050" dirty="0"/>
            </a:br>
            <a:endParaRPr lang="x-none" sz="1050" dirty="0"/>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66</a:t>
            </a:fld>
            <a:endParaRPr lang="fi-FI"/>
          </a:p>
        </p:txBody>
      </p:sp>
    </p:spTree>
    <p:extLst>
      <p:ext uri="{BB962C8B-B14F-4D97-AF65-F5344CB8AC3E}">
        <p14:creationId xmlns:p14="http://schemas.microsoft.com/office/powerpoint/2010/main" val="777866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b="1" kern="1200" dirty="0">
                <a:solidFill>
                  <a:schemeClr val="tx1"/>
                </a:solidFill>
                <a:effectLst/>
                <a:latin typeface="+mn-lt"/>
                <a:ea typeface="+mn-ea"/>
                <a:cs typeface="+mn-cs"/>
              </a:rPr>
              <a:t>Tavoitteet:</a:t>
            </a:r>
            <a:r>
              <a:rPr lang="fi-FI" sz="1000" kern="1200" dirty="0">
                <a:solidFill>
                  <a:schemeClr val="tx1"/>
                </a:solidFill>
                <a:effectLst/>
                <a:latin typeface="+mn-lt"/>
                <a:ea typeface="+mn-ea"/>
                <a:cs typeface="+mn-cs"/>
              </a:rPr>
              <a:t> Osallistuja kykenee soveltamaan koulutuksessa oppimiaan tietoja ja taitoja Erätauko-keskustelun suunnitteluun valitsemassaan kontekstissa. </a:t>
            </a:r>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67</a:t>
            </a:fld>
            <a:endParaRPr lang="fi-FI"/>
          </a:p>
        </p:txBody>
      </p:sp>
    </p:spTree>
    <p:extLst>
      <p:ext uri="{BB962C8B-B14F-4D97-AF65-F5344CB8AC3E}">
        <p14:creationId xmlns:p14="http://schemas.microsoft.com/office/powerpoint/2010/main" val="13778851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000" b="1" kern="1200" dirty="0">
                <a:solidFill>
                  <a:schemeClr val="tx1"/>
                </a:solidFill>
                <a:effectLst/>
                <a:latin typeface="+mn-lt"/>
                <a:ea typeface="+mn-ea"/>
                <a:cs typeface="+mn-cs"/>
              </a:rPr>
              <a:t>Tavoite: </a:t>
            </a:r>
            <a:r>
              <a:rPr lang="fi-FI" sz="1000" kern="1200" dirty="0">
                <a:solidFill>
                  <a:schemeClr val="tx1"/>
                </a:solidFill>
                <a:effectLst/>
                <a:latin typeface="+mn-lt"/>
                <a:ea typeface="+mn-ea"/>
                <a:cs typeface="+mn-cs"/>
              </a:rPr>
              <a:t>Päättää koulutus dialogiseen</a:t>
            </a:r>
            <a:r>
              <a:rPr lang="fi-FI" sz="1000" kern="1200" baseline="0" dirty="0">
                <a:solidFill>
                  <a:schemeClr val="tx1"/>
                </a:solidFill>
                <a:effectLst/>
                <a:latin typeface="+mn-lt"/>
                <a:ea typeface="+mn-ea"/>
                <a:cs typeface="+mn-cs"/>
              </a:rPr>
              <a:t> keskusteluun</a:t>
            </a:r>
            <a:r>
              <a:rPr lang="fi-FI" sz="1000" kern="1200" dirty="0">
                <a:solidFill>
                  <a:schemeClr val="tx1"/>
                </a:solidFill>
                <a:effectLst/>
                <a:latin typeface="+mn-lt"/>
                <a:ea typeface="+mn-ea"/>
                <a:cs typeface="+mn-cs"/>
              </a:rPr>
              <a:t>, jossa osallistujien on mahdollista kertoa koulutuskokemuksestaan.</a:t>
            </a:r>
            <a:endParaRPr lang="x-none" sz="1000" kern="1200" dirty="0">
              <a:solidFill>
                <a:schemeClr val="tx1"/>
              </a:solidFill>
              <a:effectLst/>
              <a:latin typeface="+mn-lt"/>
              <a:ea typeface="+mn-ea"/>
              <a:cs typeface="+mn-cs"/>
            </a:endParaRPr>
          </a:p>
          <a:p>
            <a:r>
              <a:rPr lang="fi-FI" sz="1000" b="1" kern="1200" dirty="0">
                <a:solidFill>
                  <a:schemeClr val="tx1"/>
                </a:solidFill>
                <a:effectLst/>
                <a:latin typeface="+mn-lt"/>
                <a:ea typeface="+mn-ea"/>
                <a:cs typeface="+mn-cs"/>
              </a:rPr>
              <a:t>Sisältö: </a:t>
            </a:r>
            <a:r>
              <a:rPr lang="fi-FI" sz="1000" kern="1200" dirty="0">
                <a:solidFill>
                  <a:schemeClr val="tx1"/>
                </a:solidFill>
                <a:effectLst/>
                <a:latin typeface="+mn-lt"/>
                <a:ea typeface="+mn-ea"/>
                <a:cs typeface="+mn-cs"/>
              </a:rPr>
              <a:t>Koulutuksen päätteeksi on hyvä keskustella siitä, mikä on ollut osallistujille koulutuksessa merkityksellistä. Keskustelussa on tarkoitus puhua siitä, mitä on oivallettu ja mitä itse kukin vie koulutuksestaan mukanaan. Myös kouluttajana voit kertoa, millaisia asioita olet oivaltanut Erätauko-kouluttajana. </a:t>
            </a:r>
            <a:endParaRPr lang="x-none" sz="1000" kern="1200" dirty="0">
              <a:solidFill>
                <a:schemeClr val="tx1"/>
              </a:solidFill>
              <a:effectLst/>
              <a:latin typeface="+mn-lt"/>
              <a:ea typeface="+mn-ea"/>
              <a:cs typeface="+mn-cs"/>
            </a:endParaRPr>
          </a:p>
          <a:p>
            <a:r>
              <a:rPr lang="fi-FI" sz="1000" b="1" kern="1200" dirty="0">
                <a:solidFill>
                  <a:schemeClr val="tx1"/>
                </a:solidFill>
                <a:effectLst/>
                <a:latin typeface="+mn-lt"/>
                <a:ea typeface="+mn-ea"/>
                <a:cs typeface="+mn-cs"/>
              </a:rPr>
              <a:t>Toteutus: </a:t>
            </a:r>
            <a:endParaRPr lang="x-none" sz="1000" kern="1200" dirty="0">
              <a:solidFill>
                <a:schemeClr val="tx1"/>
              </a:solidFill>
              <a:effectLst/>
              <a:latin typeface="+mn-lt"/>
              <a:ea typeface="+mn-ea"/>
              <a:cs typeface="+mn-cs"/>
            </a:endParaRPr>
          </a:p>
          <a:p>
            <a:pPr lvl="0"/>
            <a:r>
              <a:rPr lang="fi-FI" sz="1000" kern="1200" dirty="0">
                <a:solidFill>
                  <a:schemeClr val="tx1"/>
                </a:solidFill>
                <a:effectLst/>
                <a:latin typeface="+mn-lt"/>
                <a:ea typeface="+mn-ea"/>
                <a:cs typeface="+mn-cs"/>
              </a:rPr>
              <a:t>ASETTAUDUTAAN DIALOGIRINKIIN</a:t>
            </a:r>
            <a:endParaRPr lang="x-none" sz="1000" kern="1200" dirty="0">
              <a:solidFill>
                <a:schemeClr val="tx1"/>
              </a:solidFill>
              <a:effectLst/>
              <a:latin typeface="+mn-lt"/>
              <a:ea typeface="+mn-ea"/>
              <a:cs typeface="+mn-cs"/>
            </a:endParaRPr>
          </a:p>
          <a:p>
            <a:pPr lvl="0"/>
            <a:r>
              <a:rPr lang="fi-FI" sz="1000" kern="1200" dirty="0">
                <a:solidFill>
                  <a:schemeClr val="tx1"/>
                </a:solidFill>
                <a:effectLst/>
                <a:latin typeface="+mn-lt"/>
                <a:ea typeface="+mn-ea"/>
                <a:cs typeface="+mn-cs"/>
              </a:rPr>
              <a:t>PYYDETÄÄN JOKAISTA POHTIMAAN.:”MITÄ OLEN OIVALTANUT JA MITÄ VIEN MUKANANI KOULUTUKSESTA SEKÄ MUUTA MAHDOLLISTA PALAUTETTA ITSESTÄ, TOISISTA TAI PROSESSISTA.” JAETAAN JOKO NIIN ETTÄ JOKAINEN PÄÄSEE ÄÄNEEN TAI LYHYEN PARIKESKUSTELUN TAI YKSILÖLLISEN POHDINNAN JÄLKEEN MUUTAMILLA NOSTOILLA. </a:t>
            </a:r>
            <a:endParaRPr lang="x-none" sz="1000" kern="1200" dirty="0">
              <a:solidFill>
                <a:schemeClr val="tx1"/>
              </a:solidFill>
              <a:effectLst/>
              <a:latin typeface="+mn-lt"/>
              <a:ea typeface="+mn-ea"/>
              <a:cs typeface="+mn-cs"/>
            </a:endParaRPr>
          </a:p>
          <a:p>
            <a:pPr lvl="0"/>
            <a:r>
              <a:rPr lang="fi-FI" sz="1000" kern="1200" dirty="0">
                <a:solidFill>
                  <a:schemeClr val="tx1"/>
                </a:solidFill>
                <a:effectLst/>
                <a:latin typeface="+mn-lt"/>
                <a:ea typeface="+mn-ea"/>
                <a:cs typeface="+mn-cs"/>
              </a:rPr>
              <a:t>KIITETÄÄN OSALLISTUJIA JA MAINITAAN ERÄTAUKO-MENTOROINNISTA SEKÄ MAHDOLLISESTI MUUSTA AJANKOHTAISESTA ERÄTAUKOON LIITTYEN.</a:t>
            </a:r>
            <a:endParaRPr lang="x-none" sz="1000" kern="1200" dirty="0">
              <a:solidFill>
                <a:schemeClr val="tx1"/>
              </a:solidFill>
              <a:effectLst/>
              <a:latin typeface="+mn-lt"/>
              <a:ea typeface="+mn-ea"/>
              <a:cs typeface="+mn-cs"/>
            </a:endParaRPr>
          </a:p>
          <a:p>
            <a:br>
              <a:rPr lang="fi-FI" sz="1000" b="1" kern="1200" dirty="0">
                <a:solidFill>
                  <a:schemeClr val="tx1"/>
                </a:solidFill>
                <a:effectLst/>
                <a:latin typeface="+mn-lt"/>
                <a:ea typeface="+mn-ea"/>
                <a:cs typeface="+mn-cs"/>
              </a:rPr>
            </a:b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70</a:t>
            </a:fld>
            <a:endParaRPr lang="fi-FI"/>
          </a:p>
        </p:txBody>
      </p:sp>
    </p:spTree>
    <p:extLst>
      <p:ext uri="{BB962C8B-B14F-4D97-AF65-F5344CB8AC3E}">
        <p14:creationId xmlns:p14="http://schemas.microsoft.com/office/powerpoint/2010/main" val="4263572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aseline="0" noProof="0" dirty="0"/>
              <a:t>Dialogin vuoro –raportti perustuu Erätauon kehittäjäryhmän työhön syksyltä 2017. Sen on kirjoittanut tutkija ja toimittaja Taneli </a:t>
            </a:r>
            <a:r>
              <a:rPr lang="fi-FI" baseline="0" noProof="0" dirty="0" err="1"/>
              <a:t>Heikka</a:t>
            </a:r>
            <a:r>
              <a:rPr lang="fi-FI" baseline="0" noProof="0" dirty="0"/>
              <a:t>. </a:t>
            </a:r>
            <a:endParaRPr lang="fi-FI" noProof="0"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72</a:t>
            </a:fld>
            <a:endParaRPr lang="fi-FI"/>
          </a:p>
        </p:txBody>
      </p:sp>
    </p:spTree>
    <p:extLst>
      <p:ext uri="{BB962C8B-B14F-4D97-AF65-F5344CB8AC3E}">
        <p14:creationId xmlns:p14="http://schemas.microsoft.com/office/powerpoint/2010/main" val="376573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a:t>
            </a:fld>
            <a:endParaRPr lang="fi-FI"/>
          </a:p>
        </p:txBody>
      </p:sp>
    </p:spTree>
    <p:extLst>
      <p:ext uri="{BB962C8B-B14F-4D97-AF65-F5344CB8AC3E}">
        <p14:creationId xmlns:p14="http://schemas.microsoft.com/office/powerpoint/2010/main" val="3526636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Dialogin vuoro korostaa, että nyt on oikea hetki yhteiskunnan dialogiloikalle. Monet kaupungit kehittävät osallistamiskäytäntöjään</a:t>
            </a:r>
          </a:p>
          <a:p>
            <a:r>
              <a:rPr lang="fi-FI" dirty="0"/>
              <a:t>ja käsillä oleva kuntien</a:t>
            </a:r>
            <a:r>
              <a:rPr lang="fi-FI" baseline="0" dirty="0"/>
              <a:t> uudistaminen</a:t>
            </a:r>
            <a:r>
              <a:rPr lang="fi-FI" dirty="0"/>
              <a:t> tarjoaa oivan paikan dialogin laajalle</a:t>
            </a:r>
          </a:p>
          <a:p>
            <a:r>
              <a:rPr lang="fi-FI" dirty="0"/>
              <a:t>hyödyntämiselle. Dialogi on iso mahdollisuus myös yrityksissä, kansalaisyhteiskunnassa ja julkisessa</a:t>
            </a:r>
          </a:p>
          <a:p>
            <a:r>
              <a:rPr lang="fi-FI" dirty="0"/>
              <a:t>keskustelussa.</a:t>
            </a:r>
            <a:br>
              <a:rPr lang="fi-FI" dirty="0"/>
            </a:br>
            <a:endParaRPr lang="fi-FI" dirty="0"/>
          </a:p>
          <a:p>
            <a:r>
              <a:rPr lang="fi-FI" dirty="0"/>
              <a:t>Asioiden</a:t>
            </a:r>
            <a:r>
              <a:rPr lang="fi-FI" baseline="0" dirty="0"/>
              <a:t> kärjistäminen ja yksinkertaistaminen </a:t>
            </a:r>
            <a:r>
              <a:rPr lang="fi-FI" dirty="0"/>
              <a:t>on ollut viime vuosina vastaus maailman kompleksisuudelle. Julkaisussa ehdotamme,</a:t>
            </a:r>
            <a:r>
              <a:rPr lang="fi-FI" baseline="0" dirty="0"/>
              <a:t> e</a:t>
            </a:r>
            <a:r>
              <a:rPr lang="fi-FI" dirty="0"/>
              <a:t>ntä jos Suomen</a:t>
            </a:r>
          </a:p>
          <a:p>
            <a:r>
              <a:rPr lang="fi-FI" dirty="0"/>
              <a:t>vastaus olisikin dialogi? Suomella on nyt mahdollisuus nousta tunnetuksi yhteiskuntana,</a:t>
            </a:r>
          </a:p>
          <a:p>
            <a:r>
              <a:rPr lang="fi-FI" dirty="0"/>
              <a:t>joka onnistui ohjaamaan kärjistyneen yhteiskunnallisen keskustelun rakentaviin uomiin.</a:t>
            </a:r>
          </a:p>
        </p:txBody>
      </p:sp>
      <p:sp>
        <p:nvSpPr>
          <p:cNvPr id="4" name="Dian numeron paikkamerkki 3"/>
          <p:cNvSpPr>
            <a:spLocks noGrp="1"/>
          </p:cNvSpPr>
          <p:nvPr>
            <p:ph type="sldNum" sz="quarter" idx="10"/>
          </p:nvPr>
        </p:nvSpPr>
        <p:spPr/>
        <p:txBody>
          <a:bodyPr/>
          <a:lstStyle/>
          <a:p>
            <a:fld id="{B2736A07-9C51-40D5-9EDD-0D75448F2C9D}" type="slidenum">
              <a:rPr lang="fi-FI" smtClean="0"/>
              <a:pPr/>
              <a:t>73</a:t>
            </a:fld>
            <a:endParaRPr lang="fi-FI"/>
          </a:p>
        </p:txBody>
      </p:sp>
    </p:spTree>
    <p:extLst>
      <p:ext uri="{BB962C8B-B14F-4D97-AF65-F5344CB8AC3E}">
        <p14:creationId xmlns:p14="http://schemas.microsoft.com/office/powerpoint/2010/main" val="3153548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noProof="0" dirty="0"/>
              <a:t>Erätauon</a:t>
            </a:r>
            <a:r>
              <a:rPr lang="fi-FI" baseline="0" noProof="0" dirty="0"/>
              <a:t> kehittäjäryhmä kokosi viestinsä viideksi teesiksi, jotka kuvaavat sitä, millaisia askeleita suomalaisessa yhteiskunnassa tulisi nyt ottaa kohti dialogista kulttuuria ja mitä se vaatii meiltä jokaiselta sekä erityisesti yhteiskunnan päättäjiltä. </a:t>
            </a:r>
          </a:p>
          <a:p>
            <a:pPr marL="0" marR="0" lvl="0" indent="0" algn="l" defTabSz="779343" rtl="0" eaLnBrk="1" fontAlgn="auto" latinLnBrk="0" hangingPunct="1">
              <a:lnSpc>
                <a:spcPct val="100000"/>
              </a:lnSpc>
              <a:spcBef>
                <a:spcPts val="0"/>
              </a:spcBef>
              <a:spcAft>
                <a:spcPts val="0"/>
              </a:spcAft>
              <a:buClrTx/>
              <a:buSzTx/>
              <a:buFontTx/>
              <a:buNone/>
              <a:tabLst/>
              <a:defRPr/>
            </a:pPr>
            <a:endParaRPr lang="fi-FI" baseline="0" noProof="0" dirty="0"/>
          </a:p>
          <a:p>
            <a:pPr marL="0" marR="0" lvl="0" indent="0" algn="l" defTabSz="779343" rtl="0" eaLnBrk="1" fontAlgn="auto" latinLnBrk="0" hangingPunct="1">
              <a:lnSpc>
                <a:spcPct val="100000"/>
              </a:lnSpc>
              <a:spcBef>
                <a:spcPts val="0"/>
              </a:spcBef>
              <a:spcAft>
                <a:spcPts val="0"/>
              </a:spcAft>
              <a:buClrTx/>
              <a:buSzTx/>
              <a:buFontTx/>
              <a:buNone/>
              <a:tabLst/>
              <a:defRPr/>
            </a:pPr>
            <a:r>
              <a:rPr lang="fi-FI" baseline="0" noProof="0" dirty="0"/>
              <a:t>Julkaisusta löytyy teesien lisäksi henkilöjuttuja dialogin tulenkantajista. Sieltä löytyy vinkkejä siihen, miten teesit viedään käytäntöön sekä lyhyet yhteenvedot kehittäjäryhmän aikana tehdyistä kokeiluista. Seuraavaksi esittelen nämä lyhyesti. Oman julkaisusi saat mukaasi tilaisuuden päätyttyä.  </a:t>
            </a:r>
            <a:endParaRPr lang="fi-FI" noProof="0" dirty="0"/>
          </a:p>
          <a:p>
            <a:endParaRPr lang="fi-FI" noProof="0"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74</a:t>
            </a:fld>
            <a:endParaRPr lang="fi-FI"/>
          </a:p>
        </p:txBody>
      </p:sp>
    </p:spTree>
    <p:extLst>
      <p:ext uri="{BB962C8B-B14F-4D97-AF65-F5344CB8AC3E}">
        <p14:creationId xmlns:p14="http://schemas.microsoft.com/office/powerpoint/2010/main" val="1460071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fi-FI" dirty="0"/>
              <a:t>Ensimmäinen</a:t>
            </a:r>
            <a:r>
              <a:rPr lang="fi-FI" baseline="0" dirty="0"/>
              <a:t> teesi kuuluu: Tarjoa dialogia. Kysyntää on. </a:t>
            </a:r>
            <a:r>
              <a:rPr lang="fi-FI" dirty="0"/>
              <a:t>Dialogille on yhteiskunnassa valtava</a:t>
            </a:r>
            <a:r>
              <a:rPr lang="fi-FI" baseline="0" dirty="0"/>
              <a:t> </a:t>
            </a:r>
            <a:r>
              <a:rPr lang="fi-FI" dirty="0"/>
              <a:t>kysyntä. Mutta tarjontaa on kovin vähän.</a:t>
            </a:r>
          </a:p>
          <a:p>
            <a:endParaRPr lang="fi-FI" dirty="0"/>
          </a:p>
          <a:p>
            <a:r>
              <a:rPr lang="fi-FI" dirty="0"/>
              <a:t>Harva organisaatio on valmis kutsumaan</a:t>
            </a:r>
            <a:r>
              <a:rPr lang="fi-FI" baseline="0" dirty="0"/>
              <a:t> </a:t>
            </a:r>
            <a:r>
              <a:rPr lang="fi-FI" dirty="0"/>
              <a:t>dialogia koolle. Monet ajattelevat</a:t>
            </a:r>
            <a:r>
              <a:rPr lang="fi-FI" baseline="0" dirty="0"/>
              <a:t> että </a:t>
            </a:r>
            <a:r>
              <a:rPr lang="fi-FI" dirty="0"/>
              <a:t>parempi</a:t>
            </a:r>
            <a:r>
              <a:rPr lang="fi-FI" baseline="0" dirty="0"/>
              <a:t> </a:t>
            </a:r>
            <a:r>
              <a:rPr lang="fi-FI" dirty="0"/>
              <a:t>yhteiskunnallinen vuorovaikutus olisi hyvä</a:t>
            </a:r>
          </a:p>
          <a:p>
            <a:r>
              <a:rPr lang="fi-FI" dirty="0"/>
              <a:t>asia, mutta sen järjestäminen ei kuulu</a:t>
            </a:r>
            <a:r>
              <a:rPr lang="fi-FI" baseline="0" dirty="0"/>
              <a:t> </a:t>
            </a:r>
            <a:r>
              <a:rPr lang="fi-FI" dirty="0"/>
              <a:t>juuri oman</a:t>
            </a:r>
            <a:r>
              <a:rPr lang="fi-FI" baseline="0" dirty="0"/>
              <a:t> organisaation</a:t>
            </a:r>
            <a:r>
              <a:rPr lang="fi-FI" dirty="0"/>
              <a:t> ydintoimintoihimme. Se on jotain ylimääräistä. </a:t>
            </a:r>
          </a:p>
          <a:p>
            <a:endParaRPr lang="fi-FI" dirty="0"/>
          </a:p>
          <a:p>
            <a:r>
              <a:rPr lang="fi-FI" dirty="0"/>
              <a:t>Enää ei kuitenkaan riitä, että toimimme</a:t>
            </a:r>
            <a:r>
              <a:rPr lang="fi-FI" baseline="0" dirty="0"/>
              <a:t> </a:t>
            </a:r>
            <a:r>
              <a:rPr lang="fi-FI" dirty="0"/>
              <a:t>siiloissa ja seurustelemme oman porukan</a:t>
            </a:r>
            <a:r>
              <a:rPr lang="fi-FI" baseline="0" dirty="0"/>
              <a:t> </a:t>
            </a:r>
            <a:r>
              <a:rPr lang="fi-FI" dirty="0"/>
              <a:t>kanssa. Yhteiskunnan kehittyminen sosiaalisesti</a:t>
            </a:r>
            <a:r>
              <a:rPr lang="fi-FI" baseline="0" dirty="0"/>
              <a:t> </a:t>
            </a:r>
            <a:r>
              <a:rPr lang="fi-FI" dirty="0"/>
              <a:t>ja ekologisesti kestävämmäksi edellyttää,</a:t>
            </a:r>
            <a:r>
              <a:rPr lang="fi-FI" baseline="0" dirty="0"/>
              <a:t> </a:t>
            </a:r>
            <a:r>
              <a:rPr lang="fi-FI" dirty="0"/>
              <a:t>että politiikka, korkeakoulut, liike-elämä</a:t>
            </a:r>
            <a:r>
              <a:rPr lang="fi-FI" baseline="0" dirty="0"/>
              <a:t> </a:t>
            </a:r>
            <a:r>
              <a:rPr lang="fi-FI" dirty="0"/>
              <a:t>ja kansalaisyhteiskunta</a:t>
            </a:r>
            <a:r>
              <a:rPr lang="fi-FI" baseline="0" dirty="0"/>
              <a:t> toimivat </a:t>
            </a:r>
            <a:r>
              <a:rPr lang="fi-FI" dirty="0"/>
              <a:t>aktiivisessa vuorovaikutuksessa</a:t>
            </a:r>
            <a:r>
              <a:rPr lang="fi-FI" baseline="0" dirty="0"/>
              <a:t> </a:t>
            </a:r>
            <a:r>
              <a:rPr lang="fi-FI" dirty="0"/>
              <a:t>keskenään.</a:t>
            </a:r>
            <a:br>
              <a:rPr lang="fi-FI" dirty="0"/>
            </a:br>
            <a:endParaRPr lang="fi-FI" dirty="0"/>
          </a:p>
          <a:p>
            <a:r>
              <a:rPr lang="fi-FI" dirty="0"/>
              <a:t>Teesi muistuttaa, että ellemme käy dialogia siitä, mistä päätämme,</a:t>
            </a:r>
            <a:r>
              <a:rPr lang="fi-FI" baseline="0" dirty="0"/>
              <a:t> </a:t>
            </a:r>
            <a:r>
              <a:rPr lang="fi-FI" dirty="0"/>
              <a:t>tuhlaamme aikaa ja rahaa väärien ongelman</a:t>
            </a:r>
            <a:r>
              <a:rPr lang="fi-FI" baseline="0" dirty="0"/>
              <a:t> </a:t>
            </a:r>
            <a:r>
              <a:rPr lang="fi-FI" dirty="0"/>
              <a:t>ratkaisemiseen.</a:t>
            </a:r>
          </a:p>
          <a:p>
            <a:endParaRPr lang="fi-FI" dirty="0"/>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75</a:t>
            </a:fld>
            <a:endParaRPr lang="fi-FI"/>
          </a:p>
        </p:txBody>
      </p:sp>
    </p:spTree>
    <p:extLst>
      <p:ext uri="{BB962C8B-B14F-4D97-AF65-F5344CB8AC3E}">
        <p14:creationId xmlns:p14="http://schemas.microsoft.com/office/powerpoint/2010/main" val="1792727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Teesi numero kaksi muistuttaa, että dialogin harjoitteleminen kestää koko elämän. Voit aloittaa</a:t>
            </a:r>
            <a:r>
              <a:rPr lang="fi-FI" baseline="0" dirty="0"/>
              <a:t> </a:t>
            </a:r>
            <a:r>
              <a:rPr lang="fi-FI" dirty="0"/>
              <a:t>raivaamalla neuvottelutilasta pöydät. Asetu piiriin</a:t>
            </a:r>
            <a:r>
              <a:rPr lang="fi-FI" baseline="0" dirty="0"/>
              <a:t> </a:t>
            </a:r>
            <a:r>
              <a:rPr lang="fi-FI" dirty="0"/>
              <a:t>kuuntelemaan. Kun puhut, niin puhu omasta kokemuksestasi.</a:t>
            </a:r>
          </a:p>
          <a:p>
            <a:endParaRPr lang="fi-FI" dirty="0"/>
          </a:p>
          <a:p>
            <a:r>
              <a:rPr lang="fi-FI" dirty="0"/>
              <a:t>Tasa-arvoinen läsnäolo on tärkeää. Se</a:t>
            </a:r>
            <a:r>
              <a:rPr lang="fi-FI" baseline="0" dirty="0"/>
              <a:t> </a:t>
            </a:r>
            <a:r>
              <a:rPr lang="fi-FI" dirty="0"/>
              <a:t>auttaa synnyttämään empatiaa ja luottamusta. Tällaisille</a:t>
            </a:r>
            <a:r>
              <a:rPr lang="fi-FI" baseline="0" dirty="0"/>
              <a:t> </a:t>
            </a:r>
            <a:r>
              <a:rPr lang="fi-FI" dirty="0"/>
              <a:t>kohtaamisen tiloille on polarisoituneessa</a:t>
            </a:r>
          </a:p>
          <a:p>
            <a:r>
              <a:rPr lang="fi-FI" dirty="0"/>
              <a:t>Suomessa kasvava tarve. Tarvitsemme</a:t>
            </a:r>
            <a:r>
              <a:rPr lang="fi-FI" baseline="0" dirty="0"/>
              <a:t> </a:t>
            </a:r>
            <a:r>
              <a:rPr lang="fi-FI" dirty="0"/>
              <a:t>tällaisia</a:t>
            </a:r>
            <a:r>
              <a:rPr lang="fi-FI" baseline="0" dirty="0"/>
              <a:t> dialogeja</a:t>
            </a:r>
            <a:r>
              <a:rPr lang="fi-FI" dirty="0"/>
              <a:t> kouluihin ja työpaikoille, kunnantaloihin</a:t>
            </a:r>
            <a:r>
              <a:rPr lang="fi-FI" baseline="0" dirty="0"/>
              <a:t> </a:t>
            </a:r>
            <a:r>
              <a:rPr lang="fi-FI" dirty="0"/>
              <a:t>ja kirjastoihin.</a:t>
            </a:r>
          </a:p>
          <a:p>
            <a:endParaRPr lang="fi-FI" dirty="0"/>
          </a:p>
          <a:p>
            <a:r>
              <a:rPr lang="fi-FI" dirty="0"/>
              <a:t>Dialogi vaatii kykyä tulla piiriin tasavertaisena</a:t>
            </a:r>
            <a:r>
              <a:rPr lang="fi-FI" baseline="0" dirty="0"/>
              <a:t> </a:t>
            </a:r>
            <a:r>
              <a:rPr lang="fi-FI" dirty="0"/>
              <a:t>muiden kanssa. Tämä taas vaatii päättäjiltä ja asiantuntijoilta kykyä luopua rooleista, asettautua niin sanotusti tietämättömiksi ja siirtyä kokemuspuheeseen. Vaikeat</a:t>
            </a:r>
            <a:r>
              <a:rPr lang="fi-FI" baseline="0" dirty="0"/>
              <a:t> </a:t>
            </a:r>
            <a:r>
              <a:rPr lang="fi-FI" dirty="0"/>
              <a:t>käsitteet ja kieli etäännyttävät. Puhe omasta arjesta ja kokemuksista rohkaisee kaikkia tuomaan oman panoksensa yhteiskunnalliseen</a:t>
            </a:r>
            <a:r>
              <a:rPr lang="fi-FI" baseline="0" dirty="0"/>
              <a:t> </a:t>
            </a:r>
            <a:r>
              <a:rPr lang="fi-FI" dirty="0"/>
              <a:t>keskusteluun. </a:t>
            </a:r>
          </a:p>
          <a:p>
            <a:endParaRPr lang="fi-FI" dirty="0"/>
          </a:p>
          <a:p>
            <a:br>
              <a:rPr lang="fi-FI" dirty="0"/>
            </a:br>
            <a:br>
              <a:rPr lang="fi-FI" dirty="0"/>
            </a:b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76</a:t>
            </a:fld>
            <a:endParaRPr lang="fi-FI"/>
          </a:p>
        </p:txBody>
      </p:sp>
    </p:spTree>
    <p:extLst>
      <p:ext uri="{BB962C8B-B14F-4D97-AF65-F5344CB8AC3E}">
        <p14:creationId xmlns:p14="http://schemas.microsoft.com/office/powerpoint/2010/main" val="12827148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fi-FI" dirty="0"/>
              <a:t>Hyvässä dialogissa paikalla on mahdollisimman vähän</a:t>
            </a:r>
            <a:r>
              <a:rPr lang="fi-FI" baseline="0" dirty="0"/>
              <a:t> </a:t>
            </a:r>
            <a:r>
              <a:rPr lang="fi-FI" dirty="0"/>
              <a:t>kutsuvan organisaation kaltaisia ihmisiä. Ja paljon heitä,</a:t>
            </a:r>
            <a:r>
              <a:rPr lang="fi-FI" baseline="0" dirty="0"/>
              <a:t> </a:t>
            </a:r>
            <a:r>
              <a:rPr lang="fi-FI" dirty="0"/>
              <a:t>joita kukaan ei koskaan kutsu mihinkään. </a:t>
            </a:r>
          </a:p>
          <a:p>
            <a:endParaRPr lang="fi-FI" dirty="0"/>
          </a:p>
          <a:p>
            <a:r>
              <a:rPr lang="fi-FI" dirty="0"/>
              <a:t>Teesin tavoite on lisätä osallisuutta</a:t>
            </a:r>
            <a:r>
              <a:rPr lang="fi-FI" baseline="0" dirty="0"/>
              <a:t> </a:t>
            </a:r>
            <a:r>
              <a:rPr lang="fi-FI" dirty="0"/>
              <a:t>yhteiskunnassa. Osallisuudella tarkoitamme</a:t>
            </a:r>
            <a:r>
              <a:rPr lang="fi-FI" baseline="0" dirty="0"/>
              <a:t> </a:t>
            </a:r>
            <a:r>
              <a:rPr lang="fi-FI" dirty="0"/>
              <a:t>sitä, että ihminen kuuluu itseään</a:t>
            </a:r>
            <a:r>
              <a:rPr lang="fi-FI" baseline="0" dirty="0"/>
              <a:t> </a:t>
            </a:r>
            <a:r>
              <a:rPr lang="fi-FI" dirty="0"/>
              <a:t>suurempaan merkitykselliseen kokonaisuuteen</a:t>
            </a:r>
            <a:r>
              <a:rPr lang="fi-FI" baseline="0" dirty="0"/>
              <a:t> </a:t>
            </a:r>
            <a:r>
              <a:rPr lang="fi-FI" dirty="0"/>
              <a:t>ja voi vaikuttaa siihen. </a:t>
            </a:r>
            <a:br>
              <a:rPr lang="fi-FI" dirty="0"/>
            </a:br>
            <a:endParaRPr lang="fi-FI" dirty="0"/>
          </a:p>
          <a:p>
            <a:r>
              <a:rPr lang="fi-FI" dirty="0"/>
              <a:t>On siis tärkeää, että myös yhteiskunnan</a:t>
            </a:r>
            <a:r>
              <a:rPr lang="fi-FI" baseline="0" dirty="0"/>
              <a:t> </a:t>
            </a:r>
            <a:r>
              <a:rPr lang="fi-FI" dirty="0"/>
              <a:t>marginaalit saadaan mukaan tiedon</a:t>
            </a:r>
            <a:r>
              <a:rPr lang="fi-FI" baseline="0" dirty="0"/>
              <a:t> </a:t>
            </a:r>
            <a:r>
              <a:rPr lang="fi-FI" dirty="0"/>
              <a:t>luomiseen. Oman elämäntilanteensa tuntevat</a:t>
            </a:r>
            <a:r>
              <a:rPr lang="fi-FI" baseline="0" dirty="0"/>
              <a:t> </a:t>
            </a:r>
            <a:r>
              <a:rPr lang="fi-FI" dirty="0"/>
              <a:t>ihmiset ovat parhaita </a:t>
            </a:r>
            <a:r>
              <a:rPr lang="fi-FI" dirty="0" err="1"/>
              <a:t>innovaattoreita</a:t>
            </a:r>
            <a:r>
              <a:rPr lang="fi-FI" baseline="0" dirty="0"/>
              <a:t>. </a:t>
            </a:r>
            <a:br>
              <a:rPr lang="fi-FI" dirty="0"/>
            </a:br>
            <a:br>
              <a:rPr lang="fi-FI" dirty="0"/>
            </a:br>
            <a:r>
              <a:rPr lang="fi-FI" dirty="0"/>
              <a:t>Jo</a:t>
            </a:r>
            <a:r>
              <a:rPr lang="fi-FI" baseline="0" dirty="0"/>
              <a:t>s haluat vahvistaa osallisuutta dialogin keinoin muista edes nämä kolme vinkkiä: </a:t>
            </a:r>
            <a:br>
              <a:rPr lang="fi-FI" dirty="0"/>
            </a:br>
            <a:br>
              <a:rPr lang="fi-FI" dirty="0"/>
            </a:br>
            <a:r>
              <a:rPr lang="fi-FI" b="1" dirty="0"/>
              <a:t>Varmista monimuotoisuus.</a:t>
            </a:r>
          </a:p>
          <a:p>
            <a:r>
              <a:rPr lang="fi-FI" dirty="0"/>
              <a:t>Et voi oppia toisilta, jos paikalla</a:t>
            </a:r>
          </a:p>
          <a:p>
            <a:r>
              <a:rPr lang="fi-FI" dirty="0"/>
              <a:t>on vain tuttua porukkaa.</a:t>
            </a:r>
            <a:br>
              <a:rPr lang="fi-FI" dirty="0"/>
            </a:br>
            <a:endParaRPr lang="fi-FI" dirty="0"/>
          </a:p>
          <a:p>
            <a:r>
              <a:rPr lang="fi-FI" b="1" dirty="0"/>
              <a:t>Kutsu henkilökohtaisesti</a:t>
            </a:r>
            <a:r>
              <a:rPr lang="fi-FI" b="1" baseline="0" dirty="0"/>
              <a:t> ja </a:t>
            </a:r>
            <a:r>
              <a:rPr lang="fi-FI" b="0" baseline="0" dirty="0"/>
              <a:t>j</a:t>
            </a:r>
            <a:r>
              <a:rPr lang="fi-FI" dirty="0"/>
              <a:t>alkaudu –</a:t>
            </a:r>
          </a:p>
          <a:p>
            <a:r>
              <a:rPr lang="fi-FI" dirty="0"/>
              <a:t>lupaamme että yllätyt.</a:t>
            </a:r>
            <a:br>
              <a:rPr lang="fi-FI" dirty="0"/>
            </a:br>
            <a:endParaRPr lang="fi-FI" dirty="0"/>
          </a:p>
          <a:p>
            <a:r>
              <a:rPr lang="fi-FI" b="1" dirty="0"/>
              <a:t>Käytä etunimeä. </a:t>
            </a:r>
            <a:r>
              <a:rPr lang="fi-FI" dirty="0"/>
              <a:t>Anna ihmisten</a:t>
            </a:r>
          </a:p>
          <a:p>
            <a:r>
              <a:rPr lang="fi-FI" dirty="0"/>
              <a:t>määritellä itsensä niin kuin he</a:t>
            </a:r>
          </a:p>
          <a:p>
            <a:r>
              <a:rPr lang="fi-FI" dirty="0"/>
              <a:t>haluavat. Näytä itse esimerkkiä</a:t>
            </a:r>
          </a:p>
          <a:p>
            <a:endParaRPr lang="fi-FI" dirty="0"/>
          </a:p>
          <a:p>
            <a:r>
              <a:rPr lang="fi-FI" dirty="0"/>
              <a:t>Sukellus syvään päähän –kokeilussa</a:t>
            </a:r>
            <a:r>
              <a:rPr lang="fi-FI" baseline="0" dirty="0"/>
              <a:t> järjestimme yhteistyössä Helsingin diakonissalaitoksen kanssa kaksi </a:t>
            </a:r>
            <a:r>
              <a:rPr lang="fi-FI" baseline="0" dirty="0" err="1"/>
              <a:t>fasilitoitua</a:t>
            </a:r>
            <a:r>
              <a:rPr lang="fi-FI" baseline="0" dirty="0"/>
              <a:t> keskustelua Kontulassa ja Kannelmäessä aiheesta osallisuus. Näihin osallistui kansanedustajia, virkamiehiä sekä D-aseman asiakkaita. Tunnin kestäneissä dialogeissa kohdattiin aidosti ja luovuttiin rooleista. Kohtaamiset olivat niin vaikuttavia, että ne päättyivät halauksiin. Niissä löydettiin yhteisiä kiinnostuksen kohteita sekä sovittiin uusia tapaamisaikoja. </a:t>
            </a: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77</a:t>
            </a:fld>
            <a:endParaRPr lang="fi-FI"/>
          </a:p>
        </p:txBody>
      </p:sp>
    </p:spTree>
    <p:extLst>
      <p:ext uri="{BB962C8B-B14F-4D97-AF65-F5344CB8AC3E}">
        <p14:creationId xmlns:p14="http://schemas.microsoft.com/office/powerpoint/2010/main" val="3026820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Teesi numero neljä väittää että verkkodialogi</a:t>
            </a:r>
            <a:r>
              <a:rPr lang="fi-FI" baseline="0" dirty="0"/>
              <a:t> on kansalaistaito. </a:t>
            </a:r>
            <a:r>
              <a:rPr lang="fi-FI" dirty="0" err="1"/>
              <a:t>Somekeskustelujen</a:t>
            </a:r>
            <a:r>
              <a:rPr lang="fi-FI" dirty="0"/>
              <a:t> viha pelottaa monia. Se on ymmärrettävää,</a:t>
            </a:r>
            <a:r>
              <a:rPr lang="fi-FI" baseline="0" dirty="0"/>
              <a:t> </a:t>
            </a:r>
            <a:r>
              <a:rPr lang="fi-FI" dirty="0"/>
              <a:t>mutta pelkoon ei saisi alistua. Dialogia verkossa on mahdollista</a:t>
            </a:r>
            <a:r>
              <a:rPr lang="fi-FI" baseline="0" dirty="0"/>
              <a:t> </a:t>
            </a:r>
            <a:r>
              <a:rPr lang="fi-FI" dirty="0"/>
              <a:t>oppia. Opiskelu on aloitettav</a:t>
            </a:r>
            <a:r>
              <a:rPr lang="fi-FI" baseline="0" dirty="0"/>
              <a:t>a meistä aikuisista. </a:t>
            </a:r>
            <a:endParaRPr lang="fi-FI" dirty="0"/>
          </a:p>
          <a:p>
            <a:endParaRPr lang="fi-FI" dirty="0"/>
          </a:p>
          <a:p>
            <a:r>
              <a:rPr lang="fi-FI" dirty="0"/>
              <a:t>Verkko nopeana ja joskus</a:t>
            </a:r>
            <a:r>
              <a:rPr lang="fi-FI" baseline="0" dirty="0"/>
              <a:t> </a:t>
            </a:r>
            <a:r>
              <a:rPr lang="fi-FI" dirty="0"/>
              <a:t>anonyyminä ympäristönä on erityisen</a:t>
            </a:r>
            <a:r>
              <a:rPr lang="fi-FI" baseline="0" dirty="0"/>
              <a:t> </a:t>
            </a:r>
            <a:r>
              <a:rPr lang="fi-FI" dirty="0"/>
              <a:t>vaikea keskustelutila</a:t>
            </a:r>
            <a:r>
              <a:rPr lang="fi-FI" baseline="0" dirty="0"/>
              <a:t> mutta d</a:t>
            </a:r>
            <a:r>
              <a:rPr lang="fi-FI" dirty="0"/>
              <a:t>emokratia on uhattuna ilman</a:t>
            </a:r>
            <a:r>
              <a:rPr lang="fi-FI" baseline="0" dirty="0"/>
              <a:t> </a:t>
            </a:r>
            <a:r>
              <a:rPr lang="fi-FI" dirty="0"/>
              <a:t>kykyä käydä dialogia verkossa.</a:t>
            </a:r>
          </a:p>
          <a:p>
            <a:endParaRPr lang="fi-FI" dirty="0"/>
          </a:p>
          <a:p>
            <a:r>
              <a:rPr lang="fi-FI" dirty="0"/>
              <a:t>Kohtaaminen ja</a:t>
            </a:r>
            <a:r>
              <a:rPr lang="fi-FI" baseline="0" dirty="0"/>
              <a:t> empatia ovat myös kykyjä joita koneilla ei ole. </a:t>
            </a:r>
            <a:r>
              <a:rPr lang="fi-FI" dirty="0"/>
              <a:t>Jos saamme</a:t>
            </a:r>
            <a:r>
              <a:rPr lang="fi-FI" baseline="0" dirty="0"/>
              <a:t> </a:t>
            </a:r>
            <a:r>
              <a:rPr lang="fi-FI" dirty="0"/>
              <a:t>nämä ominaisuudet esiin </a:t>
            </a:r>
            <a:r>
              <a:rPr lang="fi-FI" dirty="0" err="1"/>
              <a:t>digimaailmassa</a:t>
            </a:r>
            <a:r>
              <a:rPr lang="fi-FI" dirty="0"/>
              <a:t>,</a:t>
            </a:r>
            <a:r>
              <a:rPr lang="fi-FI" baseline="0" dirty="0"/>
              <a:t> </a:t>
            </a:r>
            <a:r>
              <a:rPr lang="fi-FI" dirty="0"/>
              <a:t>viestintäympäristöstä tulee nykyistä inhimillisempi</a:t>
            </a:r>
            <a:r>
              <a:rPr lang="fi-FI" baseline="0" dirty="0"/>
              <a:t> </a:t>
            </a:r>
            <a:r>
              <a:rPr lang="fi-FI" dirty="0"/>
              <a:t>ja sivistyneempi.</a:t>
            </a:r>
            <a:r>
              <a:rPr lang="fi-FI" baseline="0" dirty="0"/>
              <a:t> </a:t>
            </a:r>
            <a:endParaRPr lang="fi-FI" dirty="0"/>
          </a:p>
          <a:p>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78</a:t>
            </a:fld>
            <a:endParaRPr lang="fi-FI"/>
          </a:p>
        </p:txBody>
      </p:sp>
    </p:spTree>
    <p:extLst>
      <p:ext uri="{BB962C8B-B14F-4D97-AF65-F5344CB8AC3E}">
        <p14:creationId xmlns:p14="http://schemas.microsoft.com/office/powerpoint/2010/main" val="3603228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r>
              <a:rPr lang="fi-FI" dirty="0"/>
              <a:t>Viides teesi</a:t>
            </a:r>
            <a:r>
              <a:rPr lang="fi-FI" baseline="0" dirty="0"/>
              <a:t> nostaa esille huolen </a:t>
            </a:r>
            <a:r>
              <a:rPr lang="fi-FI" dirty="0"/>
              <a:t>Suomen jakautumisesta leireihin.</a:t>
            </a:r>
            <a:r>
              <a:rPr lang="fi-FI" baseline="0" dirty="0"/>
              <a:t> </a:t>
            </a:r>
            <a:r>
              <a:rPr lang="fi-FI" dirty="0"/>
              <a:t>Politiikassa</a:t>
            </a:r>
            <a:r>
              <a:rPr lang="fi-FI" baseline="0" dirty="0"/>
              <a:t> </a:t>
            </a:r>
            <a:r>
              <a:rPr lang="fi-FI" dirty="0"/>
              <a:t>erottaudutaan</a:t>
            </a:r>
            <a:r>
              <a:rPr lang="fi-FI" baseline="0" dirty="0"/>
              <a:t> </a:t>
            </a:r>
            <a:r>
              <a:rPr lang="fi-FI" dirty="0"/>
              <a:t>muista</a:t>
            </a:r>
            <a:r>
              <a:rPr lang="fi-FI" baseline="0" dirty="0"/>
              <a:t> </a:t>
            </a:r>
            <a:r>
              <a:rPr lang="fi-FI" dirty="0"/>
              <a:t>rajuilla mielipiteillä.</a:t>
            </a:r>
            <a:r>
              <a:rPr lang="fi-FI" baseline="0" dirty="0"/>
              <a:t> </a:t>
            </a:r>
            <a:r>
              <a:rPr lang="fi-FI" dirty="0"/>
              <a:t>Journalistiset</a:t>
            </a:r>
          </a:p>
          <a:p>
            <a:r>
              <a:rPr lang="fi-FI" dirty="0"/>
              <a:t>mediat metsästävät klikkauksia aggressiivisilla</a:t>
            </a:r>
            <a:r>
              <a:rPr lang="fi-FI" baseline="0" dirty="0"/>
              <a:t> </a:t>
            </a:r>
            <a:r>
              <a:rPr lang="fi-FI" dirty="0"/>
              <a:t>otsikoilla, ja sosiaalinen media suoltaa</a:t>
            </a:r>
            <a:r>
              <a:rPr lang="fi-FI" baseline="0" dirty="0"/>
              <a:t> </a:t>
            </a:r>
            <a:r>
              <a:rPr lang="fi-FI" dirty="0"/>
              <a:t>vihanpurkauksia.</a:t>
            </a:r>
          </a:p>
          <a:p>
            <a:endParaRPr lang="fi-FI" dirty="0"/>
          </a:p>
          <a:p>
            <a:r>
              <a:rPr lang="fi-FI" dirty="0"/>
              <a:t>Toisaalta erimielisyys ja vastakkainasettelut ovat</a:t>
            </a:r>
            <a:r>
              <a:rPr lang="fi-FI" baseline="0" dirty="0"/>
              <a:t> </a:t>
            </a:r>
            <a:r>
              <a:rPr lang="fi-FI" dirty="0"/>
              <a:t>normaali osa yhteiskunnallista keskustelua.</a:t>
            </a:r>
            <a:r>
              <a:rPr lang="fi-FI" baseline="0" dirty="0"/>
              <a:t> </a:t>
            </a:r>
            <a:r>
              <a:rPr lang="fi-FI" dirty="0"/>
              <a:t>Niitä ei saa lakaista maton alle. Ongelmallista</a:t>
            </a:r>
            <a:r>
              <a:rPr lang="fi-FI" baseline="0" dirty="0"/>
              <a:t> </a:t>
            </a:r>
            <a:r>
              <a:rPr lang="fi-FI" dirty="0"/>
              <a:t>sen sijaan on, jos erimielisyyden lietsominen</a:t>
            </a:r>
            <a:r>
              <a:rPr lang="fi-FI" baseline="0" dirty="0"/>
              <a:t> </a:t>
            </a:r>
            <a:r>
              <a:rPr lang="fi-FI" dirty="0"/>
              <a:t>on ainoa tapa käydä julkista keskustelua.</a:t>
            </a:r>
          </a:p>
          <a:p>
            <a:endParaRPr lang="fi-FI" dirty="0"/>
          </a:p>
          <a:p>
            <a:r>
              <a:rPr lang="fi-FI" dirty="0"/>
              <a:t>Hollantilaisen polarisaatiomallin kehittäneen Bart </a:t>
            </a:r>
            <a:r>
              <a:rPr lang="fi-FI" dirty="0" err="1"/>
              <a:t>Brandsman</a:t>
            </a:r>
            <a:r>
              <a:rPr lang="fi-FI" dirty="0"/>
              <a:t> mukaan keskitymme liikaa niihin joilla on kovin ääni ja jotka pyrkivät kärjistämään keskusteluita. Usein mm, media vain vahvistaa näiden kärjistäjien ääntä syventämällä polarisaatiota. Polarisaatiomallin takana on oivallus siitä, että käytämme </a:t>
            </a:r>
            <a:r>
              <a:rPr lang="fi-FI" dirty="0" err="1"/>
              <a:t>identitettipuhetta</a:t>
            </a:r>
            <a:r>
              <a:rPr lang="fi-FI" dirty="0"/>
              <a:t>, jonka tarkoitus voi olla joskus hyväkin, mutta usein identiteettipuheessa viitataan ihmisryhmien toisistaan poikkeaviin,</a:t>
            </a:r>
            <a:r>
              <a:rPr lang="fi-FI" baseline="0" dirty="0"/>
              <a:t> </a:t>
            </a:r>
            <a:r>
              <a:rPr lang="fi-FI" dirty="0"/>
              <a:t>muuttumattomiin ominaisuuksiin. </a:t>
            </a:r>
            <a:r>
              <a:rPr lang="fi-FI" dirty="0" err="1"/>
              <a:t>Brandsman</a:t>
            </a:r>
            <a:r>
              <a:rPr lang="fi-FI" dirty="0"/>
              <a:t> mukaan unohdamme usein sen isoimman massan väestöstä jotka ovat hiljaa. Heidän ääntään tulisi vahvistaa. Teesissä</a:t>
            </a:r>
            <a:r>
              <a:rPr lang="fi-FI" baseline="0" dirty="0"/>
              <a:t> väitämme, että k</a:t>
            </a:r>
            <a:r>
              <a:rPr lang="fi-FI" dirty="0"/>
              <a:t>äänne parempaan tapahtuu,</a:t>
            </a:r>
          </a:p>
          <a:p>
            <a:r>
              <a:rPr lang="fi-FI" dirty="0"/>
              <a:t>kun tuemme sivuun sysättyjä maltillisia ääniä</a:t>
            </a:r>
            <a:r>
              <a:rPr lang="fi-FI" baseline="0" dirty="0"/>
              <a:t>. Tämä on parasta lääkettä polarisaatioon.</a:t>
            </a:r>
            <a:endParaRPr lang="fi-FI" dirty="0"/>
          </a:p>
          <a:p>
            <a:endParaRPr lang="fi-FI" dirty="0"/>
          </a:p>
          <a:p>
            <a:endParaRPr lang="fi-FI" dirty="0"/>
          </a:p>
          <a:p>
            <a:endParaRPr lang="fi-FI" dirty="0"/>
          </a:p>
          <a:p>
            <a:endParaRPr lang="fi-FI" dirty="0"/>
          </a:p>
          <a:p>
            <a:br>
              <a:rPr lang="fi-FI" dirty="0"/>
            </a:br>
            <a:br>
              <a:rPr lang="fi-FI" dirty="0"/>
            </a:br>
            <a:endParaRPr lang="fi-FI"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79</a:t>
            </a:fld>
            <a:endParaRPr lang="fi-FI"/>
          </a:p>
        </p:txBody>
      </p:sp>
    </p:spTree>
    <p:extLst>
      <p:ext uri="{BB962C8B-B14F-4D97-AF65-F5344CB8AC3E}">
        <p14:creationId xmlns:p14="http://schemas.microsoft.com/office/powerpoint/2010/main" val="2945273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t>Julkaisu</a:t>
            </a:r>
            <a:r>
              <a:rPr lang="en-US" dirty="0"/>
              <a:t> </a:t>
            </a:r>
            <a:r>
              <a:rPr lang="en-US" dirty="0" err="1"/>
              <a:t>löytyy</a:t>
            </a:r>
            <a:r>
              <a:rPr lang="en-US" dirty="0"/>
              <a:t> </a:t>
            </a:r>
            <a:r>
              <a:rPr lang="en-US" dirty="0" err="1"/>
              <a:t>osoitteesta</a:t>
            </a:r>
            <a:r>
              <a:rPr lang="en-US"/>
              <a:t> www.eratauko.fi</a:t>
            </a:r>
            <a:endParaRPr lang="x-none"/>
          </a:p>
        </p:txBody>
      </p:sp>
      <p:sp>
        <p:nvSpPr>
          <p:cNvPr id="4" name="Dian numeron paikkamerkki 3"/>
          <p:cNvSpPr>
            <a:spLocks noGrp="1"/>
          </p:cNvSpPr>
          <p:nvPr>
            <p:ph type="sldNum" sz="quarter" idx="10"/>
          </p:nvPr>
        </p:nvSpPr>
        <p:spPr/>
        <p:txBody>
          <a:bodyPr/>
          <a:lstStyle/>
          <a:p>
            <a:fld id="{B2736A07-9C51-40D5-9EDD-0D75448F2C9D}" type="slidenum">
              <a:rPr lang="fi-FI" smtClean="0"/>
              <a:pPr/>
              <a:t>8</a:t>
            </a:fld>
            <a:endParaRPr lang="fi-FI"/>
          </a:p>
        </p:txBody>
      </p:sp>
    </p:spTree>
    <p:extLst>
      <p:ext uri="{BB962C8B-B14F-4D97-AF65-F5344CB8AC3E}">
        <p14:creationId xmlns:p14="http://schemas.microsoft.com/office/powerpoint/2010/main" val="2448700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Oppia tärkeimmät ohjaustoimenpiteet dialogin käynnistämiseen, suuntaamiseen ja päättämiseen. Ymmärtää kokemuspuheen merkitys dialogissa.</a:t>
            </a: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9</a:t>
            </a:fld>
            <a:endParaRPr lang="fi-FI"/>
          </a:p>
        </p:txBody>
      </p:sp>
    </p:spTree>
    <p:extLst>
      <p:ext uri="{BB962C8B-B14F-4D97-AF65-F5344CB8AC3E}">
        <p14:creationId xmlns:p14="http://schemas.microsoft.com/office/powerpoint/2010/main" val="229218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779343" rtl="0" eaLnBrk="1" fontAlgn="auto" latinLnBrk="0" hangingPunct="1">
              <a:lnSpc>
                <a:spcPct val="100000"/>
              </a:lnSpc>
              <a:spcBef>
                <a:spcPts val="0"/>
              </a:spcBef>
              <a:spcAft>
                <a:spcPts val="0"/>
              </a:spcAft>
              <a:buClrTx/>
              <a:buSzTx/>
              <a:buFontTx/>
              <a:buNone/>
              <a:tabLst/>
              <a:defRPr/>
            </a:pPr>
            <a:r>
              <a:rPr lang="fi-FI" sz="1000" b="1" kern="1200" dirty="0">
                <a:solidFill>
                  <a:schemeClr val="tx1"/>
                </a:solidFill>
                <a:effectLst/>
                <a:latin typeface="+mn-lt"/>
                <a:ea typeface="+mn-ea"/>
                <a:cs typeface="+mn-cs"/>
              </a:rPr>
              <a:t>Tavoite:</a:t>
            </a:r>
            <a:r>
              <a:rPr lang="fi-FI" sz="1000" kern="1200" dirty="0">
                <a:solidFill>
                  <a:schemeClr val="tx1"/>
                </a:solidFill>
                <a:effectLst/>
                <a:latin typeface="+mn-lt"/>
                <a:ea typeface="+mn-ea"/>
                <a:cs typeface="+mn-cs"/>
              </a:rPr>
              <a:t> Oppia tärkeimmät ohjaustoimenpiteet dialogin käynnistämiseen, suuntaamiseen ja päättämiseen. Ymmärtää kokemuspuheen merkitys dialogissa.</a:t>
            </a:r>
            <a:endParaRPr lang="x-none" sz="1000" kern="1200" dirty="0">
              <a:solidFill>
                <a:schemeClr val="tx1"/>
              </a:solidFill>
              <a:effectLst/>
              <a:latin typeface="+mn-lt"/>
              <a:ea typeface="+mn-ea"/>
              <a:cs typeface="+mn-cs"/>
            </a:endParaRPr>
          </a:p>
          <a:p>
            <a:endParaRPr lang="x-none" dirty="0"/>
          </a:p>
        </p:txBody>
      </p:sp>
      <p:sp>
        <p:nvSpPr>
          <p:cNvPr id="4" name="Dian numeron paikkamerkki 3"/>
          <p:cNvSpPr>
            <a:spLocks noGrp="1"/>
          </p:cNvSpPr>
          <p:nvPr>
            <p:ph type="sldNum" sz="quarter" idx="10"/>
          </p:nvPr>
        </p:nvSpPr>
        <p:spPr/>
        <p:txBody>
          <a:bodyPr/>
          <a:lstStyle/>
          <a:p>
            <a:fld id="{B2736A07-9C51-40D5-9EDD-0D75448F2C9D}" type="slidenum">
              <a:rPr lang="fi-FI" smtClean="0"/>
              <a:pPr/>
              <a:t>12</a:t>
            </a:fld>
            <a:endParaRPr lang="fi-FI"/>
          </a:p>
        </p:txBody>
      </p:sp>
    </p:spTree>
    <p:extLst>
      <p:ext uri="{BB962C8B-B14F-4D97-AF65-F5344CB8AC3E}">
        <p14:creationId xmlns:p14="http://schemas.microsoft.com/office/powerpoint/2010/main" val="26108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Teetä tässä jokin Erätauon kouluttajaoppaassa esitellyistä Virittäytymisharjoituksista. Tavoitteena on tutustua toisiin, virittäytyä koulutukseen ja käsiteltäviin aiheisiin. </a:t>
            </a:r>
          </a:p>
        </p:txBody>
      </p:sp>
      <p:sp>
        <p:nvSpPr>
          <p:cNvPr id="4" name="Dian numeron paikkamerkki 3"/>
          <p:cNvSpPr>
            <a:spLocks noGrp="1"/>
          </p:cNvSpPr>
          <p:nvPr>
            <p:ph type="sldNum" sz="quarter" idx="10"/>
          </p:nvPr>
        </p:nvSpPr>
        <p:spPr/>
        <p:txBody>
          <a:bodyPr/>
          <a:lstStyle/>
          <a:p>
            <a:fld id="{B2736A07-9C51-40D5-9EDD-0D75448F2C9D}" type="slidenum">
              <a:rPr lang="fi-FI" smtClean="0"/>
              <a:pPr/>
              <a:t>13</a:t>
            </a:fld>
            <a:endParaRPr lang="fi-FI"/>
          </a:p>
        </p:txBody>
      </p:sp>
    </p:spTree>
    <p:extLst>
      <p:ext uri="{BB962C8B-B14F-4D97-AF65-F5344CB8AC3E}">
        <p14:creationId xmlns:p14="http://schemas.microsoft.com/office/powerpoint/2010/main" val="2828926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539552" y="2140223"/>
            <a:ext cx="8064896" cy="664757"/>
          </a:xfrm>
        </p:spPr>
        <p:txBody>
          <a:bodyPr anchor="ctr"/>
          <a:lstStyle>
            <a:lvl1pPr algn="l">
              <a:lnSpc>
                <a:spcPct val="90000"/>
              </a:lnSpc>
              <a:defRPr/>
            </a:lvl1pPr>
          </a:lstStyle>
          <a:p>
            <a:r>
              <a:rPr lang="fi-FI"/>
              <a:t>Muokkaa perustyyl. napsautt.</a:t>
            </a:r>
            <a:endParaRPr lang="en-US"/>
          </a:p>
        </p:txBody>
      </p:sp>
      <p:sp>
        <p:nvSpPr>
          <p:cNvPr id="4" name="Text Placeholder 3"/>
          <p:cNvSpPr>
            <a:spLocks noGrp="1"/>
          </p:cNvSpPr>
          <p:nvPr>
            <p:ph type="body" sz="quarter" idx="10"/>
          </p:nvPr>
        </p:nvSpPr>
        <p:spPr>
          <a:xfrm>
            <a:off x="539751" y="1779662"/>
            <a:ext cx="8064697" cy="360363"/>
          </a:xfrm>
        </p:spPr>
        <p:txBody>
          <a:bodyPr/>
          <a:lstStyle>
            <a:lvl1pPr marL="0" indent="0" algn="l">
              <a:buNone/>
              <a:defRPr sz="1800"/>
            </a:lvl1pPr>
            <a:lvl2pPr algn="l">
              <a:defRPr/>
            </a:lvl2pPr>
            <a:lvl3pPr algn="l">
              <a:defRPr/>
            </a:lvl3pPr>
            <a:lvl4pPr algn="l">
              <a:defRPr/>
            </a:lvl4pPr>
            <a:lvl5pPr algn="l">
              <a:defRPr/>
            </a:lvl5pPr>
          </a:lstStyle>
          <a:p>
            <a:pPr lvl="0"/>
            <a:r>
              <a:rPr lang="fi-FI"/>
              <a:t>Muokkaa tekstin perustyylejä</a:t>
            </a:r>
          </a:p>
        </p:txBody>
      </p:sp>
      <p:sp>
        <p:nvSpPr>
          <p:cNvPr id="5" name="Text Placeholder 3"/>
          <p:cNvSpPr>
            <a:spLocks noGrp="1"/>
          </p:cNvSpPr>
          <p:nvPr>
            <p:ph type="body" sz="quarter" idx="11"/>
          </p:nvPr>
        </p:nvSpPr>
        <p:spPr>
          <a:xfrm>
            <a:off x="539751" y="2931790"/>
            <a:ext cx="8064697" cy="360363"/>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a:t>
            </a:r>
          </a:p>
        </p:txBody>
      </p:sp>
      <p:pic>
        <p:nvPicPr>
          <p:cNvPr id="8" name="Picture 6">
            <a:extLst>
              <a:ext uri="{FF2B5EF4-FFF2-40B4-BE49-F238E27FC236}">
                <a16:creationId xmlns:a16="http://schemas.microsoft.com/office/drawing/2014/main" id="{ECC46BD7-F3AF-48C6-A6C5-8BF7AA34E5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2427925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4787900" y="0"/>
            <a:ext cx="4356100" cy="5143500"/>
          </a:xfrm>
        </p:spPr>
        <p:txBody>
          <a:bodyPr/>
          <a:lstStyle>
            <a:lvl1pPr marL="179388" indent="-179388">
              <a:buFont typeface="Arial" charset="0"/>
              <a:buChar char="•"/>
              <a:defRPr/>
            </a:lvl1pPr>
            <a:lvl2pPr marL="357188" indent="-177800">
              <a:buFont typeface="Arial" charset="0"/>
              <a:buChar char="•"/>
              <a:defRPr/>
            </a:lvl2pPr>
            <a:lvl3pPr marL="536575" indent="-171450">
              <a:buFont typeface="Arial" charset="0"/>
              <a:buChar char="•"/>
              <a:defRPr/>
            </a:lvl3pPr>
            <a:lvl4pPr marL="720725" indent="-171450">
              <a:buFont typeface="Arial" charset="0"/>
              <a:buChar char="•"/>
              <a:defRPr/>
            </a:lvl4pPr>
          </a:lstStyle>
          <a:p>
            <a:pPr lvl="0"/>
            <a:r>
              <a:rPr lang="fi-FI"/>
              <a:t>Muokkaa tekstin perustyylejä</a:t>
            </a:r>
          </a:p>
          <a:p>
            <a:pPr lvl="1"/>
            <a:r>
              <a:rPr lang="fi-FI" dirty="0"/>
              <a:t>toinen taso</a:t>
            </a:r>
          </a:p>
          <a:p>
            <a:pPr lvl="2"/>
            <a:r>
              <a:rPr lang="fi-FI" dirty="0"/>
              <a:t>kolmas taso</a:t>
            </a:r>
          </a:p>
          <a:p>
            <a:pPr lvl="3"/>
            <a:r>
              <a:rPr lang="fi-FI" dirty="0"/>
              <a:t>neljäs taso</a:t>
            </a:r>
          </a:p>
        </p:txBody>
      </p:sp>
      <p:sp>
        <p:nvSpPr>
          <p:cNvPr id="10" name="Rectangle 9"/>
          <p:cNvSpPr/>
          <p:nvPr userDrawn="1"/>
        </p:nvSpPr>
        <p:spPr>
          <a:xfrm>
            <a:off x="0" y="0"/>
            <a:ext cx="4788024"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8"/>
          <p:cNvSpPr>
            <a:spLocks noGrp="1"/>
          </p:cNvSpPr>
          <p:nvPr>
            <p:ph type="body" sz="quarter" idx="17"/>
          </p:nvPr>
        </p:nvSpPr>
        <p:spPr>
          <a:xfrm>
            <a:off x="5220072" y="411510"/>
            <a:ext cx="3384376" cy="3960787"/>
          </a:xfrm>
        </p:spPr>
        <p:txBody>
          <a:bodyPr/>
          <a:lstStyle>
            <a:lvl1pPr marL="0" indent="0" algn="l">
              <a:buNone/>
              <a:defRPr sz="2400" b="1">
                <a:solidFill>
                  <a:schemeClr val="tx1"/>
                </a:solidFill>
                <a:latin typeface="Arial Black"/>
                <a:cs typeface="Arial Black"/>
              </a:defRPr>
            </a:lvl1pPr>
          </a:lstStyle>
          <a:p>
            <a:pPr lvl="0"/>
            <a:r>
              <a:rPr lang="fi-FI"/>
              <a:t>Muokkaa tekstin perustyylejä</a:t>
            </a:r>
          </a:p>
        </p:txBody>
      </p:sp>
      <p:sp>
        <p:nvSpPr>
          <p:cNvPr id="7" name="Text Placeholder 11"/>
          <p:cNvSpPr>
            <a:spLocks noGrp="1"/>
          </p:cNvSpPr>
          <p:nvPr>
            <p:ph type="body" sz="quarter" idx="19"/>
          </p:nvPr>
        </p:nvSpPr>
        <p:spPr>
          <a:xfrm>
            <a:off x="539553" y="1410586"/>
            <a:ext cx="3816422" cy="3321404"/>
          </a:xfrm>
        </p:spPr>
        <p:txBody>
          <a:bodyPr/>
          <a:lstStyle>
            <a:lvl1pPr marL="179388" marR="0" indent="-179388" algn="l" defTabSz="457200" rtl="0" eaLnBrk="1" fontAlgn="auto" latinLnBrk="0" hangingPunct="1">
              <a:lnSpc>
                <a:spcPct val="90000"/>
              </a:lnSpc>
              <a:spcBef>
                <a:spcPct val="20000"/>
              </a:spcBef>
              <a:spcAft>
                <a:spcPts val="0"/>
              </a:spcAft>
              <a:buClrTx/>
              <a:buSzTx/>
              <a:buFont typeface="Arial" charset="0"/>
              <a:buChar char="•"/>
              <a:tabLst/>
              <a:defRPr sz="1600">
                <a:solidFill>
                  <a:schemeClr val="tx1"/>
                </a:solidFill>
                <a:latin typeface="Georgia"/>
                <a:cs typeface="Georgia"/>
              </a:defRPr>
            </a:lvl1pPr>
            <a:lvl2pPr marL="357188" indent="-177800" algn="l">
              <a:lnSpc>
                <a:spcPct val="90000"/>
              </a:lnSpc>
              <a:spcBef>
                <a:spcPts val="600"/>
              </a:spcBef>
              <a:buFont typeface="Arial" charset="0"/>
              <a:buChar char="•"/>
              <a:defRPr sz="1400">
                <a:solidFill>
                  <a:schemeClr val="tx1"/>
                </a:solidFill>
                <a:latin typeface="Georgia"/>
                <a:cs typeface="Georgia"/>
              </a:defRPr>
            </a:lvl2pPr>
            <a:lvl3pPr marL="538163" indent="-171450" algn="l">
              <a:lnSpc>
                <a:spcPct val="90000"/>
              </a:lnSpc>
              <a:spcBef>
                <a:spcPts val="600"/>
              </a:spcBef>
              <a:buFont typeface="Arial" charset="0"/>
              <a:buChar char="•"/>
              <a:defRPr sz="1200">
                <a:solidFill>
                  <a:schemeClr val="tx1"/>
                </a:solidFill>
                <a:latin typeface="Georgia"/>
                <a:cs typeface="Georgia"/>
              </a:defRPr>
            </a:lvl3pPr>
            <a:lvl4pPr marL="719138" indent="-171450" algn="l">
              <a:lnSpc>
                <a:spcPct val="90000"/>
              </a:lnSpc>
              <a:buFont typeface="Arial" charset="0"/>
              <a:buChar char="•"/>
              <a:defRPr sz="1200">
                <a:solidFill>
                  <a:schemeClr val="tx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p:txBody>
      </p:sp>
      <p:sp>
        <p:nvSpPr>
          <p:cNvPr id="8" name="Title 1"/>
          <p:cNvSpPr>
            <a:spLocks noGrp="1"/>
          </p:cNvSpPr>
          <p:nvPr>
            <p:ph type="title"/>
          </p:nvPr>
        </p:nvSpPr>
        <p:spPr>
          <a:xfrm>
            <a:off x="539551" y="267494"/>
            <a:ext cx="3816301" cy="864096"/>
          </a:xfrm>
        </p:spPr>
        <p:txBody>
          <a:bodyPr/>
          <a:lstStyle>
            <a:lvl1pPr algn="l">
              <a:defRPr sz="2400"/>
            </a:lvl1pPr>
          </a:lstStyle>
          <a:p>
            <a:r>
              <a:rPr lang="fi-FI"/>
              <a:t>Muokkaa perustyyl. napsautt.</a:t>
            </a:r>
            <a:endParaRPr lang="en-US"/>
          </a:p>
        </p:txBody>
      </p:sp>
      <p:pic>
        <p:nvPicPr>
          <p:cNvPr id="9" name="Picture 6">
            <a:extLst>
              <a:ext uri="{FF2B5EF4-FFF2-40B4-BE49-F238E27FC236}">
                <a16:creationId xmlns:a16="http://schemas.microsoft.com/office/drawing/2014/main" id="{E4D9210E-E6DB-4DC8-8BCD-CC3EAB47D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101399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4787900" y="0"/>
            <a:ext cx="4356100" cy="51435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5220072" y="411510"/>
            <a:ext cx="3384376" cy="3960787"/>
          </a:xfrm>
        </p:spPr>
        <p:txBody>
          <a:bodyPr/>
          <a:lstStyle>
            <a:lvl1pPr marL="0" indent="0" algn="l">
              <a:buNone/>
              <a:defRPr sz="2400" b="1">
                <a:solidFill>
                  <a:schemeClr val="bg1"/>
                </a:solidFill>
                <a:latin typeface="Arial Black"/>
                <a:cs typeface="Arial Black"/>
              </a:defRPr>
            </a:lvl1pPr>
          </a:lstStyle>
          <a:p>
            <a:pPr lvl="0"/>
            <a:r>
              <a:rPr lang="fi-FI"/>
              <a:t>Muokkaa tekstin perustyylejä</a:t>
            </a:r>
          </a:p>
        </p:txBody>
      </p:sp>
      <p:sp>
        <p:nvSpPr>
          <p:cNvPr id="12" name="Text Placeholder 11"/>
          <p:cNvSpPr>
            <a:spLocks noGrp="1"/>
          </p:cNvSpPr>
          <p:nvPr>
            <p:ph type="body" sz="quarter" idx="19"/>
          </p:nvPr>
        </p:nvSpPr>
        <p:spPr>
          <a:xfrm>
            <a:off x="539553" y="1410586"/>
            <a:ext cx="3816422" cy="3321404"/>
          </a:xfrm>
        </p:spPr>
        <p:txBody>
          <a:bodyPr/>
          <a:lstStyle>
            <a:lvl1pPr marL="179388" marR="0" indent="-179388" algn="l" defTabSz="457200" rtl="0" eaLnBrk="1" fontAlgn="auto" latinLnBrk="0" hangingPunct="1">
              <a:lnSpc>
                <a:spcPct val="90000"/>
              </a:lnSpc>
              <a:spcBef>
                <a:spcPct val="20000"/>
              </a:spcBef>
              <a:spcAft>
                <a:spcPts val="0"/>
              </a:spcAft>
              <a:buClrTx/>
              <a:buSzTx/>
              <a:buFont typeface="Arial" charset="0"/>
              <a:buChar char="•"/>
              <a:tabLst/>
              <a:defRPr sz="1600">
                <a:solidFill>
                  <a:schemeClr val="tx1"/>
                </a:solidFill>
                <a:latin typeface="Georgia"/>
                <a:cs typeface="Georgia"/>
              </a:defRPr>
            </a:lvl1pPr>
            <a:lvl2pPr marL="357188" indent="-177800" algn="l">
              <a:lnSpc>
                <a:spcPct val="90000"/>
              </a:lnSpc>
              <a:spcBef>
                <a:spcPts val="600"/>
              </a:spcBef>
              <a:buFont typeface="Arial" charset="0"/>
              <a:buChar char="•"/>
              <a:defRPr sz="1400">
                <a:solidFill>
                  <a:schemeClr val="tx1"/>
                </a:solidFill>
                <a:latin typeface="Georgia"/>
                <a:cs typeface="Georgia"/>
              </a:defRPr>
            </a:lvl2pPr>
            <a:lvl3pPr marL="538163" indent="-171450" algn="l">
              <a:lnSpc>
                <a:spcPct val="90000"/>
              </a:lnSpc>
              <a:spcBef>
                <a:spcPts val="600"/>
              </a:spcBef>
              <a:buFont typeface="Arial" charset="0"/>
              <a:buChar char="•"/>
              <a:defRPr sz="1200">
                <a:solidFill>
                  <a:schemeClr val="tx1"/>
                </a:solidFill>
                <a:latin typeface="Georgia"/>
                <a:cs typeface="Georgia"/>
              </a:defRPr>
            </a:lvl3pPr>
            <a:lvl4pPr marL="719138" indent="-171450" algn="l">
              <a:lnSpc>
                <a:spcPct val="90000"/>
              </a:lnSpc>
              <a:buFont typeface="Arial" charset="0"/>
              <a:buChar char="•"/>
              <a:defRPr sz="1200">
                <a:solidFill>
                  <a:schemeClr val="tx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a:t>Muokkaa tekstin perustyylejä</a:t>
            </a:r>
          </a:p>
          <a:p>
            <a:pPr lvl="1"/>
            <a:r>
              <a:rPr lang="fi-FI" dirty="0"/>
              <a:t>toinen taso</a:t>
            </a:r>
          </a:p>
          <a:p>
            <a:pPr lvl="2"/>
            <a:r>
              <a:rPr lang="fi-FI" dirty="0"/>
              <a:t>kolmas taso</a:t>
            </a:r>
          </a:p>
          <a:p>
            <a:pPr lvl="3"/>
            <a:r>
              <a:rPr lang="fi-FI" dirty="0"/>
              <a:t>neljäs taso</a:t>
            </a:r>
          </a:p>
        </p:txBody>
      </p:sp>
      <p:sp>
        <p:nvSpPr>
          <p:cNvPr id="7" name="Title 1"/>
          <p:cNvSpPr>
            <a:spLocks noGrp="1"/>
          </p:cNvSpPr>
          <p:nvPr>
            <p:ph type="title"/>
          </p:nvPr>
        </p:nvSpPr>
        <p:spPr>
          <a:xfrm>
            <a:off x="539552" y="267494"/>
            <a:ext cx="3816424" cy="864096"/>
          </a:xfrm>
        </p:spPr>
        <p:txBody>
          <a:bodyPr/>
          <a:lstStyle>
            <a:lvl1pPr algn="l">
              <a:defRPr sz="2400"/>
            </a:lvl1pPr>
          </a:lstStyle>
          <a:p>
            <a:r>
              <a:rPr lang="fi-FI"/>
              <a:t>Muokkaa perustyyl. napsautt.</a:t>
            </a:r>
            <a:endParaRPr lang="en-US"/>
          </a:p>
        </p:txBody>
      </p:sp>
      <p:pic>
        <p:nvPicPr>
          <p:cNvPr id="8" name="Picture 3">
            <a:extLst>
              <a:ext uri="{FF2B5EF4-FFF2-40B4-BE49-F238E27FC236}">
                <a16:creationId xmlns:a16="http://schemas.microsoft.com/office/drawing/2014/main" id="{F07FB08B-7106-417F-B67C-99C23405A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825" y="4709479"/>
            <a:ext cx="1382400" cy="219453"/>
          </a:xfrm>
          <a:prstGeom prst="rect">
            <a:avLst/>
          </a:prstGeom>
        </p:spPr>
      </p:pic>
    </p:spTree>
    <p:extLst>
      <p:ext uri="{BB962C8B-B14F-4D97-AF65-F5344CB8AC3E}">
        <p14:creationId xmlns:p14="http://schemas.microsoft.com/office/powerpoint/2010/main" val="4188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34" name="Text Placeholder 33"/>
          <p:cNvSpPr>
            <a:spLocks noGrp="1"/>
          </p:cNvSpPr>
          <p:nvPr userDrawn="1">
            <p:ph type="body" sz="quarter" idx="13"/>
          </p:nvPr>
        </p:nvSpPr>
        <p:spPr>
          <a:xfrm>
            <a:off x="1476375" y="1198833"/>
            <a:ext cx="7128073" cy="576064"/>
          </a:xfrm>
        </p:spPr>
        <p:txBody>
          <a:bodyPr anchor="ctr"/>
          <a:lstStyle>
            <a:lvl1pPr marL="0" indent="0" algn="l">
              <a:buNone/>
              <a:defRPr sz="1400" b="0" i="0">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35" name="Text Placeholder 33"/>
          <p:cNvSpPr>
            <a:spLocks noGrp="1"/>
          </p:cNvSpPr>
          <p:nvPr userDrawn="1">
            <p:ph type="body" sz="quarter" idx="14"/>
          </p:nvPr>
        </p:nvSpPr>
        <p:spPr>
          <a:xfrm>
            <a:off x="1476375" y="1848170"/>
            <a:ext cx="7128073" cy="574799"/>
          </a:xfrm>
        </p:spPr>
        <p:txBody>
          <a:bodyPr anchor="ctr"/>
          <a:lstStyle>
            <a:lvl1pPr marL="0" indent="0" algn="l">
              <a:buNone/>
              <a:defRPr sz="1400" b="0" i="0">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36" name="Text Placeholder 33"/>
          <p:cNvSpPr>
            <a:spLocks noGrp="1"/>
          </p:cNvSpPr>
          <p:nvPr userDrawn="1">
            <p:ph type="body" sz="quarter" idx="15"/>
          </p:nvPr>
        </p:nvSpPr>
        <p:spPr>
          <a:xfrm>
            <a:off x="1476375" y="2496242"/>
            <a:ext cx="7128073" cy="574799"/>
          </a:xfrm>
        </p:spPr>
        <p:txBody>
          <a:bodyPr anchor="ctr"/>
          <a:lstStyle>
            <a:lvl1pPr marL="0" indent="0" algn="l">
              <a:buNone/>
              <a:defRPr sz="1400" b="0" i="0">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37" name="Text Placeholder 33"/>
          <p:cNvSpPr>
            <a:spLocks noGrp="1"/>
          </p:cNvSpPr>
          <p:nvPr userDrawn="1">
            <p:ph type="body" sz="quarter" idx="16"/>
          </p:nvPr>
        </p:nvSpPr>
        <p:spPr>
          <a:xfrm>
            <a:off x="1475656" y="3144314"/>
            <a:ext cx="7128792" cy="574799"/>
          </a:xfrm>
        </p:spPr>
        <p:txBody>
          <a:bodyPr anchor="ctr"/>
          <a:lstStyle>
            <a:lvl1pPr marL="0" indent="0" algn="l">
              <a:buNone/>
              <a:defRPr sz="1400" b="0" i="0">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38" name="Text Placeholder 33"/>
          <p:cNvSpPr>
            <a:spLocks noGrp="1"/>
          </p:cNvSpPr>
          <p:nvPr userDrawn="1">
            <p:ph type="body" sz="quarter" idx="17"/>
          </p:nvPr>
        </p:nvSpPr>
        <p:spPr>
          <a:xfrm>
            <a:off x="1475656" y="3792386"/>
            <a:ext cx="7128792" cy="574799"/>
          </a:xfrm>
        </p:spPr>
        <p:txBody>
          <a:bodyPr anchor="ctr"/>
          <a:lstStyle>
            <a:lvl1pPr marL="0" indent="0" algn="l">
              <a:buNone/>
              <a:defRPr sz="1400" b="0" i="0">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pic>
        <p:nvPicPr>
          <p:cNvPr id="8" name="Picture 6">
            <a:extLst>
              <a:ext uri="{FF2B5EF4-FFF2-40B4-BE49-F238E27FC236}">
                <a16:creationId xmlns:a16="http://schemas.microsoft.com/office/drawing/2014/main" id="{E4D9210E-E6DB-4DC8-8BCD-CC3EAB47D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
        <p:nvSpPr>
          <p:cNvPr id="10" name="Title 1"/>
          <p:cNvSpPr>
            <a:spLocks noGrp="1"/>
          </p:cNvSpPr>
          <p:nvPr>
            <p:ph type="title"/>
          </p:nvPr>
        </p:nvSpPr>
        <p:spPr>
          <a:xfrm>
            <a:off x="539551" y="267494"/>
            <a:ext cx="8136905" cy="864096"/>
          </a:xfrm>
        </p:spPr>
        <p:txBody>
          <a:bodyPr/>
          <a:lstStyle>
            <a:lvl1pPr algn="l">
              <a:defRPr sz="2400"/>
            </a:lvl1pPr>
          </a:lstStyle>
          <a:p>
            <a:r>
              <a:rPr lang="fi-FI"/>
              <a:t>Muokkaa perustyyl. napsautt.</a:t>
            </a:r>
            <a:endParaRPr lang="en-US"/>
          </a:p>
        </p:txBody>
      </p:sp>
    </p:spTree>
    <p:extLst>
      <p:ext uri="{BB962C8B-B14F-4D97-AF65-F5344CB8AC3E}">
        <p14:creationId xmlns:p14="http://schemas.microsoft.com/office/powerpoint/2010/main" val="1450787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uettelo musta">
    <p:bg>
      <p:bgPr>
        <a:solidFill>
          <a:schemeClr val="tx1"/>
        </a:solidFill>
        <a:effectLst/>
      </p:bgPr>
    </p:bg>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F07FB08B-7106-417F-B67C-99C23405A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825" y="4709479"/>
            <a:ext cx="1382400" cy="219453"/>
          </a:xfrm>
          <a:prstGeom prst="rect">
            <a:avLst/>
          </a:prstGeom>
        </p:spPr>
      </p:pic>
      <p:sp>
        <p:nvSpPr>
          <p:cNvPr id="16" name="Text Placeholder 33"/>
          <p:cNvSpPr>
            <a:spLocks noGrp="1"/>
          </p:cNvSpPr>
          <p:nvPr>
            <p:ph type="body" sz="quarter" idx="13"/>
          </p:nvPr>
        </p:nvSpPr>
        <p:spPr>
          <a:xfrm>
            <a:off x="1476375" y="1198833"/>
            <a:ext cx="7128073" cy="576064"/>
          </a:xfrm>
        </p:spPr>
        <p:txBody>
          <a:bodyPr anchor="ctr"/>
          <a:lstStyle>
            <a:lvl1pPr marL="0" indent="0" algn="l">
              <a:buNone/>
              <a:defRPr sz="1400" b="0" i="0">
                <a:solidFill>
                  <a:schemeClr val="bg1"/>
                </a:solidFill>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17" name="Text Placeholder 33"/>
          <p:cNvSpPr>
            <a:spLocks noGrp="1"/>
          </p:cNvSpPr>
          <p:nvPr>
            <p:ph type="body" sz="quarter" idx="14"/>
          </p:nvPr>
        </p:nvSpPr>
        <p:spPr>
          <a:xfrm>
            <a:off x="1476375" y="1848170"/>
            <a:ext cx="7128073" cy="574799"/>
          </a:xfrm>
        </p:spPr>
        <p:txBody>
          <a:bodyPr anchor="ctr"/>
          <a:lstStyle>
            <a:lvl1pPr marL="0" indent="0" algn="l">
              <a:buNone/>
              <a:defRPr sz="1400" b="0" i="0">
                <a:solidFill>
                  <a:schemeClr val="bg1"/>
                </a:solidFill>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18" name="Text Placeholder 33"/>
          <p:cNvSpPr>
            <a:spLocks noGrp="1"/>
          </p:cNvSpPr>
          <p:nvPr>
            <p:ph type="body" sz="quarter" idx="15"/>
          </p:nvPr>
        </p:nvSpPr>
        <p:spPr>
          <a:xfrm>
            <a:off x="1476375" y="2496242"/>
            <a:ext cx="7128073" cy="574799"/>
          </a:xfrm>
        </p:spPr>
        <p:txBody>
          <a:bodyPr anchor="ctr"/>
          <a:lstStyle>
            <a:lvl1pPr marL="0" indent="0" algn="l">
              <a:buNone/>
              <a:defRPr sz="1400" b="0" i="0">
                <a:solidFill>
                  <a:schemeClr val="bg1"/>
                </a:solidFill>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19" name="Text Placeholder 33"/>
          <p:cNvSpPr>
            <a:spLocks noGrp="1"/>
          </p:cNvSpPr>
          <p:nvPr>
            <p:ph type="body" sz="quarter" idx="16"/>
          </p:nvPr>
        </p:nvSpPr>
        <p:spPr>
          <a:xfrm>
            <a:off x="1475656" y="3144314"/>
            <a:ext cx="7128792" cy="574799"/>
          </a:xfrm>
        </p:spPr>
        <p:txBody>
          <a:bodyPr anchor="ctr"/>
          <a:lstStyle>
            <a:lvl1pPr marL="0" indent="0" algn="l">
              <a:buNone/>
              <a:defRPr sz="1400" b="0" i="0">
                <a:solidFill>
                  <a:schemeClr val="bg1"/>
                </a:solidFill>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20" name="Text Placeholder 33"/>
          <p:cNvSpPr>
            <a:spLocks noGrp="1"/>
          </p:cNvSpPr>
          <p:nvPr>
            <p:ph type="body" sz="quarter" idx="17"/>
          </p:nvPr>
        </p:nvSpPr>
        <p:spPr>
          <a:xfrm>
            <a:off x="1475656" y="3792386"/>
            <a:ext cx="7128792" cy="574799"/>
          </a:xfrm>
        </p:spPr>
        <p:txBody>
          <a:bodyPr anchor="ctr"/>
          <a:lstStyle>
            <a:lvl1pPr marL="0" indent="0" algn="l">
              <a:buNone/>
              <a:defRPr sz="1400" b="0" i="0">
                <a:solidFill>
                  <a:schemeClr val="bg1"/>
                </a:solidFill>
                <a:latin typeface="Georgia"/>
                <a:cs typeface="Georgia"/>
              </a:defRPr>
            </a:lvl1pPr>
            <a:lvl2pPr algn="l">
              <a:defRPr sz="1400" b="1" i="0">
                <a:latin typeface="Arial"/>
                <a:cs typeface="Arial"/>
              </a:defRPr>
            </a:lvl2pPr>
            <a:lvl3pPr algn="l">
              <a:defRPr sz="1400" b="1" i="0">
                <a:latin typeface="Arial"/>
                <a:cs typeface="Arial"/>
              </a:defRPr>
            </a:lvl3pPr>
            <a:lvl4pPr algn="l">
              <a:defRPr sz="1400" b="1" i="0">
                <a:latin typeface="Arial"/>
                <a:cs typeface="Arial"/>
              </a:defRPr>
            </a:lvl4pPr>
            <a:lvl5pPr algn="l">
              <a:defRPr sz="1400" b="1" i="0">
                <a:latin typeface="Arial"/>
                <a:cs typeface="Arial"/>
              </a:defRPr>
            </a:lvl5pPr>
          </a:lstStyle>
          <a:p>
            <a:pPr lvl="0"/>
            <a:r>
              <a:rPr lang="fi-FI" dirty="0"/>
              <a:t>Muokkaa tekstin perustyylejä</a:t>
            </a:r>
          </a:p>
        </p:txBody>
      </p:sp>
      <p:sp>
        <p:nvSpPr>
          <p:cNvPr id="21" name="Title 1"/>
          <p:cNvSpPr>
            <a:spLocks noGrp="1"/>
          </p:cNvSpPr>
          <p:nvPr>
            <p:ph type="title"/>
          </p:nvPr>
        </p:nvSpPr>
        <p:spPr>
          <a:xfrm>
            <a:off x="539551" y="267494"/>
            <a:ext cx="8136905" cy="864096"/>
          </a:xfrm>
        </p:spPr>
        <p:txBody>
          <a:bodyPr/>
          <a:lstStyle>
            <a:lvl1pPr algn="l">
              <a:defRPr sz="2400">
                <a:solidFill>
                  <a:schemeClr val="bg1"/>
                </a:solidFill>
              </a:defRPr>
            </a:lvl1pPr>
          </a:lstStyle>
          <a:p>
            <a:r>
              <a:rPr lang="fi-FI"/>
              <a:t>Muokkaa perustyyl. napsautt.</a:t>
            </a:r>
            <a:endParaRPr lang="en-US"/>
          </a:p>
        </p:txBody>
      </p:sp>
    </p:spTree>
    <p:extLst>
      <p:ext uri="{BB962C8B-B14F-4D97-AF65-F5344CB8AC3E}">
        <p14:creationId xmlns:p14="http://schemas.microsoft.com/office/powerpoint/2010/main" val="1606001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E4D9210E-E6DB-4DC8-8BCD-CC3EAB47D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
        <p:nvSpPr>
          <p:cNvPr id="6" name="Title 1"/>
          <p:cNvSpPr>
            <a:spLocks noGrp="1"/>
          </p:cNvSpPr>
          <p:nvPr>
            <p:ph type="title"/>
          </p:nvPr>
        </p:nvSpPr>
        <p:spPr>
          <a:xfrm>
            <a:off x="539551" y="267494"/>
            <a:ext cx="8136905" cy="864096"/>
          </a:xfrm>
        </p:spPr>
        <p:txBody>
          <a:bodyPr/>
          <a:lstStyle>
            <a:lvl1pPr algn="l">
              <a:defRPr sz="2400"/>
            </a:lvl1pPr>
          </a:lstStyle>
          <a:p>
            <a:r>
              <a:rPr lang="fi-FI"/>
              <a:t>Muokkaa perustyyl. napsautt.</a:t>
            </a:r>
            <a:endParaRPr lang="en-US"/>
          </a:p>
        </p:txBody>
      </p:sp>
      <p:sp>
        <p:nvSpPr>
          <p:cNvPr id="8" name="Text Placeholder 11"/>
          <p:cNvSpPr>
            <a:spLocks noGrp="1"/>
          </p:cNvSpPr>
          <p:nvPr>
            <p:ph type="body" sz="quarter" idx="19"/>
          </p:nvPr>
        </p:nvSpPr>
        <p:spPr>
          <a:xfrm>
            <a:off x="539552" y="1275606"/>
            <a:ext cx="8136904" cy="3240360"/>
          </a:xfrm>
        </p:spPr>
        <p:txBody>
          <a:bodyPr/>
          <a:lstStyle>
            <a:lvl1pPr marL="179388" marR="0" indent="-179388" algn="l" defTabSz="457200" rtl="0" eaLnBrk="1" fontAlgn="auto" latinLnBrk="0" hangingPunct="1">
              <a:lnSpc>
                <a:spcPct val="100000"/>
              </a:lnSpc>
              <a:spcBef>
                <a:spcPts val="784"/>
              </a:spcBef>
              <a:spcAft>
                <a:spcPts val="0"/>
              </a:spcAft>
              <a:buClrTx/>
              <a:buSzTx/>
              <a:buFont typeface="Arial" charset="0"/>
              <a:buChar char="•"/>
              <a:tabLst/>
              <a:defRPr sz="1500">
                <a:solidFill>
                  <a:schemeClr val="tx1"/>
                </a:solidFill>
                <a:latin typeface="Georgia"/>
                <a:cs typeface="Georgia"/>
              </a:defRPr>
            </a:lvl1pPr>
            <a:lvl2pPr marL="355600" indent="-176213" algn="l">
              <a:lnSpc>
                <a:spcPct val="100000"/>
              </a:lnSpc>
              <a:spcBef>
                <a:spcPts val="600"/>
              </a:spcBef>
              <a:buFont typeface="Arial" charset="0"/>
              <a:buChar char="•"/>
              <a:defRPr sz="1500">
                <a:solidFill>
                  <a:schemeClr val="tx1"/>
                </a:solidFill>
                <a:latin typeface="Georgia"/>
                <a:cs typeface="Georgia"/>
              </a:defRPr>
            </a:lvl2pPr>
            <a:lvl3pPr marL="534988" indent="-176213" algn="l" defTabSz="536575">
              <a:lnSpc>
                <a:spcPct val="100000"/>
              </a:lnSpc>
              <a:spcBef>
                <a:spcPts val="600"/>
              </a:spcBef>
              <a:buFont typeface="Arial" charset="0"/>
              <a:buChar char="•"/>
              <a:defRPr sz="1500">
                <a:solidFill>
                  <a:schemeClr val="tx1"/>
                </a:solidFill>
                <a:latin typeface="Georgia"/>
                <a:cs typeface="Georgia"/>
              </a:defRPr>
            </a:lvl3pPr>
            <a:lvl4pPr marL="719138" indent="-176213" algn="l">
              <a:lnSpc>
                <a:spcPct val="100000"/>
              </a:lnSpc>
              <a:buFont typeface="Arial" charset="0"/>
              <a:buChar char="•"/>
              <a:defRPr sz="1500">
                <a:solidFill>
                  <a:schemeClr val="tx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p:txBody>
      </p:sp>
    </p:spTree>
    <p:extLst>
      <p:ext uri="{BB962C8B-B14F-4D97-AF65-F5344CB8AC3E}">
        <p14:creationId xmlns:p14="http://schemas.microsoft.com/office/powerpoint/2010/main" val="480805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F07FB08B-7106-417F-B67C-99C23405A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825" y="4709479"/>
            <a:ext cx="1382400" cy="219453"/>
          </a:xfrm>
          <a:prstGeom prst="rect">
            <a:avLst/>
          </a:prstGeom>
        </p:spPr>
      </p:pic>
      <p:sp>
        <p:nvSpPr>
          <p:cNvPr id="8" name="Title 1"/>
          <p:cNvSpPr>
            <a:spLocks noGrp="1"/>
          </p:cNvSpPr>
          <p:nvPr>
            <p:ph type="title"/>
          </p:nvPr>
        </p:nvSpPr>
        <p:spPr>
          <a:xfrm>
            <a:off x="539551" y="267494"/>
            <a:ext cx="8136905" cy="864096"/>
          </a:xfrm>
        </p:spPr>
        <p:txBody>
          <a:bodyPr/>
          <a:lstStyle>
            <a:lvl1pPr algn="l">
              <a:defRPr sz="2400">
                <a:solidFill>
                  <a:schemeClr val="bg1"/>
                </a:solidFill>
              </a:defRPr>
            </a:lvl1pPr>
          </a:lstStyle>
          <a:p>
            <a:r>
              <a:rPr lang="fi-FI"/>
              <a:t>Muokkaa perustyyl. napsautt.</a:t>
            </a:r>
            <a:endParaRPr lang="en-US"/>
          </a:p>
        </p:txBody>
      </p:sp>
      <p:sp>
        <p:nvSpPr>
          <p:cNvPr id="9" name="Text Placeholder 11"/>
          <p:cNvSpPr>
            <a:spLocks noGrp="1"/>
          </p:cNvSpPr>
          <p:nvPr>
            <p:ph type="body" sz="quarter" idx="19"/>
          </p:nvPr>
        </p:nvSpPr>
        <p:spPr>
          <a:xfrm>
            <a:off x="539552" y="1275606"/>
            <a:ext cx="8136904" cy="3240360"/>
          </a:xfrm>
        </p:spPr>
        <p:txBody>
          <a:bodyPr/>
          <a:lstStyle>
            <a:lvl1pPr marL="179388" marR="0" indent="-179388" algn="l" defTabSz="457200" rtl="0" eaLnBrk="1" fontAlgn="auto" latinLnBrk="0" hangingPunct="1">
              <a:lnSpc>
                <a:spcPct val="100000"/>
              </a:lnSpc>
              <a:spcBef>
                <a:spcPts val="784"/>
              </a:spcBef>
              <a:spcAft>
                <a:spcPts val="0"/>
              </a:spcAft>
              <a:buClrTx/>
              <a:buSzTx/>
              <a:buFont typeface="Arial" charset="0"/>
              <a:buChar char="•"/>
              <a:tabLst/>
              <a:defRPr sz="1500">
                <a:solidFill>
                  <a:schemeClr val="bg1"/>
                </a:solidFill>
                <a:latin typeface="Georgia"/>
                <a:cs typeface="Georgia"/>
              </a:defRPr>
            </a:lvl1pPr>
            <a:lvl2pPr marL="355600" indent="-176213" algn="l">
              <a:lnSpc>
                <a:spcPct val="100000"/>
              </a:lnSpc>
              <a:spcBef>
                <a:spcPts val="600"/>
              </a:spcBef>
              <a:buFont typeface="Arial" charset="0"/>
              <a:buChar char="•"/>
              <a:defRPr sz="1500">
                <a:solidFill>
                  <a:schemeClr val="bg1"/>
                </a:solidFill>
                <a:latin typeface="Georgia"/>
                <a:cs typeface="Georgia"/>
              </a:defRPr>
            </a:lvl2pPr>
            <a:lvl3pPr marL="534988" indent="-176213" algn="l" defTabSz="536575">
              <a:lnSpc>
                <a:spcPct val="100000"/>
              </a:lnSpc>
              <a:spcBef>
                <a:spcPts val="600"/>
              </a:spcBef>
              <a:buFont typeface="Arial" charset="0"/>
              <a:buChar char="•"/>
              <a:defRPr sz="1500">
                <a:solidFill>
                  <a:schemeClr val="bg1"/>
                </a:solidFill>
                <a:latin typeface="Georgia"/>
                <a:cs typeface="Georgia"/>
              </a:defRPr>
            </a:lvl3pPr>
            <a:lvl4pPr marL="719138" indent="-176213" algn="l">
              <a:lnSpc>
                <a:spcPct val="100000"/>
              </a:lnSpc>
              <a:buFont typeface="Arial" charset="0"/>
              <a:buChar char="•"/>
              <a:defRPr sz="1500">
                <a:solidFill>
                  <a:schemeClr val="bg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p:txBody>
      </p:sp>
    </p:spTree>
    <p:extLst>
      <p:ext uri="{BB962C8B-B14F-4D97-AF65-F5344CB8AC3E}">
        <p14:creationId xmlns:p14="http://schemas.microsoft.com/office/powerpoint/2010/main" val="329208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35" b="1" i="0" u="sng">
                <a:solidFill>
                  <a:srgbClr val="231F2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dirty="0"/>
          </a:p>
        </p:txBody>
      </p:sp>
      <p:pic>
        <p:nvPicPr>
          <p:cNvPr id="7" name="Picture 6">
            <a:extLst>
              <a:ext uri="{FF2B5EF4-FFF2-40B4-BE49-F238E27FC236}">
                <a16:creationId xmlns:a16="http://schemas.microsoft.com/office/drawing/2014/main" id="{5A7047B9-1B9A-4038-B9EC-B2F22B4A3D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10357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9144000" cy="514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539552" y="2211710"/>
            <a:ext cx="8064896" cy="664757"/>
          </a:xfrm>
        </p:spPr>
        <p:txBody>
          <a:bodyPr anchor="ctr"/>
          <a:lstStyle>
            <a:lvl1pPr algn="l">
              <a:lnSpc>
                <a:spcPct val="90000"/>
              </a:lnSpc>
              <a:defRPr>
                <a:solidFill>
                  <a:schemeClr val="bg1"/>
                </a:solidFill>
              </a:defRPr>
            </a:lvl1pPr>
          </a:lstStyle>
          <a:p>
            <a:r>
              <a:rPr lang="fi-FI"/>
              <a:t>Muokkaa perustyyl. napsautt.</a:t>
            </a:r>
            <a:endParaRPr lang="en-US"/>
          </a:p>
        </p:txBody>
      </p:sp>
      <p:sp>
        <p:nvSpPr>
          <p:cNvPr id="9" name="Text Placeholder 3"/>
          <p:cNvSpPr>
            <a:spLocks noGrp="1"/>
          </p:cNvSpPr>
          <p:nvPr>
            <p:ph type="body" sz="quarter" idx="13"/>
          </p:nvPr>
        </p:nvSpPr>
        <p:spPr>
          <a:xfrm>
            <a:off x="539751" y="1851149"/>
            <a:ext cx="8064698" cy="360363"/>
          </a:xfrm>
        </p:spPr>
        <p:txBody>
          <a:bodyPr/>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Muokkaa tekstin perustyylejä</a:t>
            </a:r>
          </a:p>
        </p:txBody>
      </p:sp>
      <p:sp>
        <p:nvSpPr>
          <p:cNvPr id="10" name="Text Placeholder 3"/>
          <p:cNvSpPr>
            <a:spLocks noGrp="1"/>
          </p:cNvSpPr>
          <p:nvPr>
            <p:ph type="body" sz="quarter" idx="14"/>
          </p:nvPr>
        </p:nvSpPr>
        <p:spPr>
          <a:xfrm>
            <a:off x="539751" y="3003277"/>
            <a:ext cx="8064698" cy="360363"/>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a:t>
            </a:r>
          </a:p>
        </p:txBody>
      </p:sp>
      <p:pic>
        <p:nvPicPr>
          <p:cNvPr id="8" name="Picture 3">
            <a:extLst>
              <a:ext uri="{FF2B5EF4-FFF2-40B4-BE49-F238E27FC236}">
                <a16:creationId xmlns:a16="http://schemas.microsoft.com/office/drawing/2014/main" id="{F07FB08B-7106-417F-B67C-99C23405A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825" y="4709479"/>
            <a:ext cx="1382400" cy="219453"/>
          </a:xfrm>
          <a:prstGeom prst="rect">
            <a:avLst/>
          </a:prstGeom>
        </p:spPr>
      </p:pic>
    </p:spTree>
    <p:extLst>
      <p:ext uri="{BB962C8B-B14F-4D97-AF65-F5344CB8AC3E}">
        <p14:creationId xmlns:p14="http://schemas.microsoft.com/office/powerpoint/2010/main" val="35558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5"/>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539552" y="1707654"/>
            <a:ext cx="8064896" cy="1224136"/>
          </a:xfrm>
        </p:spPr>
        <p:txBody>
          <a:bodyPr bIns="140400" anchor="b" anchorCtr="0"/>
          <a:lstStyle>
            <a:lvl1pPr algn="ctr">
              <a:defRPr sz="2400" cap="all"/>
            </a:lvl1pPr>
          </a:lstStyle>
          <a:p>
            <a:r>
              <a:rPr lang="fi-FI"/>
              <a:t>Muokkaa perustyyl. napsautt.</a:t>
            </a:r>
            <a:endParaRPr lang="en-US"/>
          </a:p>
        </p:txBody>
      </p:sp>
      <p:sp>
        <p:nvSpPr>
          <p:cNvPr id="4" name="Text Placeholder 5"/>
          <p:cNvSpPr>
            <a:spLocks noGrp="1"/>
          </p:cNvSpPr>
          <p:nvPr>
            <p:ph type="body" sz="quarter" idx="11"/>
          </p:nvPr>
        </p:nvSpPr>
        <p:spPr>
          <a:xfrm>
            <a:off x="539552" y="2931790"/>
            <a:ext cx="8064896" cy="431800"/>
          </a:xfrm>
        </p:spPr>
        <p:txBody>
          <a:bodyPr/>
          <a:lstStyle>
            <a:lvl1pPr marL="0" indent="0" algn="ctr">
              <a:buNone/>
              <a:defRPr>
                <a:latin typeface="Georgia"/>
                <a:cs typeface="Georgia"/>
              </a:defRPr>
            </a:lvl1pPr>
          </a:lstStyle>
          <a:p>
            <a:pPr lvl="0"/>
            <a:r>
              <a:rPr lang="fi-FI"/>
              <a:t>Muokkaa tekstin perustyylejä</a:t>
            </a:r>
          </a:p>
        </p:txBody>
      </p:sp>
      <p:pic>
        <p:nvPicPr>
          <p:cNvPr id="5" name="Picture 6">
            <a:extLst>
              <a:ext uri="{FF2B5EF4-FFF2-40B4-BE49-F238E27FC236}">
                <a16:creationId xmlns:a16="http://schemas.microsoft.com/office/drawing/2014/main" id="{ECC46BD7-F3AF-48C6-A6C5-8BF7AA34E5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a:noFill/>
        </p:spPr>
      </p:pic>
    </p:spTree>
    <p:extLst>
      <p:ext uri="{BB962C8B-B14F-4D97-AF65-F5344CB8AC3E}">
        <p14:creationId xmlns:p14="http://schemas.microsoft.com/office/powerpoint/2010/main" val="1469067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539552" y="1707654"/>
            <a:ext cx="8064896" cy="1224136"/>
          </a:xfrm>
        </p:spPr>
        <p:txBody>
          <a:bodyPr bIns="140400" anchor="b" anchorCtr="0"/>
          <a:lstStyle>
            <a:lvl1pPr algn="ctr">
              <a:defRPr sz="2400" cap="all"/>
            </a:lvl1pPr>
          </a:lstStyle>
          <a:p>
            <a:r>
              <a:rPr lang="fi-FI"/>
              <a:t>Muokkaa perustyyl. napsautt.</a:t>
            </a:r>
            <a:endParaRPr lang="en-US"/>
          </a:p>
        </p:txBody>
      </p:sp>
      <p:sp>
        <p:nvSpPr>
          <p:cNvPr id="6" name="Text Placeholder 5"/>
          <p:cNvSpPr>
            <a:spLocks noGrp="1"/>
          </p:cNvSpPr>
          <p:nvPr>
            <p:ph type="body" sz="quarter" idx="11"/>
          </p:nvPr>
        </p:nvSpPr>
        <p:spPr>
          <a:xfrm>
            <a:off x="539552" y="2931790"/>
            <a:ext cx="8064896" cy="431800"/>
          </a:xfrm>
        </p:spPr>
        <p:txBody>
          <a:bodyPr/>
          <a:lstStyle>
            <a:lvl1pPr marL="0" indent="0" algn="ctr">
              <a:buNone/>
              <a:defRPr>
                <a:latin typeface="Georgia"/>
                <a:cs typeface="Georgia"/>
              </a:defRPr>
            </a:lvl1pPr>
          </a:lstStyle>
          <a:p>
            <a:pPr lvl="0"/>
            <a:r>
              <a:rPr lang="fi-FI"/>
              <a:t>Muokkaa tekstin perustyylejä</a:t>
            </a:r>
          </a:p>
        </p:txBody>
      </p:sp>
    </p:spTree>
    <p:extLst>
      <p:ext uri="{BB962C8B-B14F-4D97-AF65-F5344CB8AC3E}">
        <p14:creationId xmlns:p14="http://schemas.microsoft.com/office/powerpoint/2010/main" val="2263079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9144000" cy="514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9552" y="1707654"/>
            <a:ext cx="8064896" cy="1224136"/>
          </a:xfrm>
        </p:spPr>
        <p:txBody>
          <a:bodyPr bIns="140400" anchor="b" anchorCtr="0"/>
          <a:lstStyle>
            <a:lvl1pPr algn="ctr">
              <a:defRPr sz="2400" cap="all">
                <a:solidFill>
                  <a:schemeClr val="bg1"/>
                </a:solidFill>
              </a:defRPr>
            </a:lvl1pPr>
          </a:lstStyle>
          <a:p>
            <a:r>
              <a:rPr lang="fi-FI"/>
              <a:t>Muokkaa perustyyl. napsautt.</a:t>
            </a:r>
            <a:endParaRPr lang="en-US"/>
          </a:p>
        </p:txBody>
      </p:sp>
      <p:sp>
        <p:nvSpPr>
          <p:cNvPr id="6" name="Text Placeholder 5"/>
          <p:cNvSpPr>
            <a:spLocks noGrp="1"/>
          </p:cNvSpPr>
          <p:nvPr>
            <p:ph type="body" sz="quarter" idx="11"/>
          </p:nvPr>
        </p:nvSpPr>
        <p:spPr>
          <a:xfrm>
            <a:off x="539552" y="2931790"/>
            <a:ext cx="8064896" cy="431800"/>
          </a:xfrm>
        </p:spPr>
        <p:txBody>
          <a:bodyPr/>
          <a:lstStyle>
            <a:lvl1pPr marL="0" indent="0" algn="ctr">
              <a:buNone/>
              <a:defRPr>
                <a:solidFill>
                  <a:schemeClr val="bg1"/>
                </a:solidFill>
                <a:latin typeface="Georgia"/>
                <a:cs typeface="Georgia"/>
              </a:defRPr>
            </a:lvl1pPr>
          </a:lstStyle>
          <a:p>
            <a:pPr lvl="0"/>
            <a:r>
              <a:rPr lang="fi-FI"/>
              <a:t>Muokkaa tekstin perustyylejä</a:t>
            </a:r>
          </a:p>
        </p:txBody>
      </p:sp>
      <p:pic>
        <p:nvPicPr>
          <p:cNvPr id="8" name="Picture 3">
            <a:extLst>
              <a:ext uri="{FF2B5EF4-FFF2-40B4-BE49-F238E27FC236}">
                <a16:creationId xmlns:a16="http://schemas.microsoft.com/office/drawing/2014/main" id="{F07FB08B-7106-417F-B67C-99C23405A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825" y="4709479"/>
            <a:ext cx="1382400" cy="219453"/>
          </a:xfrm>
          <a:prstGeom prst="rect">
            <a:avLst/>
          </a:prstGeom>
        </p:spPr>
      </p:pic>
    </p:spTree>
    <p:extLst>
      <p:ext uri="{BB962C8B-B14F-4D97-AF65-F5344CB8AC3E}">
        <p14:creationId xmlns:p14="http://schemas.microsoft.com/office/powerpoint/2010/main" val="218410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539551" y="267494"/>
            <a:ext cx="8136905" cy="864096"/>
          </a:xfrm>
        </p:spPr>
        <p:txBody>
          <a:bodyPr/>
          <a:lstStyle>
            <a:lvl1pPr algn="l">
              <a:defRPr sz="2400"/>
            </a:lvl1pPr>
          </a:lstStyle>
          <a:p>
            <a:r>
              <a:rPr lang="fi-FI"/>
              <a:t>Muokkaa perustyyl. napsautt.</a:t>
            </a:r>
            <a:endParaRPr lang="en-US"/>
          </a:p>
        </p:txBody>
      </p:sp>
      <p:sp>
        <p:nvSpPr>
          <p:cNvPr id="7" name="Text Placeholder 11"/>
          <p:cNvSpPr>
            <a:spLocks noGrp="1"/>
          </p:cNvSpPr>
          <p:nvPr>
            <p:ph type="body" sz="quarter" idx="19"/>
          </p:nvPr>
        </p:nvSpPr>
        <p:spPr>
          <a:xfrm>
            <a:off x="539552" y="1275606"/>
            <a:ext cx="8136904" cy="3240360"/>
          </a:xfrm>
        </p:spPr>
        <p:txBody>
          <a:bodyPr/>
          <a:lstStyle>
            <a:lvl1pPr marL="179388" marR="0" indent="-179388" algn="l" defTabSz="457200" rtl="0" eaLnBrk="1" fontAlgn="auto" latinLnBrk="0" hangingPunct="1">
              <a:lnSpc>
                <a:spcPct val="100000"/>
              </a:lnSpc>
              <a:spcBef>
                <a:spcPts val="784"/>
              </a:spcBef>
              <a:spcAft>
                <a:spcPts val="0"/>
              </a:spcAft>
              <a:buClrTx/>
              <a:buSzTx/>
              <a:buFont typeface="Arial" charset="0"/>
              <a:buChar char="•"/>
              <a:tabLst/>
              <a:defRPr sz="1500">
                <a:solidFill>
                  <a:schemeClr val="tx1"/>
                </a:solidFill>
                <a:latin typeface="Georgia"/>
                <a:cs typeface="Georgia"/>
              </a:defRPr>
            </a:lvl1pPr>
            <a:lvl2pPr marL="355600" indent="-176213" algn="l">
              <a:lnSpc>
                <a:spcPct val="100000"/>
              </a:lnSpc>
              <a:spcBef>
                <a:spcPts val="600"/>
              </a:spcBef>
              <a:buFont typeface="Arial" charset="0"/>
              <a:buChar char="•"/>
              <a:defRPr sz="1500">
                <a:solidFill>
                  <a:schemeClr val="tx1"/>
                </a:solidFill>
                <a:latin typeface="Georgia"/>
                <a:cs typeface="Georgia"/>
              </a:defRPr>
            </a:lvl2pPr>
            <a:lvl3pPr marL="534988" indent="-176213" algn="l" defTabSz="536575">
              <a:lnSpc>
                <a:spcPct val="100000"/>
              </a:lnSpc>
              <a:spcBef>
                <a:spcPts val="600"/>
              </a:spcBef>
              <a:buFont typeface="Arial" charset="0"/>
              <a:buChar char="•"/>
              <a:defRPr sz="1500">
                <a:solidFill>
                  <a:schemeClr val="tx1"/>
                </a:solidFill>
                <a:latin typeface="Georgia"/>
                <a:cs typeface="Georgia"/>
              </a:defRPr>
            </a:lvl3pPr>
            <a:lvl4pPr marL="719138" indent="-176213" algn="l">
              <a:lnSpc>
                <a:spcPct val="100000"/>
              </a:lnSpc>
              <a:buFont typeface="Arial" charset="0"/>
              <a:buChar char="•"/>
              <a:defRPr sz="1500">
                <a:solidFill>
                  <a:schemeClr val="tx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p:txBody>
      </p:sp>
      <p:pic>
        <p:nvPicPr>
          <p:cNvPr id="6" name="Picture 6">
            <a:extLst>
              <a:ext uri="{FF2B5EF4-FFF2-40B4-BE49-F238E27FC236}">
                <a16:creationId xmlns:a16="http://schemas.microsoft.com/office/drawing/2014/main" id="{F9C9BE01-44A9-46AA-87B4-D54C7A994F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398839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9144000" cy="514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539551" y="267494"/>
            <a:ext cx="8136905" cy="864096"/>
          </a:xfrm>
        </p:spPr>
        <p:txBody>
          <a:bodyPr/>
          <a:lstStyle>
            <a:lvl1pPr algn="l">
              <a:defRPr sz="2400">
                <a:solidFill>
                  <a:schemeClr val="bg1"/>
                </a:solidFill>
              </a:defRPr>
            </a:lvl1pPr>
          </a:lstStyle>
          <a:p>
            <a:r>
              <a:rPr lang="fi-FI"/>
              <a:t>Muokkaa perustyyl. napsautt.</a:t>
            </a:r>
            <a:endParaRPr lang="en-US"/>
          </a:p>
        </p:txBody>
      </p:sp>
      <p:sp>
        <p:nvSpPr>
          <p:cNvPr id="8" name="Text Placeholder 11"/>
          <p:cNvSpPr>
            <a:spLocks noGrp="1"/>
          </p:cNvSpPr>
          <p:nvPr>
            <p:ph type="body" sz="quarter" idx="20"/>
          </p:nvPr>
        </p:nvSpPr>
        <p:spPr>
          <a:xfrm>
            <a:off x="539552" y="1275606"/>
            <a:ext cx="8136904" cy="3240360"/>
          </a:xfrm>
        </p:spPr>
        <p:txBody>
          <a:bodyPr/>
          <a:lstStyle>
            <a:lvl1pPr marL="179388" marR="0" indent="-179388" algn="l" defTabSz="457200" rtl="0" eaLnBrk="1" fontAlgn="auto" latinLnBrk="0" hangingPunct="1">
              <a:lnSpc>
                <a:spcPct val="90000"/>
              </a:lnSpc>
              <a:spcBef>
                <a:spcPct val="20000"/>
              </a:spcBef>
              <a:spcAft>
                <a:spcPts val="0"/>
              </a:spcAft>
              <a:buClrTx/>
              <a:buSzTx/>
              <a:buFont typeface="Arial" charset="0"/>
              <a:buChar char="•"/>
              <a:tabLst/>
              <a:defRPr sz="1600">
                <a:solidFill>
                  <a:schemeClr val="bg1"/>
                </a:solidFill>
                <a:latin typeface="Georgia"/>
                <a:cs typeface="Georgia"/>
              </a:defRPr>
            </a:lvl1pPr>
            <a:lvl2pPr marL="357188" indent="-177800" algn="l">
              <a:lnSpc>
                <a:spcPct val="90000"/>
              </a:lnSpc>
              <a:spcBef>
                <a:spcPts val="600"/>
              </a:spcBef>
              <a:buFont typeface="Arial" charset="0"/>
              <a:buChar char="•"/>
              <a:defRPr sz="1400">
                <a:solidFill>
                  <a:schemeClr val="bg1"/>
                </a:solidFill>
                <a:latin typeface="Georgia"/>
                <a:cs typeface="Georgia"/>
              </a:defRPr>
            </a:lvl2pPr>
            <a:lvl3pPr marL="538163" indent="-171450" algn="l">
              <a:lnSpc>
                <a:spcPct val="90000"/>
              </a:lnSpc>
              <a:spcBef>
                <a:spcPts val="600"/>
              </a:spcBef>
              <a:buFont typeface="Arial" charset="0"/>
              <a:buChar char="•"/>
              <a:defRPr sz="1200">
                <a:solidFill>
                  <a:schemeClr val="bg1"/>
                </a:solidFill>
                <a:latin typeface="Georgia"/>
                <a:cs typeface="Georgia"/>
              </a:defRPr>
            </a:lvl3pPr>
            <a:lvl4pPr marL="719138" indent="-171450" algn="l">
              <a:lnSpc>
                <a:spcPct val="90000"/>
              </a:lnSpc>
              <a:buFont typeface="Arial" charset="0"/>
              <a:buChar char="•"/>
              <a:defRPr sz="1200">
                <a:solidFill>
                  <a:schemeClr val="bg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a:t>Muokkaa tekstin perustyylejä</a:t>
            </a:r>
          </a:p>
          <a:p>
            <a:pPr lvl="1"/>
            <a:r>
              <a:rPr lang="fi-FI" dirty="0"/>
              <a:t>toinen taso</a:t>
            </a:r>
          </a:p>
          <a:p>
            <a:pPr lvl="2"/>
            <a:r>
              <a:rPr lang="fi-FI" dirty="0"/>
              <a:t>kolmas taso</a:t>
            </a:r>
          </a:p>
          <a:p>
            <a:pPr lvl="3"/>
            <a:r>
              <a:rPr lang="fi-FI" dirty="0"/>
              <a:t>neljäs taso</a:t>
            </a:r>
          </a:p>
        </p:txBody>
      </p:sp>
      <p:pic>
        <p:nvPicPr>
          <p:cNvPr id="10" name="Picture 3">
            <a:extLst>
              <a:ext uri="{FF2B5EF4-FFF2-40B4-BE49-F238E27FC236}">
                <a16:creationId xmlns:a16="http://schemas.microsoft.com/office/drawing/2014/main" id="{F07FB08B-7106-417F-B67C-99C23405A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8825" y="4709479"/>
            <a:ext cx="1382400" cy="219453"/>
          </a:xfrm>
          <a:prstGeom prst="rect">
            <a:avLst/>
          </a:prstGeom>
        </p:spPr>
      </p:pic>
    </p:spTree>
    <p:extLst>
      <p:ext uri="{BB962C8B-B14F-4D97-AF65-F5344CB8AC3E}">
        <p14:creationId xmlns:p14="http://schemas.microsoft.com/office/powerpoint/2010/main" val="191966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7827" y="0"/>
            <a:ext cx="3348038" cy="51435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3851920" y="411510"/>
            <a:ext cx="4824536" cy="576064"/>
          </a:xfrm>
        </p:spPr>
        <p:txBody>
          <a:bodyPr/>
          <a:lstStyle>
            <a:lvl1pPr marL="0" indent="0" algn="l">
              <a:lnSpc>
                <a:spcPct val="100000"/>
              </a:lnSpc>
              <a:spcBef>
                <a:spcPts val="0"/>
              </a:spcBef>
              <a:buFont typeface="Arial"/>
              <a:buNone/>
              <a:defRPr sz="1600" b="1">
                <a:latin typeface="Arial Black"/>
                <a:cs typeface="Arial Black"/>
              </a:defRPr>
            </a:lvl1pPr>
            <a:lvl2pPr marL="285750" indent="-285750">
              <a:buFont typeface="Arial" panose="020B0604020202020204" pitchFamily="34" charset="0"/>
              <a:buChar char="•"/>
              <a:defRPr/>
            </a:lvl2pPr>
            <a:lvl3pPr marL="0" indent="0" algn="l">
              <a:spcBef>
                <a:spcPts val="0"/>
              </a:spcBef>
              <a:buFont typeface="Arial"/>
              <a:buNone/>
              <a:defRPr sz="1600"/>
            </a:lvl3pPr>
            <a:lvl4pPr marL="0" indent="0" algn="l">
              <a:spcBef>
                <a:spcPts val="0"/>
              </a:spcBef>
              <a:buFont typeface="Arial"/>
              <a:buNone/>
              <a:defRPr sz="1600"/>
            </a:lvl4pPr>
            <a:lvl5pPr marL="0" indent="0" algn="l">
              <a:spcBef>
                <a:spcPts val="0"/>
              </a:spcBef>
              <a:buFont typeface="Arial"/>
              <a:buNone/>
              <a:defRPr sz="1600"/>
            </a:lvl5pPr>
          </a:lstStyle>
          <a:p>
            <a:pPr lvl="0"/>
            <a:r>
              <a:rPr lang="fi-FI"/>
              <a:t>Muokkaa tekstin perustyylejä</a:t>
            </a:r>
          </a:p>
        </p:txBody>
      </p:sp>
      <p:sp>
        <p:nvSpPr>
          <p:cNvPr id="5" name="Text Placeholder 8"/>
          <p:cNvSpPr>
            <a:spLocks noGrp="1"/>
          </p:cNvSpPr>
          <p:nvPr>
            <p:ph type="body" sz="quarter" idx="17"/>
          </p:nvPr>
        </p:nvSpPr>
        <p:spPr>
          <a:xfrm>
            <a:off x="395288" y="411162"/>
            <a:ext cx="2592536" cy="3960787"/>
          </a:xfrm>
        </p:spPr>
        <p:txBody>
          <a:bodyPr/>
          <a:lstStyle>
            <a:lvl1pPr marL="0" indent="0" algn="l">
              <a:buNone/>
              <a:defRPr sz="2400" b="1">
                <a:latin typeface="Arial Black"/>
                <a:cs typeface="Arial Black"/>
              </a:defRPr>
            </a:lvl1pPr>
          </a:lstStyle>
          <a:p>
            <a:pPr lvl="0"/>
            <a:r>
              <a:rPr lang="fi-FI"/>
              <a:t>Muokkaa tekstin perustyylejä</a:t>
            </a:r>
          </a:p>
        </p:txBody>
      </p:sp>
      <p:sp>
        <p:nvSpPr>
          <p:cNvPr id="6" name="Text Placeholder 11"/>
          <p:cNvSpPr>
            <a:spLocks noGrp="1"/>
          </p:cNvSpPr>
          <p:nvPr>
            <p:ph type="body" sz="quarter" idx="18"/>
          </p:nvPr>
        </p:nvSpPr>
        <p:spPr>
          <a:xfrm>
            <a:off x="3851920" y="987574"/>
            <a:ext cx="4823768" cy="3384376"/>
          </a:xfrm>
        </p:spPr>
        <p:txBody>
          <a:bodyPr/>
          <a:lstStyle>
            <a:lvl1pPr marL="179388" marR="0" indent="-179388" algn="l" defTabSz="457200" rtl="0" eaLnBrk="1" fontAlgn="auto" latinLnBrk="0" hangingPunct="1">
              <a:lnSpc>
                <a:spcPct val="90000"/>
              </a:lnSpc>
              <a:spcBef>
                <a:spcPct val="20000"/>
              </a:spcBef>
              <a:spcAft>
                <a:spcPts val="0"/>
              </a:spcAft>
              <a:buClrTx/>
              <a:buSzTx/>
              <a:buFont typeface="Arial" charset="0"/>
              <a:buChar char="•"/>
              <a:tabLst/>
              <a:defRPr sz="1600">
                <a:solidFill>
                  <a:schemeClr val="tx1"/>
                </a:solidFill>
                <a:latin typeface="Georgia"/>
                <a:cs typeface="Georgia"/>
              </a:defRPr>
            </a:lvl1pPr>
            <a:lvl2pPr marL="357188" indent="-177800" algn="l">
              <a:lnSpc>
                <a:spcPct val="90000"/>
              </a:lnSpc>
              <a:spcBef>
                <a:spcPts val="600"/>
              </a:spcBef>
              <a:buFont typeface="Arial" charset="0"/>
              <a:buChar char="•"/>
              <a:defRPr sz="1400">
                <a:solidFill>
                  <a:schemeClr val="tx1"/>
                </a:solidFill>
                <a:latin typeface="Georgia"/>
                <a:cs typeface="Georgia"/>
              </a:defRPr>
            </a:lvl2pPr>
            <a:lvl3pPr marL="538163" indent="-171450" algn="l" defTabSz="536575">
              <a:lnSpc>
                <a:spcPct val="90000"/>
              </a:lnSpc>
              <a:spcBef>
                <a:spcPts val="600"/>
              </a:spcBef>
              <a:buFont typeface="Arial" charset="0"/>
              <a:buChar char="•"/>
              <a:defRPr sz="1200">
                <a:solidFill>
                  <a:schemeClr val="tx1"/>
                </a:solidFill>
                <a:latin typeface="Georgia"/>
                <a:cs typeface="Georgia"/>
              </a:defRPr>
            </a:lvl3pPr>
            <a:lvl4pPr marL="719138" indent="-171450" algn="l">
              <a:lnSpc>
                <a:spcPct val="90000"/>
              </a:lnSpc>
              <a:buFont typeface="Arial" charset="0"/>
              <a:buChar char="•"/>
              <a:defRPr sz="1200">
                <a:solidFill>
                  <a:schemeClr val="tx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p:txBody>
      </p:sp>
      <p:pic>
        <p:nvPicPr>
          <p:cNvPr id="7" name="Picture 6">
            <a:extLst>
              <a:ext uri="{FF2B5EF4-FFF2-40B4-BE49-F238E27FC236}">
                <a16:creationId xmlns:a16="http://schemas.microsoft.com/office/drawing/2014/main" id="{E4D9210E-E6DB-4DC8-8BCD-CC3EAB47D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169087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3348038" cy="51435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3851920" y="411510"/>
            <a:ext cx="4824536" cy="576064"/>
          </a:xfrm>
        </p:spPr>
        <p:txBody>
          <a:bodyPr/>
          <a:lstStyle>
            <a:lvl1pPr marL="0" indent="0" algn="l">
              <a:lnSpc>
                <a:spcPct val="100000"/>
              </a:lnSpc>
              <a:spcBef>
                <a:spcPts val="0"/>
              </a:spcBef>
              <a:buFont typeface="Arial"/>
              <a:buNone/>
              <a:defRPr sz="1600" b="1">
                <a:latin typeface="Arial Black"/>
                <a:cs typeface="Arial Black"/>
              </a:defRPr>
            </a:lvl1pPr>
            <a:lvl2pPr marL="285750" indent="-285750">
              <a:buFont typeface="Arial" panose="020B0604020202020204" pitchFamily="34" charset="0"/>
              <a:buChar char="•"/>
              <a:defRPr/>
            </a:lvl2pPr>
            <a:lvl3pPr marL="0" indent="0" algn="l">
              <a:spcBef>
                <a:spcPts val="0"/>
              </a:spcBef>
              <a:buFont typeface="Arial"/>
              <a:buNone/>
              <a:defRPr sz="1600"/>
            </a:lvl3pPr>
            <a:lvl4pPr marL="0" indent="0" algn="l">
              <a:spcBef>
                <a:spcPts val="0"/>
              </a:spcBef>
              <a:buFont typeface="Arial"/>
              <a:buNone/>
              <a:defRPr sz="1600"/>
            </a:lvl4pPr>
            <a:lvl5pPr marL="0" indent="0" algn="l">
              <a:spcBef>
                <a:spcPts val="0"/>
              </a:spcBef>
              <a:buFont typeface="Arial"/>
              <a:buNone/>
              <a:defRPr sz="1600"/>
            </a:lvl5pPr>
          </a:lstStyle>
          <a:p>
            <a:pPr lvl="0"/>
            <a:r>
              <a:rPr lang="fi-FI"/>
              <a:t>Muokkaa tekstin perustyylejä</a:t>
            </a:r>
          </a:p>
        </p:txBody>
      </p:sp>
      <p:sp>
        <p:nvSpPr>
          <p:cNvPr id="10" name="Text Placeholder 11"/>
          <p:cNvSpPr>
            <a:spLocks noGrp="1"/>
          </p:cNvSpPr>
          <p:nvPr>
            <p:ph type="body" sz="quarter" idx="18"/>
          </p:nvPr>
        </p:nvSpPr>
        <p:spPr>
          <a:xfrm>
            <a:off x="3851920" y="987574"/>
            <a:ext cx="4823768" cy="3384376"/>
          </a:xfrm>
        </p:spPr>
        <p:txBody>
          <a:bodyPr/>
          <a:lstStyle>
            <a:lvl1pPr marL="179388" marR="0" indent="-179388" algn="l" defTabSz="457200" rtl="0" eaLnBrk="1" fontAlgn="auto" latinLnBrk="0" hangingPunct="1">
              <a:lnSpc>
                <a:spcPct val="90000"/>
              </a:lnSpc>
              <a:spcBef>
                <a:spcPct val="20000"/>
              </a:spcBef>
              <a:spcAft>
                <a:spcPts val="0"/>
              </a:spcAft>
              <a:buClrTx/>
              <a:buSzTx/>
              <a:buFont typeface="Arial" charset="0"/>
              <a:buChar char="•"/>
              <a:tabLst/>
              <a:defRPr sz="1600">
                <a:solidFill>
                  <a:schemeClr val="tx1"/>
                </a:solidFill>
                <a:latin typeface="Georgia"/>
                <a:cs typeface="Georgia"/>
              </a:defRPr>
            </a:lvl1pPr>
            <a:lvl2pPr marL="357188" indent="-177800" algn="l">
              <a:lnSpc>
                <a:spcPct val="90000"/>
              </a:lnSpc>
              <a:spcBef>
                <a:spcPts val="600"/>
              </a:spcBef>
              <a:buFont typeface="Arial" charset="0"/>
              <a:buChar char="•"/>
              <a:defRPr sz="1400">
                <a:solidFill>
                  <a:schemeClr val="tx1"/>
                </a:solidFill>
                <a:latin typeface="Georgia"/>
                <a:cs typeface="Georgia"/>
              </a:defRPr>
            </a:lvl2pPr>
            <a:lvl3pPr marL="538163" indent="-171450" algn="l">
              <a:lnSpc>
                <a:spcPct val="90000"/>
              </a:lnSpc>
              <a:spcBef>
                <a:spcPts val="600"/>
              </a:spcBef>
              <a:buFont typeface="Arial" charset="0"/>
              <a:buChar char="•"/>
              <a:defRPr sz="1200">
                <a:solidFill>
                  <a:schemeClr val="tx1"/>
                </a:solidFill>
                <a:latin typeface="Georgia"/>
                <a:cs typeface="Georgia"/>
              </a:defRPr>
            </a:lvl3pPr>
            <a:lvl4pPr marL="719138" indent="-171450" algn="l">
              <a:lnSpc>
                <a:spcPct val="90000"/>
              </a:lnSpc>
              <a:buFont typeface="Arial" charset="0"/>
              <a:buChar char="•"/>
              <a:defRPr sz="1200">
                <a:solidFill>
                  <a:schemeClr val="tx1"/>
                </a:solidFill>
                <a:latin typeface="Georgia"/>
                <a:cs typeface="Georgia"/>
              </a:defRPr>
            </a:lvl4pPr>
            <a:lvl5pPr marL="108000" indent="-285750" algn="l">
              <a:buFont typeface="Arial"/>
              <a:buChar char="•"/>
              <a:defRPr sz="1400">
                <a:solidFill>
                  <a:schemeClr val="tx1"/>
                </a:solidFill>
                <a:latin typeface="Georgia"/>
                <a:cs typeface="Georgia"/>
              </a:defRPr>
            </a:lvl5pPr>
          </a:lstStyle>
          <a:p>
            <a:pPr lvl="0"/>
            <a:r>
              <a:rPr lang="fi-FI"/>
              <a:t>Muokkaa tekstin perustyylejä</a:t>
            </a:r>
          </a:p>
          <a:p>
            <a:pPr lvl="1"/>
            <a:r>
              <a:rPr lang="fi-FI" dirty="0"/>
              <a:t>toinen taso</a:t>
            </a:r>
          </a:p>
          <a:p>
            <a:pPr lvl="2"/>
            <a:r>
              <a:rPr lang="fi-FI" dirty="0"/>
              <a:t>kolmas taso</a:t>
            </a:r>
          </a:p>
          <a:p>
            <a:pPr lvl="3"/>
            <a:r>
              <a:rPr lang="fi-FI" dirty="0"/>
              <a:t>neljäs taso</a:t>
            </a:r>
          </a:p>
        </p:txBody>
      </p:sp>
      <p:sp>
        <p:nvSpPr>
          <p:cNvPr id="4" name="Text Placeholder 8"/>
          <p:cNvSpPr>
            <a:spLocks noGrp="1"/>
          </p:cNvSpPr>
          <p:nvPr>
            <p:ph type="body" sz="quarter" idx="17"/>
          </p:nvPr>
        </p:nvSpPr>
        <p:spPr>
          <a:xfrm>
            <a:off x="395288" y="411162"/>
            <a:ext cx="2592536" cy="3960787"/>
          </a:xfrm>
        </p:spPr>
        <p:txBody>
          <a:bodyPr/>
          <a:lstStyle>
            <a:lvl1pPr marL="0" indent="0" algn="l">
              <a:buNone/>
              <a:defRPr sz="2400" b="1">
                <a:solidFill>
                  <a:schemeClr val="bg1"/>
                </a:solidFill>
                <a:latin typeface="Arial Black"/>
                <a:cs typeface="Arial Black"/>
              </a:defRPr>
            </a:lvl1pPr>
          </a:lstStyle>
          <a:p>
            <a:pPr lvl="0"/>
            <a:r>
              <a:rPr lang="fi-FI"/>
              <a:t>Muokkaa tekstin perustyylejä</a:t>
            </a:r>
          </a:p>
        </p:txBody>
      </p:sp>
      <p:pic>
        <p:nvPicPr>
          <p:cNvPr id="6" name="Picture 6">
            <a:extLst>
              <a:ext uri="{FF2B5EF4-FFF2-40B4-BE49-F238E27FC236}">
                <a16:creationId xmlns:a16="http://schemas.microsoft.com/office/drawing/2014/main" id="{E4D9210E-E6DB-4DC8-8BCD-CC3EAB47DA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492867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467544" y="267494"/>
            <a:ext cx="8208912" cy="808773"/>
          </a:xfrm>
          <a:prstGeom prst="rect">
            <a:avLst/>
          </a:prstGeom>
        </p:spPr>
        <p:txBody>
          <a:bodyPr vert="horz" lIns="0" tIns="0" rIns="0" bIns="0" rtlCol="0" anchor="ctr" anchorCtr="0">
            <a:noAutofit/>
          </a:bodyPr>
          <a:lstStyle/>
          <a:p>
            <a:r>
              <a:rPr lang="fi-FI"/>
              <a:t>Muokkaa perustyyl. napsautt.</a:t>
            </a:r>
          </a:p>
        </p:txBody>
      </p:sp>
      <p:sp>
        <p:nvSpPr>
          <p:cNvPr id="17" name="Tekstin paikkamerkki 2"/>
          <p:cNvSpPr>
            <a:spLocks noGrp="1"/>
          </p:cNvSpPr>
          <p:nvPr>
            <p:ph type="body" idx="1"/>
          </p:nvPr>
        </p:nvSpPr>
        <p:spPr>
          <a:xfrm>
            <a:off x="467544" y="1203598"/>
            <a:ext cx="8208912" cy="3312368"/>
          </a:xfrm>
          <a:prstGeom prst="rect">
            <a:avLst/>
          </a:prstGeom>
        </p:spPr>
        <p:txBody>
          <a:bodyPr vert="horz" lIns="0" tIns="0" rIns="0" bIns="0" rtlCol="0" anchor="t" anchorCtr="0">
            <a:noAutofit/>
          </a:body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0"/>
            <a:endParaRPr lang="fi-FI" dirty="0"/>
          </a:p>
          <a:p>
            <a:pPr lvl="0"/>
            <a:endParaRPr lang="fi-FI" dirty="0"/>
          </a:p>
        </p:txBody>
      </p:sp>
    </p:spTree>
    <p:extLst>
      <p:ext uri="{BB962C8B-B14F-4D97-AF65-F5344CB8AC3E}">
        <p14:creationId xmlns:p14="http://schemas.microsoft.com/office/powerpoint/2010/main" val="3612514049"/>
      </p:ext>
    </p:extLst>
  </p:cSld>
  <p:clrMap bg1="lt1" tx1="dk1" bg2="lt2" tx2="dk2" accent1="accent1" accent2="accent2" accent3="accent3" accent4="accent4" accent5="accent5" accent6="accent6" hlink="hlink" folHlink="folHlink"/>
  <p:sldLayoutIdLst>
    <p:sldLayoutId id="2147486091" r:id="rId1"/>
    <p:sldLayoutId id="2147486092" r:id="rId2"/>
    <p:sldLayoutId id="2147486111" r:id="rId3"/>
    <p:sldLayoutId id="2147486078" r:id="rId4"/>
    <p:sldLayoutId id="2147486094" r:id="rId5"/>
    <p:sldLayoutId id="2147486082" r:id="rId6"/>
    <p:sldLayoutId id="2147486083" r:id="rId7"/>
    <p:sldLayoutId id="2147486093" r:id="rId8"/>
    <p:sldLayoutId id="2147486081" r:id="rId9"/>
    <p:sldLayoutId id="2147486075" r:id="rId10"/>
    <p:sldLayoutId id="2147486074" r:id="rId11"/>
    <p:sldLayoutId id="2147486086" r:id="rId12"/>
    <p:sldLayoutId id="2147486087" r:id="rId13"/>
    <p:sldLayoutId id="2147486084" r:id="rId14"/>
    <p:sldLayoutId id="2147486085" r:id="rId15"/>
    <p:sldLayoutId id="2147486095" r:id="rId16"/>
  </p:sldLayoutIdLst>
  <p:hf hdr="0" ftr="0" dt="0"/>
  <p:txStyles>
    <p:titleStyle>
      <a:lvl1pPr algn="l" defTabSz="457200" rtl="0" eaLnBrk="1" latinLnBrk="0" hangingPunct="1">
        <a:spcBef>
          <a:spcPct val="0"/>
        </a:spcBef>
        <a:buNone/>
        <a:defRPr sz="2400" b="0" i="0" kern="1200">
          <a:solidFill>
            <a:schemeClr val="tx1"/>
          </a:solidFill>
          <a:latin typeface="+mj-lt"/>
          <a:ea typeface="+mj-ea"/>
          <a:cs typeface="Arial Black"/>
        </a:defRPr>
      </a:lvl1pPr>
    </p:titleStyle>
    <p:bodyStyle>
      <a:lvl1pPr marL="179388" indent="-179388" algn="l" defTabSz="457200" rtl="0" eaLnBrk="1" latinLnBrk="0" hangingPunct="1">
        <a:lnSpc>
          <a:spcPct val="100000"/>
        </a:lnSpc>
        <a:spcBef>
          <a:spcPct val="20000"/>
        </a:spcBef>
        <a:buFont typeface="Arial" charset="0"/>
        <a:buChar char="•"/>
        <a:defRPr sz="1500" b="0" i="0" kern="1200">
          <a:solidFill>
            <a:schemeClr val="tx1"/>
          </a:solidFill>
          <a:latin typeface="+mn-lt"/>
          <a:ea typeface="+mn-ea"/>
          <a:cs typeface="Georgia"/>
        </a:defRPr>
      </a:lvl1pPr>
      <a:lvl2pPr marL="357188" indent="-177800" algn="l" defTabSz="457200" rtl="0" eaLnBrk="1" latinLnBrk="0" hangingPunct="1">
        <a:lnSpc>
          <a:spcPct val="100000"/>
        </a:lnSpc>
        <a:spcBef>
          <a:spcPct val="20000"/>
        </a:spcBef>
        <a:buFont typeface="Arial" charset="0"/>
        <a:buChar char="•"/>
        <a:defRPr sz="1500" b="0" i="0" kern="1200">
          <a:solidFill>
            <a:schemeClr val="tx1"/>
          </a:solidFill>
          <a:latin typeface="+mn-lt"/>
          <a:ea typeface="+mn-ea"/>
          <a:cs typeface="Georgia"/>
        </a:defRPr>
      </a:lvl2pPr>
      <a:lvl3pPr marL="536575" indent="-171450" algn="l" defTabSz="457200" rtl="0" eaLnBrk="1" latinLnBrk="0" hangingPunct="1">
        <a:lnSpc>
          <a:spcPct val="100000"/>
        </a:lnSpc>
        <a:spcBef>
          <a:spcPct val="20000"/>
        </a:spcBef>
        <a:buFont typeface="Arial" charset="0"/>
        <a:buChar char="•"/>
        <a:defRPr sz="1500" b="0" i="0" kern="1200">
          <a:solidFill>
            <a:schemeClr val="tx1"/>
          </a:solidFill>
          <a:latin typeface="+mn-lt"/>
          <a:ea typeface="+mn-ea"/>
          <a:cs typeface="Georgia"/>
        </a:defRPr>
      </a:lvl3pPr>
      <a:lvl4pPr marL="720725" indent="-171450" algn="l" defTabSz="457200" rtl="0" eaLnBrk="1" latinLnBrk="0" hangingPunct="1">
        <a:lnSpc>
          <a:spcPct val="100000"/>
        </a:lnSpc>
        <a:spcBef>
          <a:spcPct val="20000"/>
        </a:spcBef>
        <a:buFont typeface="Arial" charset="0"/>
        <a:buChar char="•"/>
        <a:defRPr sz="15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11"/>
          </p:nvPr>
        </p:nvSpPr>
        <p:spPr/>
        <p:txBody>
          <a:bodyPr/>
          <a:lstStyle/>
          <a:p>
            <a:r>
              <a:rPr lang="fi-FI" sz="1800" dirty="0"/>
              <a:t>Tapa käydä rakentavaa yhteiskunnallista keskustelua</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500" y="1005943"/>
            <a:ext cx="6477000" cy="2159000"/>
          </a:xfrm>
          <a:prstGeom prst="rect">
            <a:avLst/>
          </a:prstGeom>
        </p:spPr>
      </p:pic>
    </p:spTree>
    <p:extLst>
      <p:ext uri="{BB962C8B-B14F-4D97-AF65-F5344CB8AC3E}">
        <p14:creationId xmlns:p14="http://schemas.microsoft.com/office/powerpoint/2010/main" val="532527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p:txBody>
          <a:bodyPr/>
          <a:lstStyle/>
          <a:p>
            <a:r>
              <a:rPr lang="en-US" dirty="0" err="1"/>
              <a:t>Täytä</a:t>
            </a:r>
            <a:r>
              <a:rPr lang="en-US" dirty="0"/>
              <a:t> </a:t>
            </a:r>
            <a:r>
              <a:rPr lang="en-US" dirty="0" err="1"/>
              <a:t>tähän</a:t>
            </a:r>
            <a:r>
              <a:rPr lang="en-US" dirty="0"/>
              <a:t> </a:t>
            </a:r>
            <a:r>
              <a:rPr lang="en-US" dirty="0" err="1"/>
              <a:t>koulutuspäivän</a:t>
            </a:r>
            <a:r>
              <a:rPr lang="en-US" dirty="0"/>
              <a:t> tai session </a:t>
            </a:r>
            <a:r>
              <a:rPr lang="en-US" dirty="0" err="1"/>
              <a:t>ohjelma</a:t>
            </a:r>
            <a:endParaRPr lang="en-US" dirty="0"/>
          </a:p>
        </p:txBody>
      </p:sp>
      <p:sp>
        <p:nvSpPr>
          <p:cNvPr id="12" name="Text Placeholder 11"/>
          <p:cNvSpPr>
            <a:spLocks noGrp="1"/>
          </p:cNvSpPr>
          <p:nvPr>
            <p:ph type="body" sz="quarter" idx="14"/>
          </p:nvPr>
        </p:nvSpPr>
        <p:spPr/>
        <p:txBody>
          <a:bodyPr/>
          <a:lstStyle/>
          <a:p>
            <a:r>
              <a:rPr lang="en-US" dirty="0" err="1"/>
              <a:t>Täytä</a:t>
            </a:r>
            <a:r>
              <a:rPr lang="en-US" dirty="0"/>
              <a:t> </a:t>
            </a:r>
            <a:r>
              <a:rPr lang="en-US" dirty="0" err="1"/>
              <a:t>tähän</a:t>
            </a:r>
            <a:r>
              <a:rPr lang="en-US" dirty="0"/>
              <a:t> </a:t>
            </a:r>
            <a:r>
              <a:rPr lang="en-US" dirty="0" err="1"/>
              <a:t>koulutuspäivän</a:t>
            </a:r>
            <a:r>
              <a:rPr lang="en-US" dirty="0"/>
              <a:t> tai session </a:t>
            </a:r>
            <a:r>
              <a:rPr lang="en-US" dirty="0" err="1"/>
              <a:t>ohjelma</a:t>
            </a:r>
            <a:endParaRPr lang="en-US" dirty="0"/>
          </a:p>
        </p:txBody>
      </p:sp>
      <p:sp>
        <p:nvSpPr>
          <p:cNvPr id="13" name="Text Placeholder 12"/>
          <p:cNvSpPr>
            <a:spLocks noGrp="1"/>
          </p:cNvSpPr>
          <p:nvPr>
            <p:ph type="body" sz="quarter" idx="15"/>
          </p:nvPr>
        </p:nvSpPr>
        <p:spPr/>
        <p:txBody>
          <a:bodyPr/>
          <a:lstStyle/>
          <a:p>
            <a:r>
              <a:rPr lang="en-US" dirty="0" err="1"/>
              <a:t>Täytä</a:t>
            </a:r>
            <a:r>
              <a:rPr lang="en-US" dirty="0"/>
              <a:t> </a:t>
            </a:r>
            <a:r>
              <a:rPr lang="en-US" dirty="0" err="1"/>
              <a:t>tähän</a:t>
            </a:r>
            <a:r>
              <a:rPr lang="en-US" dirty="0"/>
              <a:t> </a:t>
            </a:r>
            <a:r>
              <a:rPr lang="en-US" dirty="0" err="1"/>
              <a:t>koulutuspäivän</a:t>
            </a:r>
            <a:r>
              <a:rPr lang="en-US" dirty="0"/>
              <a:t> tai session </a:t>
            </a:r>
            <a:r>
              <a:rPr lang="en-US" dirty="0" err="1"/>
              <a:t>ohjelma</a:t>
            </a:r>
            <a:endParaRPr lang="en-US" dirty="0"/>
          </a:p>
        </p:txBody>
      </p:sp>
      <p:sp>
        <p:nvSpPr>
          <p:cNvPr id="14" name="Text Placeholder 13"/>
          <p:cNvSpPr>
            <a:spLocks noGrp="1"/>
          </p:cNvSpPr>
          <p:nvPr>
            <p:ph type="body" sz="quarter" idx="16"/>
          </p:nvPr>
        </p:nvSpPr>
        <p:spPr/>
        <p:txBody>
          <a:bodyPr/>
          <a:lstStyle/>
          <a:p>
            <a:r>
              <a:rPr lang="en-US" dirty="0" err="1"/>
              <a:t>Täytä</a:t>
            </a:r>
            <a:r>
              <a:rPr lang="en-US" dirty="0"/>
              <a:t> </a:t>
            </a:r>
            <a:r>
              <a:rPr lang="en-US" dirty="0" err="1"/>
              <a:t>tähän</a:t>
            </a:r>
            <a:r>
              <a:rPr lang="en-US" dirty="0"/>
              <a:t> </a:t>
            </a:r>
            <a:r>
              <a:rPr lang="en-US" dirty="0" err="1"/>
              <a:t>koulutuspäivän</a:t>
            </a:r>
            <a:r>
              <a:rPr lang="en-US" dirty="0"/>
              <a:t> tai session </a:t>
            </a:r>
            <a:r>
              <a:rPr lang="en-US" dirty="0" err="1"/>
              <a:t>ohjelma</a:t>
            </a:r>
            <a:endParaRPr lang="en-US" dirty="0"/>
          </a:p>
        </p:txBody>
      </p:sp>
      <p:sp>
        <p:nvSpPr>
          <p:cNvPr id="15" name="Text Placeholder 14"/>
          <p:cNvSpPr>
            <a:spLocks noGrp="1"/>
          </p:cNvSpPr>
          <p:nvPr>
            <p:ph type="body" sz="quarter" idx="17"/>
          </p:nvPr>
        </p:nvSpPr>
        <p:spPr/>
        <p:txBody>
          <a:bodyPr/>
          <a:lstStyle/>
          <a:p>
            <a:r>
              <a:rPr lang="en-US" dirty="0" err="1"/>
              <a:t>Täytä</a:t>
            </a:r>
            <a:r>
              <a:rPr lang="en-US" dirty="0"/>
              <a:t> </a:t>
            </a:r>
            <a:r>
              <a:rPr lang="en-US" dirty="0" err="1"/>
              <a:t>tähän</a:t>
            </a:r>
            <a:r>
              <a:rPr lang="en-US" dirty="0"/>
              <a:t> </a:t>
            </a:r>
            <a:r>
              <a:rPr lang="en-US" dirty="0" err="1"/>
              <a:t>koulutuspäivän</a:t>
            </a:r>
            <a:r>
              <a:rPr lang="en-US" dirty="0"/>
              <a:t> tai session </a:t>
            </a:r>
            <a:r>
              <a:rPr lang="en-US" dirty="0" err="1"/>
              <a:t>ohjelma</a:t>
            </a:r>
            <a:endParaRPr lang="en-US" dirty="0"/>
          </a:p>
        </p:txBody>
      </p:sp>
      <p:sp>
        <p:nvSpPr>
          <p:cNvPr id="2" name="Otsikko 1">
            <a:extLst>
              <a:ext uri="{FF2B5EF4-FFF2-40B4-BE49-F238E27FC236}">
                <a16:creationId xmlns:a16="http://schemas.microsoft.com/office/drawing/2014/main" id="{0FC6C531-00BE-4761-916D-BA2CD5B12F7D}"/>
              </a:ext>
            </a:extLst>
          </p:cNvPr>
          <p:cNvSpPr>
            <a:spLocks noGrp="1"/>
          </p:cNvSpPr>
          <p:nvPr>
            <p:ph type="title"/>
          </p:nvPr>
        </p:nvSpPr>
        <p:spPr/>
        <p:txBody>
          <a:bodyPr/>
          <a:lstStyle/>
          <a:p>
            <a:r>
              <a:rPr lang="en-US" dirty="0" err="1"/>
              <a:t>Ohjelma</a:t>
            </a:r>
            <a:endParaRPr lang="x-none" dirty="0"/>
          </a:p>
        </p:txBody>
      </p:sp>
      <p:sp>
        <p:nvSpPr>
          <p:cNvPr id="16" name="Text Placeholder 10"/>
          <p:cNvSpPr txBox="1">
            <a:spLocks/>
          </p:cNvSpPr>
          <p:nvPr/>
        </p:nvSpPr>
        <p:spPr>
          <a:xfrm>
            <a:off x="540272" y="1198833"/>
            <a:ext cx="813608" cy="576064"/>
          </a:xfrm>
          <a:prstGeom prst="rect">
            <a:avLst/>
          </a:prstGeom>
        </p:spPr>
        <p:txBody>
          <a:bodyPr vert="horz" lIns="0" tIns="0" rIns="0" bIns="0" rtlCol="0" anchor="ctr" anchorCtr="0">
            <a:noAutofit/>
          </a:bodyPr>
          <a:lstStyle>
            <a:lvl1pPr marL="0" indent="0" algn="l" defTabSz="457200" rtl="0" eaLnBrk="1" latinLnBrk="0" hangingPunct="1">
              <a:spcBef>
                <a:spcPct val="20000"/>
              </a:spcBef>
              <a:buFont typeface="Lucida Grande"/>
              <a:buNone/>
              <a:defRPr sz="1200" b="0" i="0" kern="1200">
                <a:solidFill>
                  <a:schemeClr val="tx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2pPr>
            <a:lvl3pPr marL="53657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3pPr>
            <a:lvl4pPr marL="72072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400" b="1"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dirty="0" err="1">
                <a:latin typeface="+mj-lt"/>
              </a:rPr>
              <a:t>Aika</a:t>
            </a:r>
            <a:endParaRPr lang="en-US" sz="1000" dirty="0">
              <a:latin typeface="+mj-lt"/>
            </a:endParaRPr>
          </a:p>
        </p:txBody>
      </p:sp>
      <p:sp>
        <p:nvSpPr>
          <p:cNvPr id="17" name="Text Placeholder 11"/>
          <p:cNvSpPr txBox="1">
            <a:spLocks/>
          </p:cNvSpPr>
          <p:nvPr/>
        </p:nvSpPr>
        <p:spPr>
          <a:xfrm>
            <a:off x="540272" y="1848170"/>
            <a:ext cx="813608" cy="574799"/>
          </a:xfrm>
          <a:prstGeom prst="rect">
            <a:avLst/>
          </a:prstGeom>
        </p:spPr>
        <p:txBody>
          <a:bodyPr vert="horz" lIns="0" tIns="0" rIns="0" bIns="0" rtlCol="0" anchor="ctr" anchorCtr="0">
            <a:noAutofit/>
          </a:bodyPr>
          <a:lstStyle>
            <a:lvl1pPr marL="0" indent="0" algn="l" defTabSz="457200" rtl="0" eaLnBrk="1" latinLnBrk="0" hangingPunct="1">
              <a:spcBef>
                <a:spcPct val="20000"/>
              </a:spcBef>
              <a:buFont typeface="Lucida Grande"/>
              <a:buNone/>
              <a:defRPr sz="1200" b="0" i="0" kern="1200">
                <a:solidFill>
                  <a:schemeClr val="tx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2pPr>
            <a:lvl3pPr marL="53657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3pPr>
            <a:lvl4pPr marL="72072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400" b="1"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dirty="0" err="1">
                <a:latin typeface="+mj-lt"/>
              </a:rPr>
              <a:t>Aika</a:t>
            </a:r>
            <a:endParaRPr lang="en-US" sz="1000" dirty="0">
              <a:latin typeface="+mj-lt"/>
            </a:endParaRPr>
          </a:p>
        </p:txBody>
      </p:sp>
      <p:sp>
        <p:nvSpPr>
          <p:cNvPr id="18" name="Text Placeholder 12"/>
          <p:cNvSpPr txBox="1">
            <a:spLocks/>
          </p:cNvSpPr>
          <p:nvPr/>
        </p:nvSpPr>
        <p:spPr>
          <a:xfrm>
            <a:off x="540272" y="2496242"/>
            <a:ext cx="813608" cy="574799"/>
          </a:xfrm>
          <a:prstGeom prst="rect">
            <a:avLst/>
          </a:prstGeom>
        </p:spPr>
        <p:txBody>
          <a:bodyPr vert="horz" lIns="0" tIns="0" rIns="0" bIns="0" rtlCol="0" anchor="ctr" anchorCtr="0">
            <a:noAutofit/>
          </a:bodyPr>
          <a:lstStyle>
            <a:lvl1pPr marL="0" indent="0" algn="l" defTabSz="457200" rtl="0" eaLnBrk="1" latinLnBrk="0" hangingPunct="1">
              <a:spcBef>
                <a:spcPct val="20000"/>
              </a:spcBef>
              <a:buFont typeface="Lucida Grande"/>
              <a:buNone/>
              <a:defRPr sz="1200" b="0" i="0" kern="1200">
                <a:solidFill>
                  <a:schemeClr val="tx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2pPr>
            <a:lvl3pPr marL="53657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3pPr>
            <a:lvl4pPr marL="72072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400" b="1"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dirty="0" err="1">
                <a:latin typeface="+mj-lt"/>
              </a:rPr>
              <a:t>Aika</a:t>
            </a:r>
            <a:endParaRPr lang="en-US" sz="1000" dirty="0">
              <a:latin typeface="+mj-lt"/>
            </a:endParaRPr>
          </a:p>
        </p:txBody>
      </p:sp>
      <p:sp>
        <p:nvSpPr>
          <p:cNvPr id="19" name="Text Placeholder 13"/>
          <p:cNvSpPr txBox="1">
            <a:spLocks/>
          </p:cNvSpPr>
          <p:nvPr/>
        </p:nvSpPr>
        <p:spPr>
          <a:xfrm>
            <a:off x="539552" y="3144314"/>
            <a:ext cx="813690" cy="574799"/>
          </a:xfrm>
          <a:prstGeom prst="rect">
            <a:avLst/>
          </a:prstGeom>
        </p:spPr>
        <p:txBody>
          <a:bodyPr vert="horz" lIns="0" tIns="0" rIns="0" bIns="0" rtlCol="0" anchor="ctr" anchorCtr="0">
            <a:noAutofit/>
          </a:bodyPr>
          <a:lstStyle>
            <a:lvl1pPr marL="0" indent="0" algn="l" defTabSz="457200" rtl="0" eaLnBrk="1" latinLnBrk="0" hangingPunct="1">
              <a:spcBef>
                <a:spcPct val="20000"/>
              </a:spcBef>
              <a:buFont typeface="Lucida Grande"/>
              <a:buNone/>
              <a:defRPr sz="1200" b="0" i="0" kern="1200">
                <a:solidFill>
                  <a:schemeClr val="tx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2pPr>
            <a:lvl3pPr marL="53657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3pPr>
            <a:lvl4pPr marL="72072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400" b="1"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dirty="0" err="1">
                <a:latin typeface="+mj-lt"/>
              </a:rPr>
              <a:t>Aika</a:t>
            </a:r>
            <a:endParaRPr lang="en-US" sz="1000" dirty="0">
              <a:latin typeface="+mj-lt"/>
            </a:endParaRPr>
          </a:p>
        </p:txBody>
      </p:sp>
      <p:sp>
        <p:nvSpPr>
          <p:cNvPr id="20" name="Text Placeholder 14"/>
          <p:cNvSpPr txBox="1">
            <a:spLocks/>
          </p:cNvSpPr>
          <p:nvPr/>
        </p:nvSpPr>
        <p:spPr>
          <a:xfrm>
            <a:off x="539552" y="3792386"/>
            <a:ext cx="813690" cy="574799"/>
          </a:xfrm>
          <a:prstGeom prst="rect">
            <a:avLst/>
          </a:prstGeom>
        </p:spPr>
        <p:txBody>
          <a:bodyPr vert="horz" lIns="0" tIns="0" rIns="0" bIns="0" rtlCol="0" anchor="ctr" anchorCtr="0">
            <a:noAutofit/>
          </a:bodyPr>
          <a:lstStyle>
            <a:lvl1pPr marL="0" indent="0" algn="l" defTabSz="457200" rtl="0" eaLnBrk="1" latinLnBrk="0" hangingPunct="1">
              <a:spcBef>
                <a:spcPct val="20000"/>
              </a:spcBef>
              <a:buFont typeface="Lucida Grande"/>
              <a:buNone/>
              <a:defRPr sz="1200" b="0" i="0" kern="1200">
                <a:solidFill>
                  <a:schemeClr val="tx1"/>
                </a:solidFill>
                <a:latin typeface="Georgia"/>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2pPr>
            <a:lvl3pPr marL="53657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3pPr>
            <a:lvl4pPr marL="720725" indent="-171450" algn="l" defTabSz="457200" rtl="0" eaLnBrk="1" latinLnBrk="0" hangingPunct="1">
              <a:spcBef>
                <a:spcPct val="20000"/>
              </a:spcBef>
              <a:buFont typeface="Georgia" panose="02040502050405020303" pitchFamily="18" charset="0"/>
              <a:buChar char="–"/>
              <a:defRPr sz="1400" b="1" i="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1400" b="1" i="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dirty="0" err="1">
                <a:latin typeface="+mj-lt"/>
              </a:rPr>
              <a:t>Aika</a:t>
            </a:r>
            <a:endParaRPr lang="en-US" sz="1000" dirty="0">
              <a:latin typeface="+mj-lt"/>
            </a:endParaRPr>
          </a:p>
        </p:txBody>
      </p:sp>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37348" y="1289719"/>
            <a:ext cx="3144696" cy="3340850"/>
          </a:xfrm>
          <a:prstGeom prst="rect">
            <a:avLst/>
          </a:prstGeom>
        </p:spPr>
      </p:pic>
      <p:sp>
        <p:nvSpPr>
          <p:cNvPr id="21" name="Rectangle 20"/>
          <p:cNvSpPr/>
          <p:nvPr/>
        </p:nvSpPr>
        <p:spPr>
          <a:xfrm>
            <a:off x="150851" y="4720198"/>
            <a:ext cx="4572000" cy="230832"/>
          </a:xfrm>
          <a:prstGeom prst="rect">
            <a:avLst/>
          </a:prstGeom>
        </p:spPr>
        <p:txBody>
          <a:bodyPr>
            <a:spAutoFit/>
          </a:bodyPr>
          <a:lstStyle/>
          <a:p>
            <a:r>
              <a:rPr lang="fi-FI" sz="900" b="1" dirty="0">
                <a:latin typeface="+mj-lt"/>
              </a:rPr>
              <a:t>A-moduuli – Erätauko-koulutuksen ohjelma, tavoitteet ja tarkoitus</a:t>
            </a:r>
            <a:endParaRPr lang="en-US" sz="900" dirty="0">
              <a:latin typeface="+mj-lt"/>
            </a:endParaRPr>
          </a:p>
        </p:txBody>
      </p:sp>
    </p:spTree>
    <p:extLst>
      <p:ext uri="{BB962C8B-B14F-4D97-AF65-F5344CB8AC3E}">
        <p14:creationId xmlns:p14="http://schemas.microsoft.com/office/powerpoint/2010/main" val="39106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476375" y="1531367"/>
            <a:ext cx="7128073" cy="576064"/>
          </a:xfrm>
        </p:spPr>
        <p:txBody>
          <a:bodyPr/>
          <a:lstStyle/>
          <a:p>
            <a:r>
              <a:rPr lang="en-US" dirty="0" err="1"/>
              <a:t>Tähän</a:t>
            </a:r>
            <a:r>
              <a:rPr lang="en-US" dirty="0"/>
              <a:t> </a:t>
            </a:r>
            <a:r>
              <a:rPr lang="en-US" dirty="0" err="1"/>
              <a:t>kouluttaja</a:t>
            </a:r>
            <a:r>
              <a:rPr lang="en-US" dirty="0"/>
              <a:t> </a:t>
            </a:r>
            <a:r>
              <a:rPr lang="en-US" dirty="0" err="1"/>
              <a:t>täyttää</a:t>
            </a:r>
            <a:r>
              <a:rPr lang="en-US" dirty="0"/>
              <a:t> </a:t>
            </a:r>
            <a:r>
              <a:rPr lang="en-US" dirty="0" err="1"/>
              <a:t>päivän</a:t>
            </a:r>
            <a:r>
              <a:rPr lang="en-US" dirty="0"/>
              <a:t>/session </a:t>
            </a:r>
            <a:r>
              <a:rPr lang="en-US" dirty="0" err="1"/>
              <a:t>tavoitteet</a:t>
            </a:r>
            <a:r>
              <a:rPr lang="en-US" dirty="0"/>
              <a:t> </a:t>
            </a:r>
          </a:p>
        </p:txBody>
      </p:sp>
      <p:sp>
        <p:nvSpPr>
          <p:cNvPr id="4" name="Text Placeholder 3"/>
          <p:cNvSpPr>
            <a:spLocks noGrp="1"/>
          </p:cNvSpPr>
          <p:nvPr>
            <p:ph type="body" sz="quarter" idx="14"/>
          </p:nvPr>
        </p:nvSpPr>
        <p:spPr>
          <a:xfrm>
            <a:off x="1476375" y="2180704"/>
            <a:ext cx="7128073" cy="574799"/>
          </a:xfrm>
        </p:spPr>
        <p:txBody>
          <a:bodyPr/>
          <a:lstStyle/>
          <a:p>
            <a:r>
              <a:rPr lang="en-US" dirty="0" err="1"/>
              <a:t>Tähän</a:t>
            </a:r>
            <a:r>
              <a:rPr lang="en-US" dirty="0"/>
              <a:t> </a:t>
            </a:r>
            <a:r>
              <a:rPr lang="en-US" dirty="0" err="1"/>
              <a:t>kouluttaja</a:t>
            </a:r>
            <a:r>
              <a:rPr lang="en-US" dirty="0"/>
              <a:t> </a:t>
            </a:r>
            <a:r>
              <a:rPr lang="en-US" dirty="0" err="1"/>
              <a:t>täyttää</a:t>
            </a:r>
            <a:r>
              <a:rPr lang="en-US" dirty="0"/>
              <a:t> </a:t>
            </a:r>
            <a:r>
              <a:rPr lang="en-US" dirty="0" err="1"/>
              <a:t>päivän</a:t>
            </a:r>
            <a:r>
              <a:rPr lang="en-US" dirty="0"/>
              <a:t>/session </a:t>
            </a:r>
            <a:r>
              <a:rPr lang="en-US" dirty="0" err="1"/>
              <a:t>tavoitteet</a:t>
            </a:r>
            <a:r>
              <a:rPr lang="en-US" dirty="0"/>
              <a:t> </a:t>
            </a:r>
          </a:p>
        </p:txBody>
      </p:sp>
      <p:sp>
        <p:nvSpPr>
          <p:cNvPr id="5" name="Text Placeholder 4"/>
          <p:cNvSpPr>
            <a:spLocks noGrp="1"/>
          </p:cNvSpPr>
          <p:nvPr>
            <p:ph type="body" sz="quarter" idx="15"/>
          </p:nvPr>
        </p:nvSpPr>
        <p:spPr>
          <a:xfrm>
            <a:off x="1476375" y="2828776"/>
            <a:ext cx="7128073" cy="574799"/>
          </a:xfrm>
        </p:spPr>
        <p:txBody>
          <a:bodyPr/>
          <a:lstStyle/>
          <a:p>
            <a:r>
              <a:rPr lang="en-US" dirty="0" err="1"/>
              <a:t>Tähän</a:t>
            </a:r>
            <a:r>
              <a:rPr lang="en-US" dirty="0"/>
              <a:t> </a:t>
            </a:r>
            <a:r>
              <a:rPr lang="en-US" dirty="0" err="1"/>
              <a:t>kouluttaja</a:t>
            </a:r>
            <a:r>
              <a:rPr lang="en-US" dirty="0"/>
              <a:t> </a:t>
            </a:r>
            <a:r>
              <a:rPr lang="en-US" dirty="0" err="1"/>
              <a:t>täyttää</a:t>
            </a:r>
            <a:r>
              <a:rPr lang="en-US" dirty="0"/>
              <a:t> </a:t>
            </a:r>
            <a:r>
              <a:rPr lang="en-US" dirty="0" err="1"/>
              <a:t>päivän</a:t>
            </a:r>
            <a:r>
              <a:rPr lang="en-US" dirty="0"/>
              <a:t>/session </a:t>
            </a:r>
            <a:r>
              <a:rPr lang="en-US" dirty="0" err="1"/>
              <a:t>tavoitteet</a:t>
            </a:r>
            <a:r>
              <a:rPr lang="en-US" dirty="0"/>
              <a:t> </a:t>
            </a:r>
          </a:p>
        </p:txBody>
      </p:sp>
      <p:sp>
        <p:nvSpPr>
          <p:cNvPr id="2" name="Title 1"/>
          <p:cNvSpPr>
            <a:spLocks noGrp="1"/>
          </p:cNvSpPr>
          <p:nvPr>
            <p:ph type="title"/>
          </p:nvPr>
        </p:nvSpPr>
        <p:spPr/>
        <p:txBody>
          <a:bodyPr/>
          <a:lstStyle/>
          <a:p>
            <a:r>
              <a:rPr lang="fi-FI" dirty="0"/>
              <a:t>Koulutuspäivän/session tavoitteet</a:t>
            </a:r>
            <a:endParaRPr lang="en-US" dirty="0"/>
          </a:p>
        </p:txBody>
      </p:sp>
      <p:sp>
        <p:nvSpPr>
          <p:cNvPr id="8" name="Rectangle 7"/>
          <p:cNvSpPr/>
          <p:nvPr/>
        </p:nvSpPr>
        <p:spPr>
          <a:xfrm>
            <a:off x="539552" y="3781442"/>
            <a:ext cx="4572000" cy="338554"/>
          </a:xfrm>
          <a:prstGeom prst="rect">
            <a:avLst/>
          </a:prstGeom>
        </p:spPr>
        <p:txBody>
          <a:bodyPr>
            <a:spAutoFit/>
          </a:bodyPr>
          <a:lstStyle/>
          <a:p>
            <a:r>
              <a:rPr lang="fi-FI" sz="1600" b="1" dirty="0">
                <a:latin typeface="+mj-lt"/>
              </a:rPr>
              <a:t>#</a:t>
            </a:r>
            <a:r>
              <a:rPr lang="fi-FI" sz="1600" b="1" dirty="0" err="1">
                <a:latin typeface="+mj-lt"/>
              </a:rPr>
              <a:t>SiksiErätauko</a:t>
            </a:r>
            <a:r>
              <a:rPr lang="fi-FI" sz="1600" b="1" dirty="0">
                <a:latin typeface="+mj-lt"/>
              </a:rPr>
              <a:t> #Erätauko</a:t>
            </a:r>
          </a:p>
        </p:txBody>
      </p:sp>
      <p:sp>
        <p:nvSpPr>
          <p:cNvPr id="10" name="Ellipsi 20"/>
          <p:cNvSpPr/>
          <p:nvPr/>
        </p:nvSpPr>
        <p:spPr>
          <a:xfrm>
            <a:off x="814584" y="1547514"/>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4000" dirty="0">
                <a:solidFill>
                  <a:schemeClr val="tx1"/>
                </a:solidFill>
                <a:latin typeface="+mj-lt"/>
              </a:rPr>
              <a:t>1</a:t>
            </a:r>
          </a:p>
        </p:txBody>
      </p:sp>
      <p:pic>
        <p:nvPicPr>
          <p:cNvPr id="13" name="Kuva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20015" y="907102"/>
            <a:ext cx="1152539" cy="1006416"/>
          </a:xfrm>
          <a:prstGeom prst="rect">
            <a:avLst/>
          </a:prstGeom>
        </p:spPr>
      </p:pic>
      <p:sp>
        <p:nvSpPr>
          <p:cNvPr id="14" name="Ellipsi 20"/>
          <p:cNvSpPr/>
          <p:nvPr/>
        </p:nvSpPr>
        <p:spPr>
          <a:xfrm>
            <a:off x="814584" y="2211077"/>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4000" dirty="0">
                <a:solidFill>
                  <a:schemeClr val="tx1"/>
                </a:solidFill>
                <a:latin typeface="+mj-lt"/>
              </a:rPr>
              <a:t>2</a:t>
            </a:r>
          </a:p>
        </p:txBody>
      </p:sp>
      <p:sp>
        <p:nvSpPr>
          <p:cNvPr id="15" name="Ellipsi 20"/>
          <p:cNvSpPr/>
          <p:nvPr/>
        </p:nvSpPr>
        <p:spPr>
          <a:xfrm>
            <a:off x="814584" y="2859066"/>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4000" dirty="0">
                <a:solidFill>
                  <a:schemeClr val="tx1"/>
                </a:solidFill>
                <a:latin typeface="+mj-lt"/>
              </a:rPr>
              <a:t>3</a:t>
            </a:r>
          </a:p>
        </p:txBody>
      </p:sp>
      <p:pic>
        <p:nvPicPr>
          <p:cNvPr id="16" name="Kuva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2668" y="1142802"/>
            <a:ext cx="1174493" cy="1457429"/>
          </a:xfrm>
          <a:prstGeom prst="rect">
            <a:avLst/>
          </a:prstGeom>
        </p:spPr>
      </p:pic>
      <p:pic>
        <p:nvPicPr>
          <p:cNvPr id="18" name="Kuva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26713" y="1412521"/>
            <a:ext cx="917287" cy="1006416"/>
          </a:xfrm>
          <a:prstGeom prst="rect">
            <a:avLst/>
          </a:prstGeom>
        </p:spPr>
      </p:pic>
      <p:sp>
        <p:nvSpPr>
          <p:cNvPr id="17" name="Rectangle 16"/>
          <p:cNvSpPr/>
          <p:nvPr/>
        </p:nvSpPr>
        <p:spPr>
          <a:xfrm>
            <a:off x="150851" y="4720198"/>
            <a:ext cx="4572000" cy="230832"/>
          </a:xfrm>
          <a:prstGeom prst="rect">
            <a:avLst/>
          </a:prstGeom>
        </p:spPr>
        <p:txBody>
          <a:bodyPr>
            <a:spAutoFit/>
          </a:bodyPr>
          <a:lstStyle/>
          <a:p>
            <a:r>
              <a:rPr lang="fi-FI" sz="900" b="1" dirty="0">
                <a:latin typeface="+mj-lt"/>
              </a:rPr>
              <a:t>A-moduuli – Erätauko-koulutuksen ohjelma, tavoitteet ja tarkoitus</a:t>
            </a:r>
            <a:endParaRPr lang="en-US" sz="900" dirty="0">
              <a:latin typeface="+mj-lt"/>
            </a:endParaRPr>
          </a:p>
        </p:txBody>
      </p:sp>
    </p:spTree>
    <p:extLst>
      <p:ext uri="{BB962C8B-B14F-4D97-AF65-F5344CB8AC3E}">
        <p14:creationId xmlns:p14="http://schemas.microsoft.com/office/powerpoint/2010/main" val="80309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B0DC20-3898-4AC8-86DC-AC2EF6AB6DE6}"/>
              </a:ext>
            </a:extLst>
          </p:cNvPr>
          <p:cNvSpPr>
            <a:spLocks noGrp="1"/>
          </p:cNvSpPr>
          <p:nvPr>
            <p:ph type="title"/>
          </p:nvPr>
        </p:nvSpPr>
        <p:spPr/>
        <p:txBody>
          <a:bodyPr/>
          <a:lstStyle/>
          <a:p>
            <a:r>
              <a:rPr lang="fi-FI" cap="none" dirty="0">
                <a:latin typeface="Arial" charset="0"/>
                <a:ea typeface="Arial" charset="0"/>
                <a:cs typeface="Arial" charset="0"/>
              </a:rPr>
              <a:t>3. Koulutussessio</a:t>
            </a:r>
            <a:br>
              <a:rPr lang="fi-FI" cap="none" dirty="0">
                <a:latin typeface="Arial" charset="0"/>
                <a:ea typeface="Arial" charset="0"/>
                <a:cs typeface="Arial" charset="0"/>
              </a:rPr>
            </a:br>
            <a:br>
              <a:rPr lang="fi-FI" b="1" dirty="0"/>
            </a:br>
            <a:r>
              <a:rPr lang="fi-FI" b="1" dirty="0"/>
              <a:t>VIRITTÄYTYMINEN JA TUTUSTUMINEN</a:t>
            </a:r>
            <a:endParaRPr lang="x-none"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1024307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s://media.sitra.fi/2017/12/12155618/erataukotyokalutaikanavirittaytyminen.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p:cNvSpPr txBox="1"/>
          <p:nvPr/>
        </p:nvSpPr>
        <p:spPr>
          <a:xfrm>
            <a:off x="2051050" y="820738"/>
            <a:ext cx="2175414" cy="307975"/>
          </a:xfrm>
          <a:prstGeom prst="rect">
            <a:avLst/>
          </a:prstGeom>
          <a:noFill/>
        </p:spPr>
        <p:txBody>
          <a:bodyPr wrap="square" lIns="0" tIns="0" rIns="0" bIns="0" rtlCol="0">
            <a:spAutoFit/>
          </a:bodyPr>
          <a:lstStyle/>
          <a:p>
            <a:r>
              <a:rPr lang="fi-FI" sz="2000" b="1" i="1" dirty="0" err="1">
                <a:latin typeface="+mj-lt"/>
              </a:rPr>
              <a:t>Virittäydytääs</a:t>
            </a:r>
            <a:r>
              <a:rPr lang="fi-FI" sz="2000" b="1" i="1" dirty="0">
                <a:latin typeface="+mj-lt"/>
              </a:rPr>
              <a:t>!</a:t>
            </a:r>
            <a:endParaRPr lang="fi-FI" sz="1600" b="1" i="1" dirty="0">
              <a:latin typeface="+mj-lt"/>
            </a:endParaRPr>
          </a:p>
        </p:txBody>
      </p:sp>
      <p:sp>
        <p:nvSpPr>
          <p:cNvPr id="7" name="Tekstiruutu 6"/>
          <p:cNvSpPr txBox="1"/>
          <p:nvPr/>
        </p:nvSpPr>
        <p:spPr>
          <a:xfrm>
            <a:off x="2350213" y="3331796"/>
            <a:ext cx="1512168" cy="430887"/>
          </a:xfrm>
          <a:prstGeom prst="rect">
            <a:avLst/>
          </a:prstGeom>
          <a:noFill/>
        </p:spPr>
        <p:txBody>
          <a:bodyPr wrap="square" lIns="0" tIns="0" rIns="0" bIns="0" rtlCol="0">
            <a:spAutoFit/>
          </a:bodyPr>
          <a:lstStyle/>
          <a:p>
            <a:pPr algn="ctr"/>
            <a:r>
              <a:rPr lang="fi-FI" sz="1400" b="1" dirty="0">
                <a:latin typeface="+mj-lt"/>
              </a:rPr>
              <a:t>Tilaan ja läsnäoloon</a:t>
            </a:r>
            <a:endParaRPr lang="fi-FI" sz="1400" b="1" i="0" dirty="0">
              <a:latin typeface="+mj-lt"/>
            </a:endParaRPr>
          </a:p>
        </p:txBody>
      </p:sp>
      <p:sp>
        <p:nvSpPr>
          <p:cNvPr id="8" name="Tekstiruutu 7"/>
          <p:cNvSpPr txBox="1"/>
          <p:nvPr/>
        </p:nvSpPr>
        <p:spPr>
          <a:xfrm>
            <a:off x="7162800" y="1432167"/>
            <a:ext cx="1187330" cy="430887"/>
          </a:xfrm>
          <a:prstGeom prst="rect">
            <a:avLst/>
          </a:prstGeom>
          <a:noFill/>
        </p:spPr>
        <p:txBody>
          <a:bodyPr wrap="square" lIns="0" tIns="0" rIns="0" bIns="0" rtlCol="0">
            <a:spAutoFit/>
          </a:bodyPr>
          <a:lstStyle/>
          <a:p>
            <a:pPr algn="ctr"/>
            <a:r>
              <a:rPr lang="fi-FI" sz="1400" b="1" dirty="0">
                <a:latin typeface="+mj-lt"/>
              </a:rPr>
              <a:t>Toisiin ihmisiin</a:t>
            </a:r>
            <a:endParaRPr lang="fi-FI" sz="1400" b="1" i="0" dirty="0">
              <a:latin typeface="+mj-lt"/>
            </a:endParaRPr>
          </a:p>
        </p:txBody>
      </p:sp>
      <p:cxnSp>
        <p:nvCxnSpPr>
          <p:cNvPr id="9" name="Suora yhdysviiva 8"/>
          <p:cNvCxnSpPr/>
          <p:nvPr/>
        </p:nvCxnSpPr>
        <p:spPr>
          <a:xfrm flipH="1">
            <a:off x="7236296" y="1980798"/>
            <a:ext cx="186363" cy="18442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uora yhdysviiva 12"/>
          <p:cNvCxnSpPr/>
          <p:nvPr/>
        </p:nvCxnSpPr>
        <p:spPr>
          <a:xfrm>
            <a:off x="2843808" y="1189073"/>
            <a:ext cx="65367" cy="21001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kstiruutu 9"/>
          <p:cNvSpPr txBox="1"/>
          <p:nvPr/>
        </p:nvSpPr>
        <p:spPr>
          <a:xfrm>
            <a:off x="6444208" y="3867894"/>
            <a:ext cx="1187330" cy="430887"/>
          </a:xfrm>
          <a:prstGeom prst="rect">
            <a:avLst/>
          </a:prstGeom>
          <a:noFill/>
        </p:spPr>
        <p:txBody>
          <a:bodyPr wrap="square" lIns="0" tIns="0" rIns="0" bIns="0" rtlCol="0">
            <a:spAutoFit/>
          </a:bodyPr>
          <a:lstStyle/>
          <a:p>
            <a:pPr algn="ctr"/>
            <a:r>
              <a:rPr lang="fi-FI" sz="1400" b="1" i="0" dirty="0">
                <a:latin typeface="+mj-lt"/>
              </a:rPr>
              <a:t>Keskusteluaiheeseen</a:t>
            </a:r>
          </a:p>
        </p:txBody>
      </p:sp>
      <p:cxnSp>
        <p:nvCxnSpPr>
          <p:cNvPr id="14" name="Suora yhdysviiva 13"/>
          <p:cNvCxnSpPr/>
          <p:nvPr/>
        </p:nvCxnSpPr>
        <p:spPr>
          <a:xfrm>
            <a:off x="7884368" y="1988689"/>
            <a:ext cx="72008" cy="695178"/>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uora yhdysviiva 14"/>
          <p:cNvCxnSpPr/>
          <p:nvPr/>
        </p:nvCxnSpPr>
        <p:spPr>
          <a:xfrm flipH="1">
            <a:off x="7792469" y="627534"/>
            <a:ext cx="91899" cy="69478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p:nvCxnSpPr>
        <p:spPr>
          <a:xfrm>
            <a:off x="6475180" y="812942"/>
            <a:ext cx="803796" cy="713867"/>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50851" y="4720198"/>
            <a:ext cx="4572000" cy="230832"/>
          </a:xfrm>
          <a:prstGeom prst="rect">
            <a:avLst/>
          </a:prstGeom>
        </p:spPr>
        <p:txBody>
          <a:bodyPr>
            <a:spAutoFit/>
          </a:bodyPr>
          <a:lstStyle/>
          <a:p>
            <a:r>
              <a:rPr lang="fi-FI" sz="900" b="1" dirty="0">
                <a:latin typeface="+mj-lt"/>
              </a:rPr>
              <a:t>A-moduuli – Virittäytyminen ja tutustuminen</a:t>
            </a:r>
            <a:endParaRPr lang="en-US" sz="900" dirty="0">
              <a:latin typeface="+mj-lt"/>
            </a:endParaRPr>
          </a:p>
        </p:txBody>
      </p:sp>
    </p:spTree>
    <p:extLst>
      <p:ext uri="{BB962C8B-B14F-4D97-AF65-F5344CB8AC3E}">
        <p14:creationId xmlns:p14="http://schemas.microsoft.com/office/powerpoint/2010/main" val="335444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851" y="4720198"/>
            <a:ext cx="4572000" cy="230832"/>
          </a:xfrm>
          <a:prstGeom prst="rect">
            <a:avLst/>
          </a:prstGeom>
        </p:spPr>
        <p:txBody>
          <a:bodyPr>
            <a:spAutoFit/>
          </a:bodyPr>
          <a:lstStyle/>
          <a:p>
            <a:r>
              <a:rPr lang="fi-FI" sz="900" b="1" dirty="0">
                <a:latin typeface="+mj-lt"/>
              </a:rPr>
              <a:t>A-moduuli – Virittäytyminen ja tutustuminen</a:t>
            </a:r>
            <a:endParaRPr lang="en-US" sz="900" dirty="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227" y="212651"/>
            <a:ext cx="6129547" cy="4320000"/>
          </a:xfrm>
          <a:prstGeom prst="rect">
            <a:avLst/>
          </a:prstGeom>
        </p:spPr>
      </p:pic>
    </p:spTree>
    <p:extLst>
      <p:ext uri="{BB962C8B-B14F-4D97-AF65-F5344CB8AC3E}">
        <p14:creationId xmlns:p14="http://schemas.microsoft.com/office/powerpoint/2010/main" val="3932888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B0DC20-3898-4AC8-86DC-AC2EF6AB6DE6}"/>
              </a:ext>
            </a:extLst>
          </p:cNvPr>
          <p:cNvSpPr>
            <a:spLocks noGrp="1"/>
          </p:cNvSpPr>
          <p:nvPr>
            <p:ph type="title"/>
          </p:nvPr>
        </p:nvSpPr>
        <p:spPr/>
        <p:txBody>
          <a:bodyPr/>
          <a:lstStyle/>
          <a:p>
            <a:r>
              <a:rPr lang="fi-FI" cap="none" dirty="0">
                <a:latin typeface="Arial" charset="0"/>
                <a:ea typeface="Arial" charset="0"/>
                <a:cs typeface="Arial" charset="0"/>
              </a:rPr>
              <a:t>4. Koulutussessio</a:t>
            </a:r>
            <a:br>
              <a:rPr lang="fi-FI" cap="none" dirty="0">
                <a:latin typeface="Arial" charset="0"/>
                <a:ea typeface="Arial" charset="0"/>
                <a:cs typeface="Arial" charset="0"/>
              </a:rPr>
            </a:br>
            <a:br>
              <a:rPr lang="fi-FI" b="1" dirty="0"/>
            </a:br>
            <a:r>
              <a:rPr lang="fi-FI" b="1" dirty="0"/>
              <a:t>DIALOGIN PERUSTEET JA TARVE DIALOGILLE</a:t>
            </a:r>
            <a:endParaRPr lang="x-none"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2588011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p:cNvSpPr>
            <a:spLocks noGrp="1"/>
          </p:cNvSpPr>
          <p:nvPr>
            <p:ph type="body" sz="quarter" idx="19"/>
          </p:nvPr>
        </p:nvSpPr>
        <p:spPr>
          <a:xfrm>
            <a:off x="3066920" y="3161414"/>
            <a:ext cx="2663813" cy="1105786"/>
          </a:xfrm>
        </p:spPr>
        <p:txBody>
          <a:bodyPr/>
          <a:lstStyle/>
          <a:p>
            <a:pPr marL="0" indent="0" algn="ctr">
              <a:buNone/>
            </a:pPr>
            <a:r>
              <a:rPr lang="fi-FI" sz="1800" kern="0" dirty="0">
                <a:latin typeface="+mj-lt"/>
              </a:rPr>
              <a:t>Demokratian </a:t>
            </a:r>
            <a:br>
              <a:rPr lang="fi-FI" sz="1800" kern="0" dirty="0">
                <a:latin typeface="+mj-lt"/>
              </a:rPr>
            </a:br>
            <a:r>
              <a:rPr lang="fi-FI" sz="1800" kern="0" dirty="0">
                <a:latin typeface="+mj-lt"/>
              </a:rPr>
              <a:t>kriisi</a:t>
            </a:r>
            <a:br>
              <a:rPr lang="fi-FI" sz="2400" kern="0" dirty="0"/>
            </a:br>
            <a:endParaRPr lang="fi-FI" sz="2400" kern="0" dirty="0">
              <a:latin typeface="+mj-lt"/>
            </a:endParaRPr>
          </a:p>
        </p:txBody>
      </p:sp>
      <p:sp>
        <p:nvSpPr>
          <p:cNvPr id="4" name="Tekstin paikkamerkki 2"/>
          <p:cNvSpPr txBox="1">
            <a:spLocks/>
          </p:cNvSpPr>
          <p:nvPr/>
        </p:nvSpPr>
        <p:spPr>
          <a:xfrm>
            <a:off x="453612" y="3161414"/>
            <a:ext cx="2304255" cy="1105786"/>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i-FI" sz="1800" kern="0" dirty="0">
                <a:latin typeface="+mj-lt"/>
              </a:rPr>
              <a:t>Kärjistynyt keskustelu</a:t>
            </a:r>
          </a:p>
        </p:txBody>
      </p:sp>
      <p:sp>
        <p:nvSpPr>
          <p:cNvPr id="7" name="Tekstin paikkamerkki 2"/>
          <p:cNvSpPr txBox="1">
            <a:spLocks/>
          </p:cNvSpPr>
          <p:nvPr/>
        </p:nvSpPr>
        <p:spPr>
          <a:xfrm>
            <a:off x="6012160" y="3161414"/>
            <a:ext cx="2592040" cy="1105786"/>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Lucida Grande"/>
              <a:buNone/>
            </a:pPr>
            <a:r>
              <a:rPr lang="fi-FI" sz="1800" kern="0" dirty="0">
                <a:latin typeface="+mj-lt"/>
              </a:rPr>
              <a:t>Kompleksinen maailma</a:t>
            </a:r>
          </a:p>
        </p:txBody>
      </p:sp>
      <p:sp>
        <p:nvSpPr>
          <p:cNvPr id="6" name="Rectangle 5"/>
          <p:cNvSpPr/>
          <p:nvPr/>
        </p:nvSpPr>
        <p:spPr>
          <a:xfrm>
            <a:off x="150851" y="4720198"/>
            <a:ext cx="4572000" cy="230832"/>
          </a:xfrm>
          <a:prstGeom prst="rect">
            <a:avLst/>
          </a:prstGeom>
        </p:spPr>
        <p:txBody>
          <a:bodyPr>
            <a:spAutoFit/>
          </a:bodyPr>
          <a:lstStyle/>
          <a:p>
            <a:r>
              <a:rPr lang="fi-FI" sz="900" b="1" dirty="0">
                <a:latin typeface="+mj-lt"/>
              </a:rPr>
              <a:t>A-moduuli – Dialogin perusteet ja tarve dialogille</a:t>
            </a:r>
            <a:endParaRPr lang="en-US" sz="900" dirty="0">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22416"/>
            <a:ext cx="9144000" cy="2286000"/>
          </a:xfrm>
          <a:prstGeom prst="rect">
            <a:avLst/>
          </a:prstGeom>
        </p:spPr>
      </p:pic>
    </p:spTree>
    <p:extLst>
      <p:ext uri="{BB962C8B-B14F-4D97-AF65-F5344CB8AC3E}">
        <p14:creationId xmlns:p14="http://schemas.microsoft.com/office/powerpoint/2010/main" val="295881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262774" y="1059444"/>
            <a:ext cx="875681" cy="87568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9"/>
          </p:nvPr>
        </p:nvSpPr>
        <p:spPr>
          <a:xfrm>
            <a:off x="539553" y="1410586"/>
            <a:ext cx="3904856" cy="3321404"/>
          </a:xfrm>
        </p:spPr>
        <p:txBody>
          <a:bodyPr/>
          <a:lstStyle/>
          <a:p>
            <a:pPr marL="0" indent="0">
              <a:buNone/>
            </a:pPr>
            <a:r>
              <a:rPr lang="fi-FI" altLang="fi-FI" sz="1500" b="1" dirty="0">
                <a:latin typeface="+mj-lt"/>
              </a:rPr>
              <a:t>Dialogi</a:t>
            </a:r>
            <a:r>
              <a:rPr lang="fi-FI" altLang="fi-FI" sz="1500" dirty="0"/>
              <a:t> = Keskustelu ymmärryksen lisäämiseksi asioista, toisista ja itsestä. Erityinen keskustelun tapa jossa ei pyritä yksimielisyyteen. </a:t>
            </a:r>
          </a:p>
          <a:p>
            <a:pPr marL="0" indent="0">
              <a:buNone/>
            </a:pPr>
            <a:endParaRPr lang="fi-FI" altLang="fi-FI" sz="1500" dirty="0"/>
          </a:p>
          <a:p>
            <a:pPr marL="0" indent="0">
              <a:buNone/>
            </a:pPr>
            <a:r>
              <a:rPr lang="fi-FI" altLang="fi-FI" sz="1500" b="1" dirty="0">
                <a:latin typeface="+mj-lt"/>
              </a:rPr>
              <a:t>Dialogisuus</a:t>
            </a:r>
            <a:r>
              <a:rPr lang="fi-FI" altLang="fi-FI" sz="1500" dirty="0"/>
              <a:t> = Asennoituminen (ajattelua ja tekoja) joka pyrkii vahvistamaan kunnioitusta ja lisäämään ymmärrystä ihmisten vuorovaikutuksessa</a:t>
            </a:r>
          </a:p>
          <a:p>
            <a:pPr marL="0" indent="0">
              <a:buNone/>
            </a:pPr>
            <a:endParaRPr lang="fi-FI" altLang="fi-FI" sz="1500" dirty="0"/>
          </a:p>
          <a:p>
            <a:pPr marL="0" indent="0">
              <a:buNone/>
            </a:pPr>
            <a:r>
              <a:rPr lang="fi-FI" altLang="fi-FI" sz="1500" b="1" dirty="0">
                <a:latin typeface="+mj-lt"/>
              </a:rPr>
              <a:t>Erätauko-dialogi</a:t>
            </a:r>
            <a:r>
              <a:rPr lang="fi-FI" altLang="fi-FI" sz="1500" dirty="0"/>
              <a:t> = Toimintamalli rakentavan yhteiskunnallisen keskustelun käynnistämiseen ja käymiseen</a:t>
            </a:r>
            <a:br>
              <a:rPr lang="fi-FI" altLang="fi-FI" sz="1500" dirty="0"/>
            </a:br>
            <a:endParaRPr lang="fi-FI" altLang="fi-FI" sz="1500" dirty="0"/>
          </a:p>
          <a:p>
            <a:endParaRPr lang="en-US" sz="1500" dirty="0"/>
          </a:p>
        </p:txBody>
      </p:sp>
      <p:sp>
        <p:nvSpPr>
          <p:cNvPr id="13" name="Title 12"/>
          <p:cNvSpPr>
            <a:spLocks noGrp="1"/>
          </p:cNvSpPr>
          <p:nvPr>
            <p:ph type="title"/>
          </p:nvPr>
        </p:nvSpPr>
        <p:spPr/>
        <p:txBody>
          <a:bodyPr/>
          <a:lstStyle/>
          <a:p>
            <a:r>
              <a:rPr lang="en-US" dirty="0" err="1"/>
              <a:t>Käsitteitä</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3111" y="967408"/>
            <a:ext cx="3735005" cy="2801254"/>
          </a:xfrm>
          <a:prstGeom prst="rect">
            <a:avLst/>
          </a:prstGeom>
        </p:spPr>
      </p:pic>
      <p:sp>
        <p:nvSpPr>
          <p:cNvPr id="7" name="Rectangle 6"/>
          <p:cNvSpPr/>
          <p:nvPr/>
        </p:nvSpPr>
        <p:spPr>
          <a:xfrm>
            <a:off x="150851" y="4720198"/>
            <a:ext cx="4572000" cy="230832"/>
          </a:xfrm>
          <a:prstGeom prst="rect">
            <a:avLst/>
          </a:prstGeom>
        </p:spPr>
        <p:txBody>
          <a:bodyPr>
            <a:spAutoFit/>
          </a:bodyPr>
          <a:lstStyle/>
          <a:p>
            <a:r>
              <a:rPr lang="fi-FI" sz="900" b="1" dirty="0">
                <a:latin typeface="+mj-lt"/>
              </a:rPr>
              <a:t>A-moduuli – Dialogin perusteet ja tarve dialogille</a:t>
            </a:r>
            <a:endParaRPr lang="en-US" sz="900" dirty="0">
              <a:latin typeface="+mj-lt"/>
            </a:endParaRPr>
          </a:p>
        </p:txBody>
      </p:sp>
    </p:spTree>
    <p:extLst>
      <p:ext uri="{BB962C8B-B14F-4D97-AF65-F5344CB8AC3E}">
        <p14:creationId xmlns:p14="http://schemas.microsoft.com/office/powerpoint/2010/main" val="1969124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851" y="4720198"/>
            <a:ext cx="4572000" cy="230832"/>
          </a:xfrm>
          <a:prstGeom prst="rect">
            <a:avLst/>
          </a:prstGeom>
        </p:spPr>
        <p:txBody>
          <a:bodyPr>
            <a:spAutoFit/>
          </a:bodyPr>
          <a:lstStyle/>
          <a:p>
            <a:r>
              <a:rPr lang="fi-FI" sz="900" b="1" dirty="0">
                <a:latin typeface="+mj-lt"/>
              </a:rPr>
              <a:t>A-moduuli – Dialogin perusteet ja tarve dialogille</a:t>
            </a:r>
            <a:endParaRPr lang="en-US" sz="900" dirty="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227" y="212651"/>
            <a:ext cx="6129547" cy="4320000"/>
          </a:xfrm>
          <a:prstGeom prst="rect">
            <a:avLst/>
          </a:prstGeom>
        </p:spPr>
      </p:pic>
    </p:spTree>
    <p:extLst>
      <p:ext uri="{BB962C8B-B14F-4D97-AF65-F5344CB8AC3E}">
        <p14:creationId xmlns:p14="http://schemas.microsoft.com/office/powerpoint/2010/main" val="689261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ltLang="fi-FI" dirty="0"/>
              <a:t>Dialogin erityispiirteet</a:t>
            </a:r>
            <a:endParaRPr lang="fi-FI" dirty="0"/>
          </a:p>
        </p:txBody>
      </p:sp>
      <p:sp>
        <p:nvSpPr>
          <p:cNvPr id="6" name="Text Placeholder 5"/>
          <p:cNvSpPr>
            <a:spLocks noGrp="1"/>
          </p:cNvSpPr>
          <p:nvPr>
            <p:ph type="body" sz="quarter" idx="19"/>
          </p:nvPr>
        </p:nvSpPr>
        <p:spPr>
          <a:xfrm>
            <a:off x="539553" y="1275606"/>
            <a:ext cx="4464838" cy="1829101"/>
          </a:xfrm>
        </p:spPr>
        <p:txBody>
          <a:bodyPr/>
          <a:lstStyle/>
          <a:p>
            <a:pPr marL="0" indent="0">
              <a:buNone/>
            </a:pPr>
            <a:r>
              <a:rPr lang="en-US" sz="1400" dirty="0">
                <a:latin typeface="+mj-lt"/>
              </a:rPr>
              <a:t>DIALOGINEN KESKUSTELU EROAA </a:t>
            </a:r>
          </a:p>
          <a:p>
            <a:pPr>
              <a:buFont typeface="Arial" charset="0"/>
              <a:buChar char="•"/>
            </a:pPr>
            <a:r>
              <a:rPr lang="en-US" sz="1400" dirty="0" err="1"/>
              <a:t>Väittelystä</a:t>
            </a:r>
            <a:r>
              <a:rPr lang="en-US" sz="1400" dirty="0"/>
              <a:t> = </a:t>
            </a:r>
            <a:r>
              <a:rPr lang="en-US" sz="1400" dirty="0" err="1"/>
              <a:t>selvitetään</a:t>
            </a:r>
            <a:r>
              <a:rPr lang="en-US" sz="1400" dirty="0"/>
              <a:t> paras </a:t>
            </a:r>
            <a:r>
              <a:rPr lang="en-US" sz="1400" dirty="0" err="1"/>
              <a:t>argumentti</a:t>
            </a:r>
            <a:r>
              <a:rPr lang="en-US" sz="1400" dirty="0"/>
              <a:t> </a:t>
            </a:r>
          </a:p>
          <a:p>
            <a:pPr>
              <a:spcBef>
                <a:spcPts val="384"/>
              </a:spcBef>
              <a:buFont typeface="Arial" charset="0"/>
              <a:buChar char="•"/>
            </a:pPr>
            <a:r>
              <a:rPr lang="en-US" sz="1400" dirty="0" err="1"/>
              <a:t>Neuvottelusta</a:t>
            </a:r>
            <a:r>
              <a:rPr lang="en-US" sz="1400" dirty="0"/>
              <a:t> = </a:t>
            </a:r>
            <a:r>
              <a:rPr lang="en-US" sz="1400" dirty="0" err="1"/>
              <a:t>tähdätään</a:t>
            </a:r>
            <a:r>
              <a:rPr lang="en-US" sz="1400" dirty="0"/>
              <a:t> </a:t>
            </a:r>
            <a:r>
              <a:rPr lang="en-US" sz="1400" dirty="0" err="1"/>
              <a:t>sopimukseen</a:t>
            </a:r>
            <a:endParaRPr lang="en-US" sz="1400" dirty="0"/>
          </a:p>
          <a:p>
            <a:pPr>
              <a:spcBef>
                <a:spcPts val="384"/>
              </a:spcBef>
              <a:buFont typeface="Arial" charset="0"/>
              <a:buChar char="•"/>
            </a:pPr>
            <a:r>
              <a:rPr lang="en-US" sz="1400" dirty="0" err="1"/>
              <a:t>Konsensuksesta</a:t>
            </a:r>
            <a:r>
              <a:rPr lang="en-US" sz="1400" dirty="0"/>
              <a:t> = </a:t>
            </a:r>
            <a:r>
              <a:rPr lang="en-US" sz="1400" dirty="0" err="1"/>
              <a:t>pyritään</a:t>
            </a:r>
            <a:r>
              <a:rPr lang="en-US" sz="1400" dirty="0"/>
              <a:t> </a:t>
            </a:r>
            <a:r>
              <a:rPr lang="en-US" sz="1400" dirty="0" err="1"/>
              <a:t>yksimielisyyteen</a:t>
            </a:r>
            <a:endParaRPr lang="en-US" sz="1400" dirty="0"/>
          </a:p>
        </p:txBody>
      </p:sp>
      <p:sp>
        <p:nvSpPr>
          <p:cNvPr id="9" name="Text Placeholder 5"/>
          <p:cNvSpPr txBox="1">
            <a:spLocks/>
          </p:cNvSpPr>
          <p:nvPr/>
        </p:nvSpPr>
        <p:spPr>
          <a:xfrm>
            <a:off x="518286" y="2665711"/>
            <a:ext cx="5237472" cy="1166023"/>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736"/>
              </a:spcBef>
              <a:buNone/>
            </a:pPr>
            <a:r>
              <a:rPr lang="en-US" sz="1400" dirty="0">
                <a:latin typeface="+mj-lt"/>
              </a:rPr>
              <a:t>ERÄTAUKO-DIALOGIEN PELISÄÄNNÖT</a:t>
            </a:r>
          </a:p>
          <a:p>
            <a:pPr>
              <a:spcBef>
                <a:spcPts val="736"/>
              </a:spcBef>
              <a:buFont typeface="Arial" charset="0"/>
              <a:buChar char="•"/>
            </a:pPr>
            <a:r>
              <a:rPr lang="en-US" sz="1400" b="1" dirty="0" err="1">
                <a:latin typeface="+mj-lt"/>
              </a:rPr>
              <a:t>Kuuntele</a:t>
            </a:r>
            <a:r>
              <a:rPr lang="en-US" sz="1400" dirty="0"/>
              <a:t> </a:t>
            </a:r>
            <a:r>
              <a:rPr lang="en-US" sz="1400" dirty="0" err="1"/>
              <a:t>toisia</a:t>
            </a:r>
            <a:r>
              <a:rPr lang="en-US" sz="1400" dirty="0"/>
              <a:t>, </a:t>
            </a:r>
            <a:r>
              <a:rPr lang="en-US" sz="1400" dirty="0" err="1"/>
              <a:t>älä</a:t>
            </a:r>
            <a:r>
              <a:rPr lang="en-US" sz="1400" dirty="0"/>
              <a:t> </a:t>
            </a:r>
            <a:r>
              <a:rPr lang="en-US" sz="1400" dirty="0" err="1"/>
              <a:t>keskeytä</a:t>
            </a:r>
            <a:r>
              <a:rPr lang="en-US" sz="1400" dirty="0"/>
              <a:t> tai </a:t>
            </a:r>
            <a:r>
              <a:rPr lang="en-US" sz="1400" dirty="0" err="1"/>
              <a:t>käynnistä</a:t>
            </a:r>
            <a:r>
              <a:rPr lang="en-US" sz="1400" dirty="0"/>
              <a:t> </a:t>
            </a:r>
            <a:r>
              <a:rPr lang="en-US" sz="1400" dirty="0" err="1"/>
              <a:t>sivukeskusteluja</a:t>
            </a:r>
            <a:r>
              <a:rPr lang="en-US" sz="1400" dirty="0"/>
              <a:t>.</a:t>
            </a:r>
          </a:p>
          <a:p>
            <a:pPr>
              <a:spcBef>
                <a:spcPts val="336"/>
              </a:spcBef>
              <a:buFont typeface="Arial" charset="0"/>
              <a:buChar char="•"/>
            </a:pPr>
            <a:r>
              <a:rPr lang="en-US" sz="1400" b="1" dirty="0" err="1">
                <a:latin typeface="+mj-lt"/>
              </a:rPr>
              <a:t>Liity</a:t>
            </a:r>
            <a:r>
              <a:rPr lang="en-US" sz="1400" dirty="0"/>
              <a:t> </a:t>
            </a:r>
            <a:r>
              <a:rPr lang="en-US" sz="1400" dirty="0" err="1"/>
              <a:t>toisten</a:t>
            </a:r>
            <a:r>
              <a:rPr lang="en-US" sz="1400" dirty="0"/>
              <a:t> </a:t>
            </a:r>
            <a:r>
              <a:rPr lang="en-US" sz="1400" dirty="0" err="1"/>
              <a:t>puheeseen</a:t>
            </a:r>
            <a:r>
              <a:rPr lang="en-US" sz="1400" dirty="0"/>
              <a:t> ja </a:t>
            </a:r>
            <a:r>
              <a:rPr lang="en-US" sz="1400" dirty="0" err="1"/>
              <a:t>käytä</a:t>
            </a:r>
            <a:r>
              <a:rPr lang="en-US" sz="1400" dirty="0"/>
              <a:t> </a:t>
            </a:r>
            <a:r>
              <a:rPr lang="en-US" sz="1400" dirty="0" err="1"/>
              <a:t>arkikieltä</a:t>
            </a:r>
            <a:r>
              <a:rPr lang="en-US" sz="1400" dirty="0"/>
              <a:t>.</a:t>
            </a:r>
          </a:p>
          <a:p>
            <a:pPr>
              <a:spcBef>
                <a:spcPts val="336"/>
              </a:spcBef>
              <a:buFont typeface="Arial" charset="0"/>
              <a:buChar char="•"/>
            </a:pPr>
            <a:r>
              <a:rPr lang="en-US" sz="1400" b="1" dirty="0" err="1">
                <a:latin typeface="+mj-lt"/>
              </a:rPr>
              <a:t>Kerro</a:t>
            </a:r>
            <a:r>
              <a:rPr lang="en-US" sz="1400" dirty="0"/>
              <a:t> </a:t>
            </a:r>
            <a:r>
              <a:rPr lang="en-US" sz="1400" dirty="0" err="1"/>
              <a:t>omasta</a:t>
            </a:r>
            <a:r>
              <a:rPr lang="en-US" sz="1400" dirty="0"/>
              <a:t> </a:t>
            </a:r>
            <a:r>
              <a:rPr lang="en-US" sz="1400" dirty="0" err="1"/>
              <a:t>kokemuksesta</a:t>
            </a:r>
            <a:r>
              <a:rPr lang="en-US" sz="1400" dirty="0"/>
              <a:t>.</a:t>
            </a:r>
          </a:p>
          <a:p>
            <a:pPr>
              <a:spcBef>
                <a:spcPts val="336"/>
              </a:spcBef>
              <a:buFont typeface="Arial" charset="0"/>
              <a:buChar char="•"/>
            </a:pPr>
            <a:r>
              <a:rPr lang="en-US" sz="1400" b="1" dirty="0" err="1">
                <a:latin typeface="+mj-lt"/>
              </a:rPr>
              <a:t>Puhuttele</a:t>
            </a:r>
            <a:r>
              <a:rPr lang="en-US" sz="1400" dirty="0"/>
              <a:t> </a:t>
            </a:r>
            <a:r>
              <a:rPr lang="en-US" sz="1400" dirty="0" err="1"/>
              <a:t>muita</a:t>
            </a:r>
            <a:r>
              <a:rPr lang="en-US" sz="1400" dirty="0"/>
              <a:t> </a:t>
            </a:r>
            <a:r>
              <a:rPr lang="en-US" sz="1400" dirty="0" err="1"/>
              <a:t>suoraan</a:t>
            </a:r>
            <a:r>
              <a:rPr lang="en-US" sz="1400" dirty="0"/>
              <a:t> ja </a:t>
            </a:r>
            <a:r>
              <a:rPr lang="en-US" sz="1400" dirty="0" err="1"/>
              <a:t>kysy</a:t>
            </a:r>
            <a:r>
              <a:rPr lang="en-US" sz="1400" dirty="0"/>
              <a:t> </a:t>
            </a:r>
            <a:r>
              <a:rPr lang="en-US" sz="1400" dirty="0" err="1"/>
              <a:t>heidän</a:t>
            </a:r>
            <a:r>
              <a:rPr lang="en-US" sz="1400" dirty="0"/>
              <a:t> </a:t>
            </a:r>
            <a:r>
              <a:rPr lang="en-US" sz="1400" dirty="0" err="1"/>
              <a:t>näkemyksiään</a:t>
            </a:r>
            <a:r>
              <a:rPr lang="en-US" sz="1400" dirty="0"/>
              <a:t>.</a:t>
            </a:r>
          </a:p>
          <a:p>
            <a:pPr>
              <a:spcBef>
                <a:spcPts val="336"/>
              </a:spcBef>
              <a:buFont typeface="Arial" charset="0"/>
              <a:buChar char="•"/>
            </a:pPr>
            <a:r>
              <a:rPr lang="en-US" sz="1400" b="1" dirty="0">
                <a:latin typeface="+mj-lt"/>
              </a:rPr>
              <a:t>Ole </a:t>
            </a:r>
            <a:r>
              <a:rPr lang="en-US" sz="1400" b="1" dirty="0" err="1">
                <a:latin typeface="+mj-lt"/>
              </a:rPr>
              <a:t>läsnä</a:t>
            </a:r>
            <a:r>
              <a:rPr lang="en-US" sz="1400" b="1" dirty="0">
                <a:latin typeface="+mj-lt"/>
              </a:rPr>
              <a:t> ja </a:t>
            </a:r>
            <a:r>
              <a:rPr lang="en-US" sz="1400" b="1" dirty="0" err="1">
                <a:latin typeface="+mj-lt"/>
              </a:rPr>
              <a:t>kunnioit</a:t>
            </a:r>
            <a:r>
              <a:rPr lang="en-US" sz="1400" b="1" dirty="0" err="1"/>
              <a:t>a</a:t>
            </a:r>
            <a:r>
              <a:rPr lang="en-US" sz="1400" b="1" dirty="0"/>
              <a:t> </a:t>
            </a:r>
            <a:r>
              <a:rPr lang="en-US" sz="1400" dirty="0" err="1"/>
              <a:t>toisia</a:t>
            </a:r>
            <a:r>
              <a:rPr lang="en-US" sz="1400" dirty="0"/>
              <a:t> </a:t>
            </a:r>
            <a:r>
              <a:rPr lang="en-US" sz="1400" dirty="0" err="1"/>
              <a:t>sekä</a:t>
            </a:r>
            <a:r>
              <a:rPr lang="en-US" sz="1400" dirty="0"/>
              <a:t> </a:t>
            </a:r>
            <a:r>
              <a:rPr lang="en-US" sz="1400" dirty="0" err="1"/>
              <a:t>luottamuksen</a:t>
            </a:r>
            <a:r>
              <a:rPr lang="en-US" sz="1400" dirty="0"/>
              <a:t> </a:t>
            </a:r>
            <a:r>
              <a:rPr lang="en-US" sz="1400" dirty="0" err="1"/>
              <a:t>ilmapiiriä</a:t>
            </a:r>
            <a:r>
              <a:rPr lang="en-US" sz="1400" dirty="0"/>
              <a:t>.</a:t>
            </a:r>
          </a:p>
          <a:p>
            <a:pPr>
              <a:spcBef>
                <a:spcPts val="336"/>
              </a:spcBef>
              <a:buFont typeface="Arial" charset="0"/>
              <a:buChar char="•"/>
            </a:pPr>
            <a:r>
              <a:rPr lang="en-US" sz="1400" b="1" dirty="0" err="1">
                <a:latin typeface="+mj-lt"/>
              </a:rPr>
              <a:t>Etsi</a:t>
            </a:r>
            <a:r>
              <a:rPr lang="en-US" sz="1400" b="1" dirty="0">
                <a:latin typeface="+mj-lt"/>
              </a:rPr>
              <a:t> ja </a:t>
            </a:r>
            <a:r>
              <a:rPr lang="en-US" sz="1400" b="1" dirty="0" err="1">
                <a:latin typeface="+mj-lt"/>
              </a:rPr>
              <a:t>kokoa</a:t>
            </a:r>
            <a:r>
              <a:rPr lang="en-US" sz="1400" dirty="0">
                <a:latin typeface="+mj-lt"/>
              </a:rPr>
              <a:t>. </a:t>
            </a:r>
            <a:r>
              <a:rPr lang="en-US" sz="1400" dirty="0" err="1"/>
              <a:t>Työstä</a:t>
            </a:r>
            <a:r>
              <a:rPr lang="en-US" sz="1400" dirty="0"/>
              <a:t> </a:t>
            </a:r>
            <a:r>
              <a:rPr lang="en-US" sz="1400" dirty="0" err="1"/>
              <a:t>rohkeasti</a:t>
            </a:r>
            <a:r>
              <a:rPr lang="en-US" sz="1400" dirty="0"/>
              <a:t> </a:t>
            </a:r>
            <a:r>
              <a:rPr lang="en-US" sz="1400" dirty="0" err="1"/>
              <a:t>esiin</a:t>
            </a:r>
            <a:r>
              <a:rPr lang="en-US" sz="1400" dirty="0"/>
              <a:t> </a:t>
            </a:r>
            <a:r>
              <a:rPr lang="en-US" sz="1400" dirty="0" err="1"/>
              <a:t>tulevia</a:t>
            </a:r>
            <a:r>
              <a:rPr lang="en-US" sz="1400" dirty="0"/>
              <a:t> </a:t>
            </a:r>
            <a:r>
              <a:rPr lang="en-US" sz="1400" dirty="0" err="1"/>
              <a:t>ristiriitoja</a:t>
            </a:r>
            <a:r>
              <a:rPr lang="en-US" sz="1400" dirty="0"/>
              <a:t> ja </a:t>
            </a:r>
            <a:r>
              <a:rPr lang="en-US" sz="1400" dirty="0" err="1"/>
              <a:t>etsi</a:t>
            </a:r>
            <a:r>
              <a:rPr lang="en-US" sz="1400" dirty="0"/>
              <a:t> </a:t>
            </a:r>
            <a:r>
              <a:rPr lang="en-US" sz="1400" dirty="0" err="1"/>
              <a:t>piiloon</a:t>
            </a:r>
            <a:r>
              <a:rPr lang="en-US" sz="1400" dirty="0"/>
              <a:t> </a:t>
            </a:r>
            <a:r>
              <a:rPr lang="en-US" sz="1400" dirty="0" err="1"/>
              <a:t>jääneitä</a:t>
            </a:r>
            <a:r>
              <a:rPr lang="en-US" sz="1400" dirty="0"/>
              <a:t> </a:t>
            </a:r>
            <a:r>
              <a:rPr lang="en-US" sz="1400" dirty="0" err="1"/>
              <a:t>asioita</a:t>
            </a:r>
            <a:r>
              <a:rPr lang="en-US" sz="1400" dirty="0"/>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4312" y="1543812"/>
            <a:ext cx="3599688" cy="3599688"/>
          </a:xfrm>
          <a:prstGeom prst="rect">
            <a:avLst/>
          </a:prstGeom>
        </p:spPr>
      </p:pic>
      <p:sp>
        <p:nvSpPr>
          <p:cNvPr id="7" name="Rectangle 6"/>
          <p:cNvSpPr/>
          <p:nvPr/>
        </p:nvSpPr>
        <p:spPr>
          <a:xfrm>
            <a:off x="150851" y="4720198"/>
            <a:ext cx="4572000" cy="230832"/>
          </a:xfrm>
          <a:prstGeom prst="rect">
            <a:avLst/>
          </a:prstGeom>
        </p:spPr>
        <p:txBody>
          <a:bodyPr>
            <a:spAutoFit/>
          </a:bodyPr>
          <a:lstStyle/>
          <a:p>
            <a:r>
              <a:rPr lang="fi-FI" sz="900" b="1" dirty="0">
                <a:latin typeface="+mj-lt"/>
              </a:rPr>
              <a:t>A-moduuli – Dialogin perusteet ja tarve dialogille</a:t>
            </a:r>
            <a:endParaRPr lang="en-US" sz="900" dirty="0">
              <a:latin typeface="+mj-lt"/>
            </a:endParaRPr>
          </a:p>
        </p:txBody>
      </p:sp>
    </p:spTree>
    <p:extLst>
      <p:ext uri="{BB962C8B-B14F-4D97-AF65-F5344CB8AC3E}">
        <p14:creationId xmlns:p14="http://schemas.microsoft.com/office/powerpoint/2010/main" val="2751641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66B8F1-91E1-4858-93EF-E6A698B137CB}"/>
              </a:ext>
            </a:extLst>
          </p:cNvPr>
          <p:cNvSpPr>
            <a:spLocks noGrp="1"/>
          </p:cNvSpPr>
          <p:nvPr>
            <p:ph type="title"/>
          </p:nvPr>
        </p:nvSpPr>
        <p:spPr/>
        <p:txBody>
          <a:bodyPr/>
          <a:lstStyle/>
          <a:p>
            <a:r>
              <a:rPr lang="en-US" dirty="0" err="1"/>
              <a:t>Kalvosetin</a:t>
            </a:r>
            <a:r>
              <a:rPr lang="en-US" dirty="0"/>
              <a:t> </a:t>
            </a:r>
            <a:r>
              <a:rPr lang="en-US" dirty="0" err="1"/>
              <a:t>sisällys</a:t>
            </a:r>
            <a:endParaRPr lang="x-none" dirty="0"/>
          </a:p>
        </p:txBody>
      </p:sp>
      <p:sp>
        <p:nvSpPr>
          <p:cNvPr id="3" name="Tekstin paikkamerkki 2">
            <a:extLst>
              <a:ext uri="{FF2B5EF4-FFF2-40B4-BE49-F238E27FC236}">
                <a16:creationId xmlns:a16="http://schemas.microsoft.com/office/drawing/2014/main" id="{8EA0D205-F21C-4D1A-B1CD-435C23991AC0}"/>
              </a:ext>
            </a:extLst>
          </p:cNvPr>
          <p:cNvSpPr>
            <a:spLocks noGrp="1"/>
          </p:cNvSpPr>
          <p:nvPr>
            <p:ph type="body" sz="quarter" idx="20"/>
          </p:nvPr>
        </p:nvSpPr>
        <p:spPr>
          <a:xfrm>
            <a:off x="539552" y="1275606"/>
            <a:ext cx="6603120" cy="3240360"/>
          </a:xfrm>
        </p:spPr>
        <p:txBody>
          <a:bodyPr/>
          <a:lstStyle/>
          <a:p>
            <a:r>
              <a:rPr lang="en-US" dirty="0" err="1"/>
              <a:t>Erätauko-koulutuksen</a:t>
            </a:r>
            <a:r>
              <a:rPr lang="en-US" dirty="0"/>
              <a:t> </a:t>
            </a:r>
            <a:r>
              <a:rPr lang="en-US" dirty="0" err="1"/>
              <a:t>moduuleihin</a:t>
            </a:r>
            <a:r>
              <a:rPr lang="en-US" dirty="0"/>
              <a:t> </a:t>
            </a:r>
            <a:r>
              <a:rPr lang="en-US" dirty="0" err="1"/>
              <a:t>liittyvät</a:t>
            </a:r>
            <a:r>
              <a:rPr lang="en-US" dirty="0"/>
              <a:t> </a:t>
            </a:r>
            <a:r>
              <a:rPr lang="en-US" dirty="0" err="1"/>
              <a:t>kalvot</a:t>
            </a:r>
            <a:endParaRPr lang="en-US" dirty="0"/>
          </a:p>
          <a:p>
            <a:pPr lvl="1"/>
            <a:r>
              <a:rPr lang="en-US" dirty="0" err="1"/>
              <a:t>Moduuli</a:t>
            </a:r>
            <a:r>
              <a:rPr lang="en-US" dirty="0"/>
              <a:t> A: </a:t>
            </a:r>
            <a:r>
              <a:rPr lang="en-US" dirty="0" err="1"/>
              <a:t>Ymmärrä</a:t>
            </a:r>
            <a:r>
              <a:rPr lang="en-US" dirty="0"/>
              <a:t> </a:t>
            </a:r>
            <a:r>
              <a:rPr lang="en-US" dirty="0" err="1"/>
              <a:t>konteksti</a:t>
            </a:r>
            <a:r>
              <a:rPr lang="en-US" dirty="0"/>
              <a:t> ja </a:t>
            </a:r>
            <a:r>
              <a:rPr lang="en-US" dirty="0" err="1"/>
              <a:t>tarve</a:t>
            </a:r>
            <a:endParaRPr lang="en-US" dirty="0"/>
          </a:p>
          <a:p>
            <a:pPr lvl="1"/>
            <a:r>
              <a:rPr lang="en-US" dirty="0" err="1"/>
              <a:t>Moduuli</a:t>
            </a:r>
            <a:r>
              <a:rPr lang="en-US" dirty="0"/>
              <a:t> B: </a:t>
            </a:r>
            <a:r>
              <a:rPr lang="en-US" dirty="0" err="1"/>
              <a:t>Opi</a:t>
            </a:r>
            <a:r>
              <a:rPr lang="en-US" dirty="0"/>
              <a:t> </a:t>
            </a:r>
            <a:r>
              <a:rPr lang="en-US" dirty="0" err="1"/>
              <a:t>Erätauko</a:t>
            </a:r>
            <a:endParaRPr lang="en-US" dirty="0"/>
          </a:p>
          <a:p>
            <a:pPr lvl="1"/>
            <a:r>
              <a:rPr lang="en-US" dirty="0" err="1"/>
              <a:t>Moduuli</a:t>
            </a:r>
            <a:r>
              <a:rPr lang="en-US" dirty="0"/>
              <a:t> C: </a:t>
            </a:r>
            <a:r>
              <a:rPr lang="en-US" dirty="0" err="1"/>
              <a:t>Toteuta</a:t>
            </a:r>
            <a:r>
              <a:rPr lang="en-US" dirty="0"/>
              <a:t> ja </a:t>
            </a:r>
            <a:r>
              <a:rPr lang="en-US" dirty="0" err="1"/>
              <a:t>vaikuta</a:t>
            </a:r>
            <a:endParaRPr lang="en-US" dirty="0"/>
          </a:p>
          <a:p>
            <a:pPr lvl="1"/>
            <a:endParaRPr lang="en-US" dirty="0"/>
          </a:p>
          <a:p>
            <a:r>
              <a:rPr lang="en-US" dirty="0" err="1"/>
              <a:t>Liitteet</a:t>
            </a:r>
            <a:r>
              <a:rPr lang="en-US" dirty="0"/>
              <a:t> (</a:t>
            </a:r>
            <a:r>
              <a:rPr lang="en-US" dirty="0" err="1"/>
              <a:t>Kalvot</a:t>
            </a:r>
            <a:r>
              <a:rPr lang="en-US" dirty="0"/>
              <a:t> </a:t>
            </a:r>
            <a:r>
              <a:rPr lang="en-US" dirty="0" err="1"/>
              <a:t>Dialogin</a:t>
            </a:r>
            <a:r>
              <a:rPr lang="en-US" dirty="0"/>
              <a:t> </a:t>
            </a:r>
            <a:r>
              <a:rPr lang="en-US" dirty="0" err="1"/>
              <a:t>vuoro</a:t>
            </a:r>
            <a:r>
              <a:rPr lang="en-US" dirty="0"/>
              <a:t> -</a:t>
            </a:r>
            <a:r>
              <a:rPr lang="en-US" dirty="0" err="1"/>
              <a:t>julkaisusta</a:t>
            </a:r>
            <a:r>
              <a:rPr lang="en-US" dirty="0"/>
              <a:t> ja </a:t>
            </a:r>
            <a:r>
              <a:rPr lang="en-US" dirty="0" err="1"/>
              <a:t>viidestä</a:t>
            </a:r>
            <a:r>
              <a:rPr lang="en-US" dirty="0"/>
              <a:t> </a:t>
            </a:r>
            <a:r>
              <a:rPr lang="en-US" dirty="0" err="1"/>
              <a:t>rakentavan</a:t>
            </a:r>
            <a:r>
              <a:rPr lang="en-US" dirty="0"/>
              <a:t> </a:t>
            </a:r>
            <a:r>
              <a:rPr lang="en-US" dirty="0" err="1"/>
              <a:t>yhteiskunnallisen</a:t>
            </a:r>
            <a:r>
              <a:rPr lang="en-US" dirty="0"/>
              <a:t> </a:t>
            </a:r>
            <a:r>
              <a:rPr lang="en-US" dirty="0" err="1"/>
              <a:t>keskustelun</a:t>
            </a:r>
            <a:r>
              <a:rPr lang="en-US" dirty="0"/>
              <a:t> </a:t>
            </a:r>
            <a:r>
              <a:rPr lang="en-US" dirty="0" err="1"/>
              <a:t>teesistä</a:t>
            </a:r>
            <a:r>
              <a:rPr lang="en-US" dirty="0"/>
              <a:t>)</a:t>
            </a:r>
            <a:endParaRPr lang="x-none" dirty="0"/>
          </a:p>
        </p:txBody>
      </p:sp>
    </p:spTree>
    <p:extLst>
      <p:ext uri="{BB962C8B-B14F-4D97-AF65-F5344CB8AC3E}">
        <p14:creationId xmlns:p14="http://schemas.microsoft.com/office/powerpoint/2010/main" val="2620608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851" y="4720198"/>
            <a:ext cx="4572000" cy="230832"/>
          </a:xfrm>
          <a:prstGeom prst="rect">
            <a:avLst/>
          </a:prstGeom>
        </p:spPr>
        <p:txBody>
          <a:bodyPr>
            <a:spAutoFit/>
          </a:bodyPr>
          <a:lstStyle/>
          <a:p>
            <a:r>
              <a:rPr lang="fi-FI" sz="900" b="1" dirty="0">
                <a:latin typeface="+mj-lt"/>
              </a:rPr>
              <a:t>A-moduuli – Dialogin perusteet ja tarve dialogille</a:t>
            </a:r>
            <a:endParaRPr lang="en-US" sz="9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227" y="212651"/>
            <a:ext cx="6129547" cy="4319999"/>
          </a:xfrm>
          <a:prstGeom prst="rect">
            <a:avLst/>
          </a:prstGeom>
        </p:spPr>
      </p:pic>
    </p:spTree>
    <p:extLst>
      <p:ext uri="{BB962C8B-B14F-4D97-AF65-F5344CB8AC3E}">
        <p14:creationId xmlns:p14="http://schemas.microsoft.com/office/powerpoint/2010/main" val="1578983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415709"/>
            <a:ext cx="2303721" cy="1727791"/>
          </a:xfrm>
          <a:prstGeom prst="rect">
            <a:avLst/>
          </a:prstGeom>
        </p:spPr>
      </p:pic>
      <p:sp>
        <p:nvSpPr>
          <p:cNvPr id="2" name="Otsikko 1"/>
          <p:cNvSpPr>
            <a:spLocks noGrp="1"/>
          </p:cNvSpPr>
          <p:nvPr>
            <p:ph type="title"/>
          </p:nvPr>
        </p:nvSpPr>
        <p:spPr>
          <a:xfrm>
            <a:off x="519754" y="399925"/>
            <a:ext cx="6156684" cy="457994"/>
          </a:xfrm>
        </p:spPr>
        <p:txBody>
          <a:bodyPr/>
          <a:lstStyle/>
          <a:p>
            <a:r>
              <a:rPr lang="fi-FI" b="1" dirty="0">
                <a:solidFill>
                  <a:srgbClr val="FFE600"/>
                </a:solidFill>
              </a:rPr>
              <a:t>11 kikkaa </a:t>
            </a:r>
            <a:r>
              <a:rPr lang="fi-FI" b="1" dirty="0"/>
              <a:t>tuhota dialogi</a:t>
            </a:r>
            <a:endParaRPr lang="fi-FI" dirty="0"/>
          </a:p>
        </p:txBody>
      </p:sp>
      <p:sp>
        <p:nvSpPr>
          <p:cNvPr id="3" name="Sisällön paikkamerkki 2"/>
          <p:cNvSpPr>
            <a:spLocks noGrp="1"/>
          </p:cNvSpPr>
          <p:nvPr>
            <p:ph sz="quarter" idx="4294967295"/>
          </p:nvPr>
        </p:nvSpPr>
        <p:spPr>
          <a:xfrm>
            <a:off x="519753" y="961812"/>
            <a:ext cx="3931745" cy="3199063"/>
          </a:xfrm>
        </p:spPr>
        <p:txBody>
          <a:bodyPr/>
          <a:lstStyle/>
          <a:p>
            <a:pPr marL="326654" indent="-272654">
              <a:spcBef>
                <a:spcPts val="288"/>
              </a:spcBef>
              <a:spcAft>
                <a:spcPts val="100"/>
              </a:spcAft>
              <a:buFont typeface="+mj-lt"/>
              <a:buAutoNum type="arabicPeriod"/>
            </a:pPr>
            <a:r>
              <a:rPr lang="fi-FI" sz="1200" b="1" dirty="0">
                <a:solidFill>
                  <a:schemeClr val="accent5"/>
                </a:solidFill>
              </a:rPr>
              <a:t>Käännytä</a:t>
            </a:r>
            <a:r>
              <a:rPr lang="fi-FI" sz="1200" dirty="0">
                <a:solidFill>
                  <a:schemeClr val="bg2"/>
                </a:solidFill>
              </a:rPr>
              <a:t> – älä anna periksi, käännytä muut puolellesi, pakota </a:t>
            </a:r>
            <a:br>
              <a:rPr lang="fi-FI" sz="1200" dirty="0">
                <a:solidFill>
                  <a:schemeClr val="bg2"/>
                </a:solidFill>
              </a:rPr>
            </a:br>
            <a:r>
              <a:rPr lang="fi-FI" sz="1200" dirty="0">
                <a:solidFill>
                  <a:schemeClr val="bg2"/>
                </a:solidFill>
              </a:rPr>
              <a:t>heidät ymmärtämään edes nimellisesti   ”pakkohan </a:t>
            </a:r>
            <a:r>
              <a:rPr lang="fi-FI" sz="1200" dirty="0" err="1">
                <a:solidFill>
                  <a:schemeClr val="bg2"/>
                </a:solidFill>
              </a:rPr>
              <a:t>sun</a:t>
            </a:r>
            <a:r>
              <a:rPr lang="fi-FI" sz="1200" dirty="0">
                <a:solidFill>
                  <a:schemeClr val="bg2"/>
                </a:solidFill>
              </a:rPr>
              <a:t> on ymmärtää ..”</a:t>
            </a:r>
          </a:p>
          <a:p>
            <a:pPr marL="326654" indent="-272654">
              <a:spcBef>
                <a:spcPts val="288"/>
              </a:spcBef>
              <a:spcAft>
                <a:spcPts val="100"/>
              </a:spcAft>
              <a:buFont typeface="+mj-lt"/>
              <a:buAutoNum type="arabicPeriod"/>
            </a:pPr>
            <a:r>
              <a:rPr lang="fi-FI" sz="1200" b="1" dirty="0">
                <a:solidFill>
                  <a:schemeClr val="accent5"/>
                </a:solidFill>
              </a:rPr>
              <a:t>Keskeytä</a:t>
            </a:r>
            <a:r>
              <a:rPr lang="fi-FI" sz="1200" dirty="0">
                <a:solidFill>
                  <a:schemeClr val="bg2"/>
                </a:solidFill>
              </a:rPr>
              <a:t> – tiedät tai arvaat kuitenkin etukäteen, mitä toinen aikoo sanoa   ”hei </a:t>
            </a:r>
            <a:r>
              <a:rPr lang="fi-FI" sz="1200" dirty="0" err="1">
                <a:solidFill>
                  <a:schemeClr val="bg2"/>
                </a:solidFill>
              </a:rPr>
              <a:t>sori</a:t>
            </a:r>
            <a:r>
              <a:rPr lang="fi-FI" sz="1200" dirty="0">
                <a:solidFill>
                  <a:schemeClr val="bg2"/>
                </a:solidFill>
              </a:rPr>
              <a:t> …”</a:t>
            </a:r>
          </a:p>
          <a:p>
            <a:pPr marL="326654" indent="-272654">
              <a:spcBef>
                <a:spcPts val="288"/>
              </a:spcBef>
              <a:spcAft>
                <a:spcPts val="100"/>
              </a:spcAft>
              <a:buFont typeface="+mj-lt"/>
              <a:buAutoNum type="arabicPeriod"/>
            </a:pPr>
            <a:r>
              <a:rPr lang="fi-FI" sz="1200" b="1" dirty="0">
                <a:solidFill>
                  <a:schemeClr val="accent5"/>
                </a:solidFill>
              </a:rPr>
              <a:t>Voita</a:t>
            </a:r>
            <a:r>
              <a:rPr lang="fi-FI" sz="1200" dirty="0">
                <a:solidFill>
                  <a:schemeClr val="bg2"/>
                </a:solidFill>
              </a:rPr>
              <a:t> –  kerää pisteitä, voita väittely, ole nokkela   ”ihan </a:t>
            </a:r>
            <a:r>
              <a:rPr lang="fi-FI" sz="1200" dirty="0" err="1">
                <a:solidFill>
                  <a:schemeClr val="bg2"/>
                </a:solidFill>
              </a:rPr>
              <a:t>tosissasko</a:t>
            </a:r>
            <a:r>
              <a:rPr lang="fi-FI" sz="1200" dirty="0">
                <a:solidFill>
                  <a:schemeClr val="bg2"/>
                </a:solidFill>
              </a:rPr>
              <a:t> …”</a:t>
            </a:r>
          </a:p>
          <a:p>
            <a:pPr marL="326654" indent="-272654">
              <a:spcBef>
                <a:spcPts val="288"/>
              </a:spcBef>
              <a:spcAft>
                <a:spcPts val="100"/>
              </a:spcAft>
              <a:buFont typeface="+mj-lt"/>
              <a:buAutoNum type="arabicPeriod"/>
            </a:pPr>
            <a:r>
              <a:rPr lang="fi-FI" sz="1200" b="1" dirty="0">
                <a:solidFill>
                  <a:schemeClr val="accent5"/>
                </a:solidFill>
              </a:rPr>
              <a:t>Vetäydy </a:t>
            </a:r>
            <a:r>
              <a:rPr lang="fi-FI" sz="1200" dirty="0">
                <a:solidFill>
                  <a:schemeClr val="bg2"/>
                </a:solidFill>
              </a:rPr>
              <a:t>– pysyttely omassa boxissasi, älä kerro ajatuksistasi –  … </a:t>
            </a:r>
          </a:p>
          <a:p>
            <a:pPr marL="326654" indent="-272654">
              <a:spcBef>
                <a:spcPts val="288"/>
              </a:spcBef>
              <a:spcAft>
                <a:spcPts val="100"/>
              </a:spcAft>
              <a:buFont typeface="+mj-lt"/>
              <a:buAutoNum type="arabicPeriod"/>
            </a:pPr>
            <a:r>
              <a:rPr lang="fi-FI" sz="1200" b="1" dirty="0">
                <a:solidFill>
                  <a:schemeClr val="accent5"/>
                </a:solidFill>
              </a:rPr>
              <a:t>Pitäydy</a:t>
            </a:r>
            <a:r>
              <a:rPr lang="fi-FI" sz="1200" dirty="0">
                <a:solidFill>
                  <a:schemeClr val="bg2"/>
                </a:solidFill>
              </a:rPr>
              <a:t> – jos jokin asia ei sovi viitekehykseesi, unohda se   ”</a:t>
            </a:r>
            <a:r>
              <a:rPr lang="fi-FI" sz="1200" dirty="0" err="1">
                <a:solidFill>
                  <a:schemeClr val="bg2"/>
                </a:solidFill>
              </a:rPr>
              <a:t>Mun</a:t>
            </a:r>
            <a:r>
              <a:rPr lang="fi-FI" sz="1200" dirty="0">
                <a:solidFill>
                  <a:schemeClr val="bg2"/>
                </a:solidFill>
              </a:rPr>
              <a:t> on tosi vaikea …”</a:t>
            </a:r>
          </a:p>
        </p:txBody>
      </p:sp>
      <p:sp>
        <p:nvSpPr>
          <p:cNvPr id="7" name="Sisällön paikkamerkki 2"/>
          <p:cNvSpPr txBox="1">
            <a:spLocks/>
          </p:cNvSpPr>
          <p:nvPr/>
        </p:nvSpPr>
        <p:spPr>
          <a:xfrm>
            <a:off x="4586177" y="945428"/>
            <a:ext cx="3990754" cy="3199063"/>
          </a:xfrm>
          <a:prstGeom prst="rect">
            <a:avLst/>
          </a:prstGeom>
        </p:spPr>
        <p:txBody>
          <a:bodyPr vert="horz" lIns="0" tIns="0" rIns="0" bIns="0" rtlCol="0" anchor="t" anchorCtr="0">
            <a:noAutofit/>
          </a:bodyPr>
          <a:lstStyle>
            <a:lvl1pPr marL="134541" indent="-134541" algn="l" defTabSz="342900" rtl="0" eaLnBrk="1" latinLnBrk="0" hangingPunct="1">
              <a:spcBef>
                <a:spcPct val="20000"/>
              </a:spcBef>
              <a:buFont typeface="Lucida Grande"/>
              <a:buChar char="-"/>
              <a:defRPr sz="1200" b="0" i="0" kern="1200">
                <a:solidFill>
                  <a:schemeClr val="bg1"/>
                </a:solidFill>
                <a:latin typeface="+mn-lt"/>
                <a:ea typeface="+mn-ea"/>
                <a:cs typeface="Georgia"/>
              </a:defRPr>
            </a:lvl1pPr>
            <a:lvl2pPr marL="267891" indent="-133350" algn="l" defTabSz="342900" rtl="0" eaLnBrk="1" latinLnBrk="0" hangingPunct="1">
              <a:spcBef>
                <a:spcPct val="20000"/>
              </a:spcBef>
              <a:buFont typeface="Georgia" panose="02040502050405020303" pitchFamily="18" charset="0"/>
              <a:buChar char="–"/>
              <a:defRPr sz="1050" b="0" i="0" kern="1200">
                <a:solidFill>
                  <a:schemeClr val="bg1"/>
                </a:solidFill>
                <a:latin typeface="+mn-lt"/>
                <a:ea typeface="+mn-ea"/>
                <a:cs typeface="Georgia"/>
              </a:defRPr>
            </a:lvl2pPr>
            <a:lvl3pPr marL="402431" indent="-128588" algn="l" defTabSz="342900" rtl="0" eaLnBrk="1" latinLnBrk="0" hangingPunct="1">
              <a:spcBef>
                <a:spcPct val="20000"/>
              </a:spcBef>
              <a:buFont typeface="Georgia" panose="02040502050405020303" pitchFamily="18" charset="0"/>
              <a:buChar char="–"/>
              <a:defRPr sz="900" b="0" i="0" kern="1200">
                <a:solidFill>
                  <a:schemeClr val="bg1"/>
                </a:solidFill>
                <a:latin typeface="+mn-lt"/>
                <a:ea typeface="+mn-ea"/>
                <a:cs typeface="Georgia"/>
              </a:defRPr>
            </a:lvl3pPr>
            <a:lvl4pPr marL="540544" indent="-128588" algn="l" defTabSz="342900" rtl="0" eaLnBrk="1" latinLnBrk="0" hangingPunct="1">
              <a:spcBef>
                <a:spcPct val="20000"/>
              </a:spcBef>
              <a:buFont typeface="Georgia" panose="02040502050405020303" pitchFamily="18" charset="0"/>
              <a:buChar char="–"/>
              <a:defRPr sz="900" b="0" i="0" kern="1200">
                <a:solidFill>
                  <a:schemeClr val="bg1"/>
                </a:solidFill>
                <a:latin typeface="+mn-lt"/>
                <a:ea typeface="+mn-ea"/>
                <a:cs typeface="Georgia"/>
              </a:defRPr>
            </a:lvl4pPr>
            <a:lvl5pPr marL="1371600" indent="0" algn="ctr" defTabSz="342900" rtl="0" eaLnBrk="1" latinLnBrk="0" hangingPunct="1">
              <a:spcBef>
                <a:spcPct val="20000"/>
              </a:spcBef>
              <a:buFont typeface="Arial"/>
              <a:buNone/>
              <a:defRPr sz="1050"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26654" indent="-272654">
              <a:spcBef>
                <a:spcPts val="288"/>
              </a:spcBef>
              <a:spcAft>
                <a:spcPts val="100"/>
              </a:spcAft>
              <a:buFont typeface="+mj-lt"/>
              <a:buAutoNum type="arabicPeriod" startAt="6"/>
            </a:pPr>
            <a:r>
              <a:rPr lang="fi-FI" b="1" dirty="0">
                <a:solidFill>
                  <a:srgbClr val="FFE600"/>
                </a:solidFill>
              </a:rPr>
              <a:t>Kiirehdi</a:t>
            </a:r>
            <a:r>
              <a:rPr lang="fi-FI" b="1" dirty="0"/>
              <a:t> </a:t>
            </a:r>
            <a:r>
              <a:rPr lang="fi-FI" dirty="0"/>
              <a:t>- mahdollisimman aikaisessa vaiheessa päätöksiä ja toimintaa  ”eiköhän tämä ollut tässä”</a:t>
            </a:r>
          </a:p>
          <a:p>
            <a:pPr marL="326654" indent="-272654">
              <a:spcBef>
                <a:spcPts val="288"/>
              </a:spcBef>
              <a:spcAft>
                <a:spcPts val="100"/>
              </a:spcAft>
              <a:buFont typeface="+mj-lt"/>
              <a:buAutoNum type="arabicPeriod" startAt="6"/>
            </a:pPr>
            <a:r>
              <a:rPr lang="fi-FI" b="1" dirty="0">
                <a:solidFill>
                  <a:srgbClr val="FFE600"/>
                </a:solidFill>
              </a:rPr>
              <a:t>Korota itsesi </a:t>
            </a:r>
            <a:r>
              <a:rPr lang="fi-FI" dirty="0"/>
              <a:t>– hymyile tietävästi muiden puhuessa, pyöritä silmiäsi ja </a:t>
            </a:r>
            <a:r>
              <a:rPr lang="fi-FI" dirty="0" err="1"/>
              <a:t>bondaa</a:t>
            </a:r>
            <a:r>
              <a:rPr lang="fi-FI" dirty="0"/>
              <a:t> sanattomasti muiden kanssa, muista kertoa ylivertaisesta koulutuksestasi, käsittämättömän monipuolisesta kokemuksestasi ja kaiken kattavista tiedoistasi, alleviivaa asemaasi, pidä soolosi pitkinä    ”ilman riittävää koulutusta voi olla vaikeaa …” </a:t>
            </a:r>
          </a:p>
          <a:p>
            <a:pPr marL="326654" indent="-272654">
              <a:spcBef>
                <a:spcPts val="288"/>
              </a:spcBef>
              <a:spcAft>
                <a:spcPts val="100"/>
              </a:spcAft>
              <a:buFont typeface="+mj-lt"/>
              <a:buAutoNum type="arabicPeriod" startAt="6"/>
            </a:pPr>
            <a:r>
              <a:rPr lang="fi-FI" b="1" dirty="0">
                <a:solidFill>
                  <a:srgbClr val="FFE600"/>
                </a:solidFill>
              </a:rPr>
              <a:t>Auktoriteettiargumentit</a:t>
            </a:r>
            <a:r>
              <a:rPr lang="fi-FI" dirty="0">
                <a:solidFill>
                  <a:srgbClr val="FFE600"/>
                </a:solidFill>
              </a:rPr>
              <a:t> </a:t>
            </a:r>
            <a:r>
              <a:rPr lang="fi-FI" dirty="0"/>
              <a:t>- jos asia-argumentit eivät riitä, yritä auktoriteeteillä, tiputtele riittävästi nimiä jokaiseen puheenvuoroosi  ”kun pelasin Wienissä tennistä Henryn, siis …”</a:t>
            </a:r>
          </a:p>
          <a:p>
            <a:pPr marL="326654" indent="-272654">
              <a:spcBef>
                <a:spcPts val="288"/>
              </a:spcBef>
              <a:spcAft>
                <a:spcPts val="100"/>
              </a:spcAft>
              <a:buFont typeface="+mj-lt"/>
              <a:buAutoNum type="arabicPeriod" startAt="6"/>
            </a:pPr>
            <a:r>
              <a:rPr lang="fi-FI" b="1" dirty="0">
                <a:solidFill>
                  <a:srgbClr val="FFE600"/>
                </a:solidFill>
              </a:rPr>
              <a:t>Ole poissa </a:t>
            </a:r>
            <a:r>
              <a:rPr lang="fi-FI" dirty="0"/>
              <a:t>- räplää kännyä, tablettia tai jotain</a:t>
            </a:r>
          </a:p>
          <a:p>
            <a:pPr marL="326654" indent="-272654">
              <a:spcBef>
                <a:spcPts val="288"/>
              </a:spcBef>
              <a:spcAft>
                <a:spcPts val="100"/>
              </a:spcAft>
              <a:buFont typeface="+mj-lt"/>
              <a:buAutoNum type="arabicPeriod" startAt="6"/>
            </a:pPr>
            <a:r>
              <a:rPr lang="fi-FI" b="1" dirty="0">
                <a:solidFill>
                  <a:srgbClr val="FFE600"/>
                </a:solidFill>
              </a:rPr>
              <a:t>Vastusta aina </a:t>
            </a:r>
            <a:r>
              <a:rPr lang="fi-FI" dirty="0"/>
              <a:t>- vastusta periaatteessa, käytä aina </a:t>
            </a:r>
            <a:r>
              <a:rPr lang="fi-FI" dirty="0" err="1"/>
              <a:t>advocatus</a:t>
            </a:r>
            <a:r>
              <a:rPr lang="fi-FI" dirty="0"/>
              <a:t> </a:t>
            </a:r>
            <a:r>
              <a:rPr lang="fi-FI" dirty="0" err="1"/>
              <a:t>diaboli</a:t>
            </a:r>
            <a:r>
              <a:rPr lang="fi-FI" dirty="0"/>
              <a:t> –puheenvuorosi</a:t>
            </a:r>
          </a:p>
          <a:p>
            <a:pPr marL="326654" indent="-272654">
              <a:spcBef>
                <a:spcPts val="288"/>
              </a:spcBef>
              <a:spcAft>
                <a:spcPts val="100"/>
              </a:spcAft>
              <a:buFont typeface="+mj-lt"/>
              <a:buAutoNum type="arabicPeriod" startAt="6"/>
            </a:pPr>
            <a:r>
              <a:rPr lang="fi-FI" b="1" dirty="0">
                <a:solidFill>
                  <a:srgbClr val="FFE600"/>
                </a:solidFill>
              </a:rPr>
              <a:t>Patenttiratkaisut</a:t>
            </a:r>
            <a:r>
              <a:rPr lang="fi-FI" dirty="0">
                <a:solidFill>
                  <a:srgbClr val="2AB5D5"/>
                </a:solidFill>
              </a:rPr>
              <a:t> </a:t>
            </a:r>
            <a:r>
              <a:rPr lang="fi-FI" dirty="0"/>
              <a:t>- muistuta patenttiratkaisustasi, joka toimisi tässäkin ”turha keksiä …”</a:t>
            </a:r>
          </a:p>
          <a:p>
            <a:pPr>
              <a:spcAft>
                <a:spcPts val="100"/>
              </a:spcAft>
            </a:pPr>
            <a:endParaRPr lang="fi-FI" dirty="0"/>
          </a:p>
        </p:txBody>
      </p:sp>
      <p:sp>
        <p:nvSpPr>
          <p:cNvPr id="6" name="Rectangle 5"/>
          <p:cNvSpPr/>
          <p:nvPr/>
        </p:nvSpPr>
        <p:spPr>
          <a:xfrm>
            <a:off x="150851" y="4720198"/>
            <a:ext cx="4572000" cy="230832"/>
          </a:xfrm>
          <a:prstGeom prst="rect">
            <a:avLst/>
          </a:prstGeom>
        </p:spPr>
        <p:txBody>
          <a:bodyPr>
            <a:spAutoFit/>
          </a:bodyPr>
          <a:lstStyle/>
          <a:p>
            <a:r>
              <a:rPr lang="fi-FI" sz="900" b="1" dirty="0">
                <a:solidFill>
                  <a:schemeClr val="bg1"/>
                </a:solidFill>
                <a:latin typeface="+mj-lt"/>
              </a:rPr>
              <a:t>A-moduuli – Dialogin perusteet ja tarve dialogille</a:t>
            </a:r>
            <a:endParaRPr lang="en-US" sz="900" dirty="0">
              <a:solidFill>
                <a:schemeClr val="bg1"/>
              </a:solidFill>
              <a:latin typeface="+mj-lt"/>
            </a:endParaRPr>
          </a:p>
        </p:txBody>
      </p:sp>
    </p:spTree>
    <p:extLst>
      <p:ext uri="{BB962C8B-B14F-4D97-AF65-F5344CB8AC3E}">
        <p14:creationId xmlns:p14="http://schemas.microsoft.com/office/powerpoint/2010/main" val="140808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Dialogin paikka kehittämistyössä</a:t>
            </a:r>
          </a:p>
        </p:txBody>
      </p:sp>
      <p:pic>
        <p:nvPicPr>
          <p:cNvPr id="5" name="Picture 1"/>
          <p:cNvPicPr/>
          <p:nvPr/>
        </p:nvPicPr>
        <p:blipFill>
          <a:blip r:embed="rId3">
            <a:extLst>
              <a:ext uri="{28A0092B-C50C-407E-A947-70E740481C1C}">
                <a14:useLocalDpi xmlns:a14="http://schemas.microsoft.com/office/drawing/2010/main"/>
              </a:ext>
            </a:extLst>
          </a:blip>
          <a:srcRect/>
          <a:stretch>
            <a:fillRect/>
          </a:stretch>
        </p:blipFill>
        <p:spPr bwMode="auto">
          <a:xfrm>
            <a:off x="2156921" y="1221040"/>
            <a:ext cx="4608512" cy="2592288"/>
          </a:xfrm>
          <a:prstGeom prst="rect">
            <a:avLst/>
          </a:prstGeom>
          <a:noFill/>
          <a:ln>
            <a:noFill/>
          </a:ln>
        </p:spPr>
      </p:pic>
      <p:sp>
        <p:nvSpPr>
          <p:cNvPr id="6" name="Tekstiruutu 5"/>
          <p:cNvSpPr txBox="1"/>
          <p:nvPr/>
        </p:nvSpPr>
        <p:spPr>
          <a:xfrm>
            <a:off x="5613305" y="3957344"/>
            <a:ext cx="2088232" cy="553998"/>
          </a:xfrm>
          <a:prstGeom prst="rect">
            <a:avLst/>
          </a:prstGeom>
          <a:noFill/>
        </p:spPr>
        <p:txBody>
          <a:bodyPr wrap="square" lIns="0" tIns="0" rIns="0" bIns="0" rtlCol="0">
            <a:spAutoFit/>
          </a:bodyPr>
          <a:lstStyle/>
          <a:p>
            <a:r>
              <a:rPr lang="en-US" sz="1000" dirty="0"/>
              <a:t>4D Model of the Double Diamond, Design Council 2005</a:t>
            </a:r>
            <a:endParaRPr lang="fi-FI" sz="1000" dirty="0"/>
          </a:p>
          <a:p>
            <a:endParaRPr lang="fi-FI" sz="1600" b="0" i="0" dirty="0">
              <a:latin typeface="+mn-lt"/>
            </a:endParaRPr>
          </a:p>
        </p:txBody>
      </p:sp>
      <p:cxnSp>
        <p:nvCxnSpPr>
          <p:cNvPr id="8" name="Suora nuoliyhdysviiva 7"/>
          <p:cNvCxnSpPr/>
          <p:nvPr/>
        </p:nvCxnSpPr>
        <p:spPr>
          <a:xfrm flipV="1">
            <a:off x="1796881" y="2661200"/>
            <a:ext cx="1008112" cy="648072"/>
          </a:xfrm>
          <a:prstGeom prst="straightConnector1">
            <a:avLst/>
          </a:prstGeom>
          <a:ln w="9525">
            <a:tailEnd type="oval"/>
          </a:ln>
          <a:effectLst/>
        </p:spPr>
        <p:style>
          <a:lnRef idx="3">
            <a:schemeClr val="dk1"/>
          </a:lnRef>
          <a:fillRef idx="0">
            <a:schemeClr val="dk1"/>
          </a:fillRef>
          <a:effectRef idx="2">
            <a:schemeClr val="dk1"/>
          </a:effectRef>
          <a:fontRef idx="minor">
            <a:schemeClr val="tx1"/>
          </a:fontRef>
        </p:style>
      </p:cxnSp>
      <p:cxnSp>
        <p:nvCxnSpPr>
          <p:cNvPr id="9" name="Suora nuoliyhdysviiva 8"/>
          <p:cNvCxnSpPr/>
          <p:nvPr/>
        </p:nvCxnSpPr>
        <p:spPr>
          <a:xfrm flipV="1">
            <a:off x="3885113" y="3016815"/>
            <a:ext cx="360040" cy="1314146"/>
          </a:xfrm>
          <a:prstGeom prst="straightConnector1">
            <a:avLst/>
          </a:prstGeom>
          <a:ln w="9525">
            <a:tailEnd type="oval"/>
          </a:ln>
          <a:effectLst/>
        </p:spPr>
        <p:style>
          <a:lnRef idx="3">
            <a:schemeClr val="dk1"/>
          </a:lnRef>
          <a:fillRef idx="0">
            <a:schemeClr val="dk1"/>
          </a:fillRef>
          <a:effectRef idx="2">
            <a:schemeClr val="dk1"/>
          </a:effectRef>
          <a:fontRef idx="minor">
            <a:schemeClr val="tx1"/>
          </a:fontRef>
        </p:style>
      </p:cxnSp>
      <p:sp>
        <p:nvSpPr>
          <p:cNvPr id="16" name="Tekstiruutu 15"/>
          <p:cNvSpPr txBox="1"/>
          <p:nvPr/>
        </p:nvSpPr>
        <p:spPr>
          <a:xfrm>
            <a:off x="896781" y="3191968"/>
            <a:ext cx="1080120" cy="246221"/>
          </a:xfrm>
          <a:prstGeom prst="rect">
            <a:avLst/>
          </a:prstGeom>
          <a:noFill/>
        </p:spPr>
        <p:txBody>
          <a:bodyPr wrap="square" lIns="0" tIns="0" rIns="0" bIns="0" rtlCol="0">
            <a:spAutoFit/>
          </a:bodyPr>
          <a:lstStyle/>
          <a:p>
            <a:r>
              <a:rPr lang="fi-FI" sz="1600" b="0" i="0" dirty="0">
                <a:latin typeface="+mj-lt"/>
              </a:rPr>
              <a:t>Dialogi</a:t>
            </a:r>
          </a:p>
        </p:txBody>
      </p:sp>
      <p:sp>
        <p:nvSpPr>
          <p:cNvPr id="11" name="Tekstiruutu 15"/>
          <p:cNvSpPr txBox="1"/>
          <p:nvPr/>
        </p:nvSpPr>
        <p:spPr>
          <a:xfrm>
            <a:off x="2985013" y="4173368"/>
            <a:ext cx="1080120" cy="246221"/>
          </a:xfrm>
          <a:prstGeom prst="rect">
            <a:avLst/>
          </a:prstGeom>
          <a:noFill/>
        </p:spPr>
        <p:txBody>
          <a:bodyPr wrap="square" lIns="0" tIns="0" rIns="0" bIns="0" rtlCol="0">
            <a:spAutoFit/>
          </a:bodyPr>
          <a:lstStyle/>
          <a:p>
            <a:r>
              <a:rPr lang="fi-FI" sz="1600" b="0" i="0" dirty="0">
                <a:latin typeface="+mj-lt"/>
              </a:rPr>
              <a:t>Dialogi</a:t>
            </a:r>
          </a:p>
        </p:txBody>
      </p:sp>
      <p:sp>
        <p:nvSpPr>
          <p:cNvPr id="10" name="Rectangle 9"/>
          <p:cNvSpPr/>
          <p:nvPr/>
        </p:nvSpPr>
        <p:spPr>
          <a:xfrm>
            <a:off x="150851" y="4720198"/>
            <a:ext cx="4572000" cy="230832"/>
          </a:xfrm>
          <a:prstGeom prst="rect">
            <a:avLst/>
          </a:prstGeom>
        </p:spPr>
        <p:txBody>
          <a:bodyPr>
            <a:spAutoFit/>
          </a:bodyPr>
          <a:lstStyle/>
          <a:p>
            <a:r>
              <a:rPr lang="fi-FI" sz="900" b="1" dirty="0">
                <a:latin typeface="+mj-lt"/>
              </a:rPr>
              <a:t>A-moduuli – Dialogin perusteet ja tarve dialogille</a:t>
            </a:r>
            <a:endParaRPr lang="en-US" sz="900" dirty="0">
              <a:latin typeface="+mj-lt"/>
            </a:endParaRPr>
          </a:p>
        </p:txBody>
      </p:sp>
    </p:spTree>
    <p:extLst>
      <p:ext uri="{BB962C8B-B14F-4D97-AF65-F5344CB8AC3E}">
        <p14:creationId xmlns:p14="http://schemas.microsoft.com/office/powerpoint/2010/main" val="848336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B0DC20-3898-4AC8-86DC-AC2EF6AB6DE6}"/>
              </a:ext>
            </a:extLst>
          </p:cNvPr>
          <p:cNvSpPr>
            <a:spLocks noGrp="1"/>
          </p:cNvSpPr>
          <p:nvPr>
            <p:ph type="title"/>
          </p:nvPr>
        </p:nvSpPr>
        <p:spPr/>
        <p:txBody>
          <a:bodyPr/>
          <a:lstStyle/>
          <a:p>
            <a:r>
              <a:rPr lang="fi-FI" cap="none" dirty="0">
                <a:latin typeface="Arial" charset="0"/>
                <a:ea typeface="Arial" charset="0"/>
                <a:cs typeface="Arial" charset="0"/>
              </a:rPr>
              <a:t>5. Koulutussessio</a:t>
            </a:r>
            <a:br>
              <a:rPr lang="fi-FI" cap="none" dirty="0">
                <a:latin typeface="Arial" charset="0"/>
                <a:ea typeface="Arial" charset="0"/>
                <a:cs typeface="Arial" charset="0"/>
              </a:rPr>
            </a:br>
            <a:br>
              <a:rPr lang="fi-FI" b="1" dirty="0"/>
            </a:br>
            <a:r>
              <a:rPr lang="fi-FI" b="1" dirty="0"/>
              <a:t>ERÄTAUKO-DIALOGIN ERITYISPIIRTEET </a:t>
            </a:r>
            <a:br>
              <a:rPr lang="fi-FI" b="1" dirty="0"/>
            </a:br>
            <a:r>
              <a:rPr lang="fi-FI" b="1" dirty="0"/>
              <a:t>JA KÄYTTÖTAVAT</a:t>
            </a:r>
            <a:endParaRPr lang="x-none"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2003527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Mikä </a:t>
            </a:r>
            <a:r>
              <a:rPr lang="fi-FI" dirty="0"/>
              <a:t>on Erätauko-dialogi</a:t>
            </a:r>
          </a:p>
        </p:txBody>
      </p:sp>
      <p:sp>
        <p:nvSpPr>
          <p:cNvPr id="3" name="Tekstin paikkamerkki 2"/>
          <p:cNvSpPr>
            <a:spLocks noGrp="1"/>
          </p:cNvSpPr>
          <p:nvPr>
            <p:ph type="body" sz="quarter" idx="19"/>
          </p:nvPr>
        </p:nvSpPr>
        <p:spPr/>
        <p:txBody>
          <a:bodyPr/>
          <a:lstStyle/>
          <a:p>
            <a:pPr>
              <a:buFont typeface="Arial" charset="0"/>
              <a:buChar char="•"/>
            </a:pPr>
            <a:r>
              <a:rPr lang="fi-FI" sz="1500" dirty="0"/>
              <a:t>= 2-4h:n n dialogi jostakin teemasta, johon halutaan syvempää ymmärrystä.</a:t>
            </a:r>
          </a:p>
          <a:p>
            <a:pPr>
              <a:buFont typeface="Arial" charset="0"/>
              <a:buChar char="•"/>
            </a:pPr>
            <a:r>
              <a:rPr lang="fi-FI" sz="1500" dirty="0"/>
              <a:t>Yleensä yksittäinen tai muutaman dialogin sarja</a:t>
            </a:r>
          </a:p>
          <a:p>
            <a:pPr>
              <a:buFont typeface="Arial" charset="0"/>
              <a:buChar char="•"/>
            </a:pPr>
            <a:r>
              <a:rPr lang="fi-FI" sz="1500" dirty="0"/>
              <a:t>Aloitus, ryhmän/ryhmään viritys</a:t>
            </a:r>
          </a:p>
          <a:p>
            <a:pPr>
              <a:buFont typeface="Arial" charset="0"/>
              <a:buChar char="•"/>
            </a:pPr>
            <a:r>
              <a:rPr lang="fi-FI" sz="1500" dirty="0"/>
              <a:t>Viritys teemaan, esim. puheenvuoro tms.</a:t>
            </a:r>
          </a:p>
          <a:p>
            <a:pPr>
              <a:buFont typeface="Arial" charset="0"/>
              <a:buChar char="•"/>
            </a:pPr>
            <a:r>
              <a:rPr lang="fi-FI" sz="1500" dirty="0"/>
              <a:t>Pelisäännöt</a:t>
            </a:r>
          </a:p>
          <a:p>
            <a:pPr>
              <a:buFont typeface="Arial" charset="0"/>
              <a:buChar char="•"/>
            </a:pPr>
            <a:r>
              <a:rPr lang="fi-FI" sz="1500" dirty="0"/>
              <a:t>Tarvittaessa viritysdialogi ( jos suurryhmä)</a:t>
            </a:r>
          </a:p>
          <a:p>
            <a:pPr>
              <a:buFont typeface="Arial" charset="0"/>
              <a:buChar char="•"/>
            </a:pPr>
            <a:r>
              <a:rPr lang="fi-FI" sz="1500" dirty="0"/>
              <a:t>Pienryhmätyöskentely ja koonti</a:t>
            </a:r>
          </a:p>
          <a:p>
            <a:pPr>
              <a:buFont typeface="Arial" charset="0"/>
              <a:buChar char="•"/>
            </a:pPr>
            <a:r>
              <a:rPr lang="fi-FI" sz="1500" dirty="0"/>
              <a:t>Koonti isossa ryhmässä</a:t>
            </a:r>
          </a:p>
          <a:p>
            <a:pPr>
              <a:buFont typeface="Arial" charset="0"/>
              <a:buChar char="•"/>
            </a:pPr>
            <a:r>
              <a:rPr lang="fi-FI" sz="1500" dirty="0"/>
              <a:t>Paketointi ja jatkon sanottaminen</a:t>
            </a:r>
          </a:p>
          <a:p>
            <a:pPr>
              <a:buFont typeface="Arial" charset="0"/>
              <a:buChar char="•"/>
            </a:pPr>
            <a:r>
              <a:rPr lang="fi-FI" sz="1500" dirty="0"/>
              <a:t>Päätös</a:t>
            </a:r>
          </a:p>
          <a:p>
            <a:pPr>
              <a:buFont typeface="Arial" charset="0"/>
              <a:buChar char="•"/>
            </a:pPr>
            <a:endParaRPr lang="fi-FI" sz="1500" dirty="0"/>
          </a:p>
          <a:p>
            <a:pPr>
              <a:buFont typeface="Arial" charset="0"/>
              <a:buChar char="•"/>
            </a:pPr>
            <a:endParaRPr lang="fi-FI" sz="1500" dirty="0"/>
          </a:p>
        </p:txBody>
      </p:sp>
      <p:sp>
        <p:nvSpPr>
          <p:cNvPr id="5" name="Rectangle 4"/>
          <p:cNvSpPr/>
          <p:nvPr/>
        </p:nvSpPr>
        <p:spPr>
          <a:xfrm>
            <a:off x="150851" y="4720198"/>
            <a:ext cx="4572000" cy="230832"/>
          </a:xfrm>
          <a:prstGeom prst="rect">
            <a:avLst/>
          </a:prstGeom>
        </p:spPr>
        <p:txBody>
          <a:bodyPr>
            <a:spAutoFit/>
          </a:bodyPr>
          <a:lstStyle/>
          <a:p>
            <a:r>
              <a:rPr lang="fi-FI" sz="900" b="1" dirty="0">
                <a:latin typeface="+mj-lt"/>
              </a:rPr>
              <a:t>A-moduuli – Erätauko-dialogin erityispiirteet ja käyttötavat</a:t>
            </a:r>
            <a:endParaRPr lang="en-US" sz="900" dirty="0">
              <a:latin typeface="+mj-lt"/>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3106" y="2232837"/>
            <a:ext cx="3607982" cy="2910663"/>
          </a:xfrm>
          <a:prstGeom prst="rect">
            <a:avLst/>
          </a:prstGeom>
        </p:spPr>
      </p:pic>
    </p:spTree>
    <p:extLst>
      <p:ext uri="{BB962C8B-B14F-4D97-AF65-F5344CB8AC3E}">
        <p14:creationId xmlns:p14="http://schemas.microsoft.com/office/powerpoint/2010/main" val="3596090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Erätauon hyödyt</a:t>
            </a:r>
          </a:p>
        </p:txBody>
      </p:sp>
      <p:sp>
        <p:nvSpPr>
          <p:cNvPr id="3" name="Text Placeholder 2"/>
          <p:cNvSpPr>
            <a:spLocks noGrp="1"/>
          </p:cNvSpPr>
          <p:nvPr>
            <p:ph type="body" sz="quarter" idx="19"/>
          </p:nvPr>
        </p:nvSpPr>
        <p:spPr>
          <a:xfrm>
            <a:off x="539552" y="1275606"/>
            <a:ext cx="4084206" cy="3240360"/>
          </a:xfrm>
        </p:spPr>
        <p:txBody>
          <a:bodyPr/>
          <a:lstStyle/>
          <a:p>
            <a:pPr>
              <a:buFont typeface="Arial" panose="020B0604020202020204" pitchFamily="34" charset="0"/>
              <a:buChar char="•"/>
            </a:pPr>
            <a:r>
              <a:rPr lang="fi-FI" dirty="0"/>
              <a:t>Empatia ja luottamus kasvaa</a:t>
            </a:r>
          </a:p>
          <a:p>
            <a:pPr>
              <a:buFont typeface="Arial" panose="020B0604020202020204" pitchFamily="34" charset="0"/>
              <a:buChar char="•"/>
            </a:pPr>
            <a:r>
              <a:rPr lang="fi-FI" dirty="0"/>
              <a:t>Ihmisten tuominen yhteen eri lähtökohdista mahdollistuu</a:t>
            </a:r>
          </a:p>
          <a:p>
            <a:pPr>
              <a:buFont typeface="Arial" panose="020B0604020202020204" pitchFamily="34" charset="0"/>
              <a:buChar char="•"/>
            </a:pPr>
            <a:r>
              <a:rPr lang="fi-FI" dirty="0"/>
              <a:t>Laajemman osaaminen kytkeminen mukaan</a:t>
            </a:r>
          </a:p>
          <a:p>
            <a:pPr>
              <a:buFont typeface="Arial" panose="020B0604020202020204" pitchFamily="34" charset="0"/>
              <a:buChar char="•"/>
            </a:pPr>
            <a:r>
              <a:rPr lang="fi-FI" dirty="0"/>
              <a:t>Tasavertainen kohtaaminen tapahtuu</a:t>
            </a:r>
          </a:p>
          <a:p>
            <a:pPr>
              <a:buFont typeface="Arial" panose="020B0604020202020204" pitchFamily="34" charset="0"/>
              <a:buChar char="•"/>
            </a:pPr>
            <a:r>
              <a:rPr lang="fi-FI" dirty="0"/>
              <a:t>Matala kynnys osallistua tarjoutuu </a:t>
            </a:r>
          </a:p>
          <a:p>
            <a:pPr>
              <a:buFont typeface="Arial" panose="020B0604020202020204" pitchFamily="34" charset="0"/>
              <a:buChar char="•"/>
            </a:pPr>
            <a:r>
              <a:rPr lang="fi-FI" dirty="0"/>
              <a:t>Syventää ymmärrystä käsiteltävistä aiheista</a:t>
            </a:r>
          </a:p>
          <a:p>
            <a:pPr>
              <a:buFont typeface="Arial" panose="020B0604020202020204" pitchFamily="34" charset="0"/>
              <a:buChar char="•"/>
            </a:pPr>
            <a:r>
              <a:rPr lang="fi-FI" dirty="0"/>
              <a:t>Sitoutuminen ratkaisuihin, yhteiseen päämäärään ja päätöksentekoon paranee</a:t>
            </a:r>
          </a:p>
          <a:p>
            <a:endParaRPr lang="fi-FI"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28109" y="699542"/>
            <a:ext cx="4615891" cy="3561860"/>
          </a:xfrm>
          <a:prstGeom prst="rect">
            <a:avLst/>
          </a:prstGeom>
        </p:spPr>
      </p:pic>
      <p:sp>
        <p:nvSpPr>
          <p:cNvPr id="10" name="Rectangle 9"/>
          <p:cNvSpPr/>
          <p:nvPr/>
        </p:nvSpPr>
        <p:spPr>
          <a:xfrm>
            <a:off x="150851" y="4720198"/>
            <a:ext cx="4572000" cy="230832"/>
          </a:xfrm>
          <a:prstGeom prst="rect">
            <a:avLst/>
          </a:prstGeom>
        </p:spPr>
        <p:txBody>
          <a:bodyPr>
            <a:spAutoFit/>
          </a:bodyPr>
          <a:lstStyle/>
          <a:p>
            <a:r>
              <a:rPr lang="fi-FI" sz="900" b="1" dirty="0">
                <a:latin typeface="+mj-lt"/>
              </a:rPr>
              <a:t>A-moduuli – Erätauko-dialogin erityispiirteet ja käyttötavat</a:t>
            </a:r>
            <a:endParaRPr lang="en-US" sz="900" dirty="0">
              <a:latin typeface="+mj-lt"/>
            </a:endParaRPr>
          </a:p>
        </p:txBody>
      </p:sp>
    </p:spTree>
    <p:extLst>
      <p:ext uri="{BB962C8B-B14F-4D97-AF65-F5344CB8AC3E}">
        <p14:creationId xmlns:p14="http://schemas.microsoft.com/office/powerpoint/2010/main" val="3711734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Mihin Erätauko soveltuu ja mihin ei</a:t>
            </a:r>
          </a:p>
        </p:txBody>
      </p:sp>
      <p:sp>
        <p:nvSpPr>
          <p:cNvPr id="3" name="Tekstin paikkamerkki 2"/>
          <p:cNvSpPr>
            <a:spLocks noGrp="1"/>
          </p:cNvSpPr>
          <p:nvPr>
            <p:ph type="body" sz="quarter" idx="19"/>
          </p:nvPr>
        </p:nvSpPr>
        <p:spPr>
          <a:xfrm>
            <a:off x="4802543" y="1305714"/>
            <a:ext cx="3987038" cy="3240360"/>
          </a:xfrm>
        </p:spPr>
        <p:txBody>
          <a:bodyPr/>
          <a:lstStyle/>
          <a:p>
            <a:pPr marL="0" indent="0">
              <a:buNone/>
            </a:pPr>
            <a:r>
              <a:rPr lang="fi-FI" dirty="0">
                <a:latin typeface="+mj-lt"/>
              </a:rPr>
              <a:t>EI SOVELLU</a:t>
            </a:r>
          </a:p>
          <a:p>
            <a:pPr>
              <a:buFont typeface="Arial" panose="020B0604020202020204" pitchFamily="34" charset="0"/>
              <a:buChar char="•"/>
            </a:pPr>
            <a:r>
              <a:rPr lang="fi-FI" dirty="0"/>
              <a:t>Päätöksentekotilanteeseen</a:t>
            </a:r>
          </a:p>
          <a:p>
            <a:pPr>
              <a:buFont typeface="Arial" panose="020B0604020202020204" pitchFamily="34" charset="0"/>
              <a:buChar char="•"/>
            </a:pPr>
            <a:r>
              <a:rPr lang="fi-FI" dirty="0"/>
              <a:t>Nopeaan ideointiin ja ratkaisujen kehittämiseen</a:t>
            </a:r>
          </a:p>
          <a:p>
            <a:pPr>
              <a:buFont typeface="Arial" panose="020B0604020202020204" pitchFamily="34" charset="0"/>
              <a:buChar char="•"/>
            </a:pPr>
            <a:r>
              <a:rPr lang="fi-FI" dirty="0"/>
              <a:t>Näkökulmien arvottamiseen </a:t>
            </a:r>
          </a:p>
          <a:p>
            <a:pPr>
              <a:buFont typeface="Arial" panose="020B0604020202020204" pitchFamily="34" charset="0"/>
              <a:buChar char="•"/>
            </a:pPr>
            <a:r>
              <a:rPr lang="fi-FI" dirty="0"/>
              <a:t>Väittelyyn </a:t>
            </a:r>
          </a:p>
          <a:p>
            <a:endParaRPr lang="fi-FI" dirty="0"/>
          </a:p>
          <a:p>
            <a:pPr marL="0" indent="0">
              <a:buNone/>
            </a:pPr>
            <a:br>
              <a:rPr lang="fi-FI" dirty="0"/>
            </a:br>
            <a:r>
              <a:rPr lang="fi-FI" dirty="0"/>
              <a:t> </a:t>
            </a:r>
          </a:p>
        </p:txBody>
      </p:sp>
      <p:sp>
        <p:nvSpPr>
          <p:cNvPr id="4" name="Tekstin paikkamerkki 2"/>
          <p:cNvSpPr txBox="1">
            <a:spLocks/>
          </p:cNvSpPr>
          <p:nvPr/>
        </p:nvSpPr>
        <p:spPr>
          <a:xfrm>
            <a:off x="539551" y="1305714"/>
            <a:ext cx="3695750" cy="3240360"/>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500" dirty="0">
                <a:latin typeface="+mj-lt"/>
              </a:rPr>
              <a:t>SOVELTUU</a:t>
            </a:r>
            <a:r>
              <a:rPr lang="fi-FI" sz="1500" dirty="0"/>
              <a:t> </a:t>
            </a:r>
          </a:p>
          <a:p>
            <a:pPr>
              <a:buFont typeface="Arial" panose="020B0604020202020204" pitchFamily="34" charset="0"/>
              <a:buChar char="•"/>
            </a:pPr>
            <a:r>
              <a:rPr lang="fi-FI" sz="1500" dirty="0"/>
              <a:t>Kansalaiskeskusteluihin</a:t>
            </a:r>
          </a:p>
          <a:p>
            <a:pPr>
              <a:buFont typeface="Arial" panose="020B0604020202020204" pitchFamily="34" charset="0"/>
              <a:buChar char="•"/>
            </a:pPr>
            <a:r>
              <a:rPr lang="fi-FI" sz="1500" dirty="0"/>
              <a:t>Seminaareihin</a:t>
            </a:r>
          </a:p>
          <a:p>
            <a:pPr>
              <a:buFont typeface="Arial" panose="020B0604020202020204" pitchFamily="34" charset="0"/>
              <a:buChar char="•"/>
            </a:pPr>
            <a:r>
              <a:rPr lang="fi-FI" sz="1500" dirty="0"/>
              <a:t>Ajankohtaisohjelmiin ja median käyttöön</a:t>
            </a:r>
          </a:p>
          <a:p>
            <a:pPr>
              <a:buFont typeface="Arial" panose="020B0604020202020204" pitchFamily="34" charset="0"/>
              <a:buChar char="•"/>
            </a:pPr>
            <a:r>
              <a:rPr lang="fi-FI" sz="1500" dirty="0"/>
              <a:t>Palavereihin</a:t>
            </a:r>
          </a:p>
          <a:p>
            <a:pPr>
              <a:buFont typeface="Arial" panose="020B0604020202020204" pitchFamily="34" charset="0"/>
              <a:buChar char="•"/>
            </a:pPr>
            <a:r>
              <a:rPr lang="fi-FI" sz="1500" dirty="0"/>
              <a:t>Keittiön pöytään</a:t>
            </a:r>
          </a:p>
          <a:p>
            <a:pPr>
              <a:buFont typeface="Arial" panose="020B0604020202020204" pitchFamily="34" charset="0"/>
              <a:buChar char="•"/>
            </a:pPr>
            <a:r>
              <a:rPr lang="fi-FI" sz="1500" dirty="0"/>
              <a:t>Organisaation sisäisiin keskusteluihin </a:t>
            </a:r>
          </a:p>
          <a:p>
            <a:pPr>
              <a:buFont typeface="Arial" panose="020B0604020202020204" pitchFamily="34" charset="0"/>
              <a:buChar char="•"/>
            </a:pPr>
            <a:r>
              <a:rPr lang="fi-FI" sz="1500" dirty="0"/>
              <a:t>Verkkokeskusteluihin</a:t>
            </a:r>
            <a:br>
              <a:rPr lang="fi-FI" sz="1500" dirty="0"/>
            </a:br>
            <a:r>
              <a:rPr lang="fi-FI" sz="1500" dirty="0"/>
              <a:t>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039678" y="3243533"/>
            <a:ext cx="2958489" cy="1899968"/>
          </a:xfrm>
          <a:prstGeom prst="rect">
            <a:avLst/>
          </a:prstGeom>
        </p:spPr>
      </p:pic>
      <p:sp>
        <p:nvSpPr>
          <p:cNvPr id="7" name="Rectangle 6"/>
          <p:cNvSpPr/>
          <p:nvPr/>
        </p:nvSpPr>
        <p:spPr>
          <a:xfrm>
            <a:off x="150851" y="4720198"/>
            <a:ext cx="4572000" cy="230832"/>
          </a:xfrm>
          <a:prstGeom prst="rect">
            <a:avLst/>
          </a:prstGeom>
        </p:spPr>
        <p:txBody>
          <a:bodyPr>
            <a:spAutoFit/>
          </a:bodyPr>
          <a:lstStyle/>
          <a:p>
            <a:r>
              <a:rPr lang="fi-FI" sz="900" b="1" dirty="0">
                <a:latin typeface="+mj-lt"/>
              </a:rPr>
              <a:t>A-moduuli – Erätauko-dialogin erityispiirteet ja käyttötavat</a:t>
            </a:r>
            <a:endParaRPr lang="en-US" sz="900" dirty="0">
              <a:latin typeface="+mj-lt"/>
            </a:endParaRPr>
          </a:p>
        </p:txBody>
      </p:sp>
    </p:spTree>
    <p:extLst>
      <p:ext uri="{BB962C8B-B14F-4D97-AF65-F5344CB8AC3E}">
        <p14:creationId xmlns:p14="http://schemas.microsoft.com/office/powerpoint/2010/main" val="211622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0477" y="1531963"/>
            <a:ext cx="2234232" cy="2327176"/>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1982" y="267494"/>
            <a:ext cx="3432018" cy="4291441"/>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a:ext>
            </a:extLst>
          </a:blip>
          <a:srcRect t="-195" r="-331"/>
          <a:stretch/>
        </p:blipFill>
        <p:spPr>
          <a:xfrm rot="16200000">
            <a:off x="2788357" y="1643937"/>
            <a:ext cx="3793504" cy="3205618"/>
          </a:xfrm>
          <a:prstGeom prst="rect">
            <a:avLst/>
          </a:prstGeom>
        </p:spPr>
      </p:pic>
      <p:sp>
        <p:nvSpPr>
          <p:cNvPr id="13" name="Otsikko 1">
            <a:extLst>
              <a:ext uri="{FF2B5EF4-FFF2-40B4-BE49-F238E27FC236}">
                <a16:creationId xmlns:a16="http://schemas.microsoft.com/office/drawing/2014/main" id="{B093CE73-4E6C-4739-9BBA-0BE4DFCEB8B1}"/>
              </a:ext>
            </a:extLst>
          </p:cNvPr>
          <p:cNvSpPr>
            <a:spLocks noGrp="1"/>
          </p:cNvSpPr>
          <p:nvPr>
            <p:ph type="title"/>
          </p:nvPr>
        </p:nvSpPr>
        <p:spPr/>
        <p:txBody>
          <a:bodyPr/>
          <a:lstStyle/>
          <a:p>
            <a:r>
              <a:rPr lang="en-US" dirty="0" err="1"/>
              <a:t>Kolme</a:t>
            </a:r>
            <a:r>
              <a:rPr lang="en-US" dirty="0"/>
              <a:t> </a:t>
            </a:r>
            <a:r>
              <a:rPr lang="en-US" dirty="0" err="1"/>
              <a:t>käytännön</a:t>
            </a:r>
            <a:r>
              <a:rPr lang="en-US" dirty="0"/>
              <a:t> </a:t>
            </a:r>
            <a:r>
              <a:rPr lang="en-US" dirty="0" err="1"/>
              <a:t>välinettä</a:t>
            </a:r>
            <a:endParaRPr lang="x-none" dirty="0"/>
          </a:p>
        </p:txBody>
      </p:sp>
      <p:sp>
        <p:nvSpPr>
          <p:cNvPr id="17" name="Tekstiruutu 3">
            <a:extLst>
              <a:ext uri="{FF2B5EF4-FFF2-40B4-BE49-F238E27FC236}">
                <a16:creationId xmlns:a16="http://schemas.microsoft.com/office/drawing/2014/main" id="{88F2FAC7-2FBB-4297-8622-D150E1E2BFA0}"/>
              </a:ext>
            </a:extLst>
          </p:cNvPr>
          <p:cNvSpPr txBox="1"/>
          <p:nvPr/>
        </p:nvSpPr>
        <p:spPr>
          <a:xfrm>
            <a:off x="2297596" y="1597932"/>
            <a:ext cx="2579204" cy="184666"/>
          </a:xfrm>
          <a:prstGeom prst="rect">
            <a:avLst/>
          </a:prstGeom>
          <a:noFill/>
        </p:spPr>
        <p:txBody>
          <a:bodyPr wrap="square" lIns="0" tIns="0" rIns="0" bIns="0" rtlCol="0" anchor="t">
            <a:spAutoFit/>
          </a:bodyPr>
          <a:lstStyle/>
          <a:p>
            <a:r>
              <a:rPr lang="fi-FI" sz="1200" b="1" dirty="0">
                <a:latin typeface="+mj-lt"/>
                <a:ea typeface="Arial" charset="0"/>
                <a:cs typeface="Arial" charset="0"/>
              </a:rPr>
              <a:t>ERATAUKO.FI – TYÖKALUT</a:t>
            </a:r>
            <a:endParaRPr lang="en-US" sz="1200" b="1" dirty="0">
              <a:latin typeface="+mj-lt"/>
              <a:ea typeface="Arial" charset="0"/>
              <a:cs typeface="Arial" charset="0"/>
            </a:endParaRPr>
          </a:p>
        </p:txBody>
      </p:sp>
      <p:cxnSp>
        <p:nvCxnSpPr>
          <p:cNvPr id="18" name="Suora nuoliyhdysviiva 7"/>
          <p:cNvCxnSpPr/>
          <p:nvPr/>
        </p:nvCxnSpPr>
        <p:spPr>
          <a:xfrm flipH="1">
            <a:off x="1721028" y="1690265"/>
            <a:ext cx="513187" cy="875726"/>
          </a:xfrm>
          <a:prstGeom prst="straightConnector1">
            <a:avLst/>
          </a:prstGeom>
          <a:ln w="9525">
            <a:tailEnd type="oval"/>
          </a:ln>
          <a:effectLst/>
        </p:spPr>
        <p:style>
          <a:lnRef idx="3">
            <a:schemeClr val="dk1"/>
          </a:lnRef>
          <a:fillRef idx="0">
            <a:schemeClr val="dk1"/>
          </a:fillRef>
          <a:effectRef idx="2">
            <a:schemeClr val="dk1"/>
          </a:effectRef>
          <a:fontRef idx="minor">
            <a:schemeClr val="tx1"/>
          </a:fontRef>
        </p:style>
      </p:cxnSp>
      <p:cxnSp>
        <p:nvCxnSpPr>
          <p:cNvPr id="22" name="Suora nuoliyhdysviiva 7"/>
          <p:cNvCxnSpPr/>
          <p:nvPr/>
        </p:nvCxnSpPr>
        <p:spPr>
          <a:xfrm flipV="1">
            <a:off x="3477448" y="3174521"/>
            <a:ext cx="805983" cy="1008596"/>
          </a:xfrm>
          <a:prstGeom prst="straightConnector1">
            <a:avLst/>
          </a:prstGeom>
          <a:ln w="9525">
            <a:tailEnd type="oval"/>
          </a:ln>
          <a:effectLst/>
        </p:spPr>
        <p:style>
          <a:lnRef idx="3">
            <a:schemeClr val="dk1"/>
          </a:lnRef>
          <a:fillRef idx="0">
            <a:schemeClr val="dk1"/>
          </a:fillRef>
          <a:effectRef idx="2">
            <a:schemeClr val="dk1"/>
          </a:effectRef>
          <a:fontRef idx="minor">
            <a:schemeClr val="tx1"/>
          </a:fontRef>
        </p:style>
      </p:cxnSp>
      <p:sp>
        <p:nvSpPr>
          <p:cNvPr id="26" name="Tekstiruutu 3">
            <a:extLst>
              <a:ext uri="{FF2B5EF4-FFF2-40B4-BE49-F238E27FC236}">
                <a16:creationId xmlns:a16="http://schemas.microsoft.com/office/drawing/2014/main" id="{88F2FAC7-2FBB-4297-8622-D150E1E2BFA0}"/>
              </a:ext>
            </a:extLst>
          </p:cNvPr>
          <p:cNvSpPr txBox="1"/>
          <p:nvPr/>
        </p:nvSpPr>
        <p:spPr>
          <a:xfrm>
            <a:off x="1626951" y="4090784"/>
            <a:ext cx="2129851" cy="184666"/>
          </a:xfrm>
          <a:prstGeom prst="rect">
            <a:avLst/>
          </a:prstGeom>
          <a:noFill/>
        </p:spPr>
        <p:txBody>
          <a:bodyPr wrap="square" lIns="0" tIns="0" rIns="0" bIns="0" rtlCol="0" anchor="t">
            <a:spAutoFit/>
          </a:bodyPr>
          <a:lstStyle/>
          <a:p>
            <a:r>
              <a:rPr lang="fi-FI" sz="1200" b="1" dirty="0">
                <a:latin typeface="+mj-lt"/>
              </a:rPr>
              <a:t>KESKUSTELUKORTIT</a:t>
            </a:r>
            <a:endParaRPr lang="en-US" sz="1200" dirty="0">
              <a:solidFill>
                <a:srgbClr val="000000"/>
              </a:solidFill>
              <a:latin typeface="+mj-lt"/>
              <a:ea typeface="Arial" charset="0"/>
              <a:cs typeface="Arial" charset="0"/>
            </a:endParaRPr>
          </a:p>
        </p:txBody>
      </p:sp>
      <p:sp>
        <p:nvSpPr>
          <p:cNvPr id="31" name="Tekstiruutu 3">
            <a:extLst>
              <a:ext uri="{FF2B5EF4-FFF2-40B4-BE49-F238E27FC236}">
                <a16:creationId xmlns:a16="http://schemas.microsoft.com/office/drawing/2014/main" id="{88F2FAC7-2FBB-4297-8622-D150E1E2BFA0}"/>
              </a:ext>
            </a:extLst>
          </p:cNvPr>
          <p:cNvSpPr txBox="1"/>
          <p:nvPr/>
        </p:nvSpPr>
        <p:spPr>
          <a:xfrm>
            <a:off x="6392228" y="3906118"/>
            <a:ext cx="2661851" cy="184666"/>
          </a:xfrm>
          <a:prstGeom prst="rect">
            <a:avLst/>
          </a:prstGeom>
          <a:noFill/>
        </p:spPr>
        <p:txBody>
          <a:bodyPr wrap="square" lIns="0" tIns="0" rIns="0" bIns="0" rtlCol="0" anchor="t">
            <a:spAutoFit/>
          </a:bodyPr>
          <a:lstStyle/>
          <a:p>
            <a:r>
              <a:rPr lang="fi-FI" sz="1200" b="1" dirty="0">
                <a:latin typeface="+mj-lt"/>
                <a:ea typeface="Arial" charset="0"/>
                <a:cs typeface="Arial" charset="0"/>
              </a:rPr>
              <a:t>DIALOGIN VUORO -JULKAISU </a:t>
            </a:r>
            <a:endParaRPr lang="en-US" sz="1200" b="1" dirty="0">
              <a:latin typeface="+mj-lt"/>
              <a:ea typeface="Arial" charset="0"/>
              <a:cs typeface="Arial" charset="0"/>
            </a:endParaRPr>
          </a:p>
        </p:txBody>
      </p:sp>
      <p:cxnSp>
        <p:nvCxnSpPr>
          <p:cNvPr id="32" name="Suora nuoliyhdysviiva 7"/>
          <p:cNvCxnSpPr/>
          <p:nvPr/>
        </p:nvCxnSpPr>
        <p:spPr>
          <a:xfrm flipV="1">
            <a:off x="6425442" y="3106294"/>
            <a:ext cx="0" cy="734461"/>
          </a:xfrm>
          <a:prstGeom prst="straightConnector1">
            <a:avLst/>
          </a:prstGeom>
          <a:ln w="9525">
            <a:tailEnd type="oval"/>
          </a:ln>
          <a:effectLst/>
        </p:spPr>
        <p:style>
          <a:lnRef idx="3">
            <a:schemeClr val="dk1"/>
          </a:lnRef>
          <a:fillRef idx="0">
            <a:schemeClr val="dk1"/>
          </a:fillRef>
          <a:effectRef idx="2">
            <a:schemeClr val="dk1"/>
          </a:effectRef>
          <a:fontRef idx="minor">
            <a:schemeClr val="tx1"/>
          </a:fontRef>
        </p:style>
      </p:cxnSp>
      <p:sp>
        <p:nvSpPr>
          <p:cNvPr id="12" name="Rectangle 11"/>
          <p:cNvSpPr/>
          <p:nvPr/>
        </p:nvSpPr>
        <p:spPr>
          <a:xfrm>
            <a:off x="150851" y="4720198"/>
            <a:ext cx="4572000" cy="230832"/>
          </a:xfrm>
          <a:prstGeom prst="rect">
            <a:avLst/>
          </a:prstGeom>
        </p:spPr>
        <p:txBody>
          <a:bodyPr>
            <a:spAutoFit/>
          </a:bodyPr>
          <a:lstStyle/>
          <a:p>
            <a:r>
              <a:rPr lang="fi-FI" sz="900" b="1" dirty="0">
                <a:latin typeface="+mj-lt"/>
              </a:rPr>
              <a:t>A-moduuli – Erätauko-dialogin erityispiirteet ja käyttötavat</a:t>
            </a:r>
            <a:endParaRPr lang="en-US" sz="900" dirty="0">
              <a:latin typeface="+mj-lt"/>
            </a:endParaRPr>
          </a:p>
        </p:txBody>
      </p:sp>
    </p:spTree>
    <p:extLst>
      <p:ext uri="{BB962C8B-B14F-4D97-AF65-F5344CB8AC3E}">
        <p14:creationId xmlns:p14="http://schemas.microsoft.com/office/powerpoint/2010/main" val="1296374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851" y="4720198"/>
            <a:ext cx="4572000" cy="230832"/>
          </a:xfrm>
          <a:prstGeom prst="rect">
            <a:avLst/>
          </a:prstGeom>
        </p:spPr>
        <p:txBody>
          <a:bodyPr>
            <a:spAutoFit/>
          </a:bodyPr>
          <a:lstStyle/>
          <a:p>
            <a:r>
              <a:rPr lang="fi-FI" sz="900" b="1" dirty="0">
                <a:latin typeface="+mj-lt"/>
              </a:rPr>
              <a:t>A-moduuli – Erätauko-dialogin erityispiirteet ja käyttötavat</a:t>
            </a:r>
            <a:endParaRPr lang="en-US" sz="9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227" y="212651"/>
            <a:ext cx="6129547" cy="4320000"/>
          </a:xfrm>
          <a:prstGeom prst="rect">
            <a:avLst/>
          </a:prstGeom>
        </p:spPr>
      </p:pic>
    </p:spTree>
    <p:extLst>
      <p:ext uri="{BB962C8B-B14F-4D97-AF65-F5344CB8AC3E}">
        <p14:creationId xmlns:p14="http://schemas.microsoft.com/office/powerpoint/2010/main" val="1129835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827760"/>
            <a:ext cx="8064896" cy="1224136"/>
          </a:xfrm>
        </p:spPr>
        <p:txBody>
          <a:bodyPr/>
          <a:lstStyle/>
          <a:p>
            <a:r>
              <a:rPr lang="en-US" dirty="0"/>
              <a:t>B-</a:t>
            </a:r>
            <a:r>
              <a:rPr lang="en-US" dirty="0" err="1"/>
              <a:t>Moduuli</a:t>
            </a:r>
            <a:r>
              <a:rPr lang="en-US" dirty="0"/>
              <a:t>: </a:t>
            </a:r>
            <a:r>
              <a:rPr lang="en-US" dirty="0" err="1"/>
              <a:t>Opi</a:t>
            </a:r>
            <a:r>
              <a:rPr lang="en-US" dirty="0"/>
              <a:t> </a:t>
            </a:r>
            <a:r>
              <a:rPr lang="en-US" dirty="0" err="1"/>
              <a:t>erätauko</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7506" y="1980500"/>
            <a:ext cx="2248989" cy="2160000"/>
          </a:xfrm>
          <a:prstGeom prst="rect">
            <a:avLst/>
          </a:prstGeom>
        </p:spPr>
      </p:pic>
    </p:spTree>
    <p:extLst>
      <p:ext uri="{BB962C8B-B14F-4D97-AF65-F5344CB8AC3E}">
        <p14:creationId xmlns:p14="http://schemas.microsoft.com/office/powerpoint/2010/main" val="112284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D73336-F7EA-4D87-AFF7-48D14D0A511D}"/>
              </a:ext>
            </a:extLst>
          </p:cNvPr>
          <p:cNvSpPr>
            <a:spLocks noGrp="1"/>
          </p:cNvSpPr>
          <p:nvPr>
            <p:ph type="title"/>
          </p:nvPr>
        </p:nvSpPr>
        <p:spPr>
          <a:xfrm>
            <a:off x="539551" y="456866"/>
            <a:ext cx="3978341" cy="1269131"/>
          </a:xfrm>
        </p:spPr>
        <p:txBody>
          <a:bodyPr/>
          <a:lstStyle/>
          <a:p>
            <a:r>
              <a:rPr lang="en-US" b="1" dirty="0"/>
              <a:t>ERÄTAUKO-</a:t>
            </a:r>
            <a:br>
              <a:rPr lang="en-US" b="1" dirty="0"/>
            </a:br>
            <a:r>
              <a:rPr lang="en-US" b="1" dirty="0"/>
              <a:t>KOULUTUKSEN </a:t>
            </a:r>
            <a:br>
              <a:rPr lang="en-US" b="1" dirty="0"/>
            </a:br>
            <a:r>
              <a:rPr lang="en-US" b="1" dirty="0"/>
              <a:t>MODUULIT</a:t>
            </a:r>
            <a:endParaRPr lang="x-none" b="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199" y="2226365"/>
            <a:ext cx="2333749" cy="23521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2156" y="241541"/>
            <a:ext cx="4364275" cy="4546120"/>
          </a:xfrm>
          <a:prstGeom prst="rect">
            <a:avLst/>
          </a:prstGeom>
        </p:spPr>
      </p:pic>
    </p:spTree>
    <p:extLst>
      <p:ext uri="{BB962C8B-B14F-4D97-AF65-F5344CB8AC3E}">
        <p14:creationId xmlns:p14="http://schemas.microsoft.com/office/powerpoint/2010/main" val="2791680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36600"/>
            <a:ext cx="9144000" cy="3657600"/>
          </a:xfrm>
          <a:prstGeom prst="rect">
            <a:avLst/>
          </a:prstGeom>
        </p:spPr>
      </p:pic>
    </p:spTree>
    <p:extLst>
      <p:ext uri="{BB962C8B-B14F-4D97-AF65-F5344CB8AC3E}">
        <p14:creationId xmlns:p14="http://schemas.microsoft.com/office/powerpoint/2010/main" val="1932819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B0DC20-3898-4AC8-86DC-AC2EF6AB6DE6}"/>
              </a:ext>
            </a:extLst>
          </p:cNvPr>
          <p:cNvSpPr>
            <a:spLocks noGrp="1"/>
          </p:cNvSpPr>
          <p:nvPr>
            <p:ph type="title"/>
          </p:nvPr>
        </p:nvSpPr>
        <p:spPr/>
        <p:txBody>
          <a:bodyPr/>
          <a:lstStyle/>
          <a:p>
            <a:r>
              <a:rPr lang="fi-FI" cap="none" dirty="0">
                <a:latin typeface="Arial" charset="0"/>
                <a:ea typeface="Arial" charset="0"/>
                <a:cs typeface="Arial" charset="0"/>
              </a:rPr>
              <a:t>6. Koulutussessio</a:t>
            </a:r>
            <a:br>
              <a:rPr lang="fi-FI" cap="none" dirty="0">
                <a:latin typeface="Arial" charset="0"/>
                <a:ea typeface="Arial" charset="0"/>
                <a:cs typeface="Arial" charset="0"/>
              </a:rPr>
            </a:br>
            <a:br>
              <a:rPr lang="fi-FI" b="1" dirty="0"/>
            </a:br>
            <a:r>
              <a:rPr lang="fi-FI" b="1" dirty="0"/>
              <a:t>Dialogin ohjaaminen I: perusteet</a:t>
            </a:r>
            <a:endParaRPr lang="x-none"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1166519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Dialogin suunnittelu</a:t>
            </a:r>
          </a:p>
        </p:txBody>
      </p:sp>
      <p:sp>
        <p:nvSpPr>
          <p:cNvPr id="3" name="Tekstin paikkamerkki 2"/>
          <p:cNvSpPr>
            <a:spLocks noGrp="1"/>
          </p:cNvSpPr>
          <p:nvPr>
            <p:ph type="body" sz="quarter" idx="19"/>
          </p:nvPr>
        </p:nvSpPr>
        <p:spPr/>
        <p:txBody>
          <a:bodyPr/>
          <a:lstStyle/>
          <a:p>
            <a:pPr marL="342900" indent="-342900">
              <a:buFont typeface="+mj-lt"/>
              <a:buAutoNum type="arabicPeriod"/>
            </a:pPr>
            <a:r>
              <a:rPr lang="fi-FI" dirty="0">
                <a:latin typeface="+mj-lt"/>
              </a:rPr>
              <a:t> </a:t>
            </a:r>
            <a:r>
              <a:rPr lang="fi-FI" dirty="0"/>
              <a:t>Lähtee itsestä – millainen olen keskustelijana, oman kuuntelutaidon kehittäminen</a:t>
            </a:r>
          </a:p>
          <a:p>
            <a:pPr marL="342900" indent="-342900">
              <a:buFont typeface="+mj-lt"/>
              <a:buAutoNum type="arabicPeriod"/>
            </a:pPr>
            <a:r>
              <a:rPr lang="fi-FI" dirty="0">
                <a:latin typeface="+mj-lt"/>
              </a:rPr>
              <a:t> </a:t>
            </a:r>
            <a:r>
              <a:rPr lang="fi-FI" dirty="0"/>
              <a:t>Valitse menetelmä</a:t>
            </a:r>
          </a:p>
          <a:p>
            <a:pPr marL="342900" indent="-342900">
              <a:buFont typeface="+mj-lt"/>
              <a:buAutoNum type="arabicPeriod"/>
            </a:pPr>
            <a:r>
              <a:rPr lang="fi-FI" dirty="0">
                <a:latin typeface="+mj-lt"/>
              </a:rPr>
              <a:t> </a:t>
            </a:r>
            <a:r>
              <a:rPr lang="fi-FI" dirty="0"/>
              <a:t>Oman työkalupakin kokoaminen </a:t>
            </a:r>
          </a:p>
          <a:p>
            <a:pPr marL="342900" indent="-342900">
              <a:buFont typeface="+mj-lt"/>
              <a:buAutoNum type="arabicPeriod"/>
            </a:pPr>
            <a:r>
              <a:rPr lang="fi-FI" dirty="0">
                <a:latin typeface="+mj-lt"/>
              </a:rPr>
              <a:t> </a:t>
            </a:r>
            <a:r>
              <a:rPr lang="fi-FI" dirty="0"/>
              <a:t>Keskustelun vaiheiden käsikirjoittaminen</a:t>
            </a:r>
          </a:p>
          <a:p>
            <a:pPr marL="342900" indent="-342900">
              <a:buFont typeface="+mj-lt"/>
              <a:buAutoNum type="arabicPeriod"/>
            </a:pPr>
            <a:r>
              <a:rPr lang="fi-FI" dirty="0">
                <a:latin typeface="+mj-lt"/>
              </a:rPr>
              <a:t> </a:t>
            </a:r>
            <a:r>
              <a:rPr lang="fi-FI" dirty="0"/>
              <a:t>Keskusteluun valmistautuminen ja tarvittavien resurssien varaaminen</a:t>
            </a:r>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44754"/>
            <a:ext cx="9144000" cy="2286000"/>
          </a:xfrm>
          <a:prstGeom prst="rect">
            <a:avLst/>
          </a:prstGeom>
        </p:spPr>
      </p:pic>
    </p:spTree>
    <p:extLst>
      <p:ext uri="{BB962C8B-B14F-4D97-AF65-F5344CB8AC3E}">
        <p14:creationId xmlns:p14="http://schemas.microsoft.com/office/powerpoint/2010/main" val="2001730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media.sitra.fi/2017/12/12155337/erataukotyokalutennentuokalupakki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600" y="1498095"/>
            <a:ext cx="6480720" cy="3645405"/>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title"/>
          </p:nvPr>
        </p:nvSpPr>
        <p:spPr/>
        <p:txBody>
          <a:bodyPr/>
          <a:lstStyle/>
          <a:p>
            <a:r>
              <a:rPr lang="fi-FI"/>
              <a:t>Oman työkalupakin kokoaminen</a:t>
            </a:r>
            <a:endParaRPr lang="fi-FI" dirty="0"/>
          </a:p>
        </p:txBody>
      </p:sp>
      <p:sp>
        <p:nvSpPr>
          <p:cNvPr id="3" name="Tekstin paikkamerkki 2"/>
          <p:cNvSpPr>
            <a:spLocks noGrp="1"/>
          </p:cNvSpPr>
          <p:nvPr>
            <p:ph type="body" sz="quarter" idx="19"/>
          </p:nvPr>
        </p:nvSpPr>
        <p:spPr>
          <a:xfrm>
            <a:off x="561309" y="1419622"/>
            <a:ext cx="2880320" cy="2952328"/>
          </a:xfrm>
        </p:spPr>
        <p:txBody>
          <a:bodyPr/>
          <a:lstStyle/>
          <a:p>
            <a:pPr>
              <a:buFont typeface="Arial" panose="020B0604020202020204" pitchFamily="34" charset="0"/>
              <a:buChar char="•"/>
            </a:pPr>
            <a:r>
              <a:rPr lang="fi-FI" dirty="0"/>
              <a:t>Miten viritän tasavertaisen ja luottamuksellisen ilmapiirin?</a:t>
            </a:r>
            <a:br>
              <a:rPr lang="fi-FI" dirty="0"/>
            </a:br>
            <a:endParaRPr lang="fi-FI" dirty="0"/>
          </a:p>
          <a:p>
            <a:pPr>
              <a:buFont typeface="Arial" panose="020B0604020202020204" pitchFamily="34" charset="0"/>
              <a:buChar char="•"/>
            </a:pPr>
            <a:r>
              <a:rPr lang="fi-FI" dirty="0"/>
              <a:t>Mitkä ovat tärkeimmät apuni dialogin ohjaamisessa?</a:t>
            </a:r>
            <a:br>
              <a:rPr lang="fi-FI" dirty="0"/>
            </a:br>
            <a:endParaRPr lang="fi-FI" dirty="0"/>
          </a:p>
          <a:p>
            <a:pPr>
              <a:buFont typeface="Arial" panose="020B0604020202020204" pitchFamily="34" charset="0"/>
              <a:buChar char="•"/>
            </a:pPr>
            <a:r>
              <a:rPr lang="fi-FI" dirty="0"/>
              <a:t>Mitä teen, jos voimakkaan tunteenpurkaukset alkavat dominoida keskustelua?</a:t>
            </a:r>
          </a:p>
          <a:p>
            <a:pPr>
              <a:buFont typeface="Arial" panose="020B0604020202020204" pitchFamily="34" charset="0"/>
              <a:buChar char="•"/>
            </a:pPr>
            <a:endParaRPr lang="fi-FI" dirty="0"/>
          </a:p>
        </p:txBody>
      </p:sp>
      <p:sp>
        <p:nvSpPr>
          <p:cNvPr id="4" name="Tekstiruutu 3"/>
          <p:cNvSpPr txBox="1"/>
          <p:nvPr/>
        </p:nvSpPr>
        <p:spPr>
          <a:xfrm>
            <a:off x="5580112" y="1422070"/>
            <a:ext cx="2982641" cy="2192908"/>
          </a:xfrm>
          <a:prstGeom prst="rect">
            <a:avLst/>
          </a:prstGeom>
          <a:noFill/>
        </p:spPr>
        <p:txBody>
          <a:bodyPr wrap="square" lIns="0" tIns="0" rIns="0" bIns="0" rtlCol="0">
            <a:spAutoFit/>
          </a:bodyPr>
          <a:lstStyle/>
          <a:p>
            <a:pPr marL="179388" indent="-179388" defTabSz="457200" fontAlgn="auto">
              <a:lnSpc>
                <a:spcPct val="90000"/>
              </a:lnSpc>
              <a:spcBef>
                <a:spcPct val="20000"/>
              </a:spcBef>
              <a:spcAft>
                <a:spcPts val="0"/>
              </a:spcAft>
              <a:buFont typeface="Arial" panose="020B0604020202020204" pitchFamily="34" charset="0"/>
              <a:buChar char="•"/>
            </a:pPr>
            <a:r>
              <a:rPr lang="fi-FI" sz="1500" dirty="0">
                <a:latin typeface="Georgia"/>
                <a:cs typeface="Georgia"/>
              </a:rPr>
              <a:t>Mitä teen, jos keskustelu jumiutuu pattitilanteeseen?</a:t>
            </a:r>
            <a:br>
              <a:rPr lang="fi-FI" sz="1500" dirty="0">
                <a:latin typeface="Georgia"/>
                <a:cs typeface="Georgia"/>
              </a:rPr>
            </a:br>
            <a:endParaRPr lang="fi-FI" sz="1500" dirty="0">
              <a:latin typeface="Georgia"/>
              <a:cs typeface="Georgia"/>
            </a:endParaRPr>
          </a:p>
          <a:p>
            <a:pPr marL="179388" indent="-179388" defTabSz="457200" fontAlgn="auto">
              <a:lnSpc>
                <a:spcPct val="90000"/>
              </a:lnSpc>
              <a:spcBef>
                <a:spcPct val="20000"/>
              </a:spcBef>
              <a:spcAft>
                <a:spcPts val="0"/>
              </a:spcAft>
              <a:buFont typeface="Arial" panose="020B0604020202020204" pitchFamily="34" charset="0"/>
              <a:buChar char="•"/>
            </a:pPr>
            <a:r>
              <a:rPr lang="fi-FI" sz="1500" dirty="0">
                <a:latin typeface="Georgia"/>
                <a:cs typeface="Georgia"/>
              </a:rPr>
              <a:t>Mitä teen, jos keskustelu ei nouse lentoon tai on liian </a:t>
            </a:r>
            <a:r>
              <a:rPr lang="fi-FI" sz="1500" dirty="0" err="1">
                <a:latin typeface="Georgia"/>
                <a:cs typeface="Georgia"/>
              </a:rPr>
              <a:t>samanmielistä</a:t>
            </a:r>
            <a:r>
              <a:rPr lang="fi-FI" sz="1500" dirty="0">
                <a:latin typeface="Georgia"/>
                <a:cs typeface="Georgia"/>
              </a:rPr>
              <a:t>?</a:t>
            </a:r>
            <a:br>
              <a:rPr lang="fi-FI" sz="1500" dirty="0">
                <a:latin typeface="Georgia"/>
                <a:cs typeface="Georgia"/>
              </a:rPr>
            </a:br>
            <a:endParaRPr lang="fi-FI" sz="1500" dirty="0">
              <a:latin typeface="Georgia"/>
              <a:cs typeface="Georgia"/>
            </a:endParaRPr>
          </a:p>
          <a:p>
            <a:pPr marL="179388" indent="-179388" defTabSz="457200" fontAlgn="auto">
              <a:lnSpc>
                <a:spcPct val="90000"/>
              </a:lnSpc>
              <a:spcBef>
                <a:spcPct val="20000"/>
              </a:spcBef>
              <a:spcAft>
                <a:spcPts val="0"/>
              </a:spcAft>
              <a:buFont typeface="Arial" panose="020B0604020202020204" pitchFamily="34" charset="0"/>
              <a:buChar char="•"/>
            </a:pPr>
            <a:r>
              <a:rPr lang="fi-FI" sz="1500" dirty="0">
                <a:latin typeface="Georgia"/>
                <a:cs typeface="Georgia"/>
              </a:rPr>
              <a:t>Mitä teen, jos keskustelu kärjistyy liikaa?</a:t>
            </a:r>
          </a:p>
          <a:p>
            <a:endParaRPr lang="fi-FI" sz="1500" b="0" i="0" dirty="0">
              <a:latin typeface="+mn-lt"/>
            </a:endParaRPr>
          </a:p>
        </p:txBody>
      </p:sp>
      <p:sp>
        <p:nvSpPr>
          <p:cNvPr id="7" name="Rectangle 6"/>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1448238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media.sitra.fi/2018/03/22155520/2018-03-22-sitra-eratauko-valitse-metodi.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6422065"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title"/>
          </p:nvPr>
        </p:nvSpPr>
        <p:spPr/>
        <p:txBody>
          <a:bodyPr/>
          <a:lstStyle/>
          <a:p>
            <a:r>
              <a:rPr lang="fi-FI" dirty="0"/>
              <a:t>Valitse menetelmä ja ”käsikirjoita” dialogi</a:t>
            </a:r>
          </a:p>
        </p:txBody>
      </p:sp>
      <p:sp>
        <p:nvSpPr>
          <p:cNvPr id="3" name="Tekstin paikkamerkki 2"/>
          <p:cNvSpPr>
            <a:spLocks noGrp="1"/>
          </p:cNvSpPr>
          <p:nvPr>
            <p:ph type="body" sz="quarter" idx="19"/>
          </p:nvPr>
        </p:nvSpPr>
        <p:spPr>
          <a:xfrm>
            <a:off x="539552" y="1994765"/>
            <a:ext cx="3040076" cy="2446161"/>
          </a:xfrm>
        </p:spPr>
        <p:txBody>
          <a:bodyPr/>
          <a:lstStyle/>
          <a:p>
            <a:pPr marL="0" indent="0">
              <a:buNone/>
            </a:pPr>
            <a:r>
              <a:rPr lang="fi-FI" sz="1600" b="1" dirty="0">
                <a:latin typeface="+mj-lt"/>
              </a:rPr>
              <a:t>DIALOGIN MUODOT</a:t>
            </a:r>
          </a:p>
          <a:p>
            <a:pPr marL="342900" indent="-342900">
              <a:buFont typeface="+mj-lt"/>
              <a:buAutoNum type="arabicPeriod"/>
            </a:pPr>
            <a:r>
              <a:rPr lang="fi-FI" dirty="0">
                <a:latin typeface="+mj-lt"/>
              </a:rPr>
              <a:t> </a:t>
            </a:r>
            <a:r>
              <a:rPr lang="fi-FI" dirty="0"/>
              <a:t>Avoin</a:t>
            </a:r>
          </a:p>
          <a:p>
            <a:pPr marL="342900" indent="-342900">
              <a:buFont typeface="+mj-lt"/>
              <a:buAutoNum type="arabicPeriod"/>
            </a:pPr>
            <a:r>
              <a:rPr lang="fi-FI" dirty="0">
                <a:latin typeface="+mj-lt"/>
              </a:rPr>
              <a:t> </a:t>
            </a:r>
            <a:r>
              <a:rPr lang="fi-FI" dirty="0"/>
              <a:t>Puolistrukturoitu</a:t>
            </a:r>
          </a:p>
          <a:p>
            <a:pPr marL="342900" indent="-342900">
              <a:buFont typeface="+mj-lt"/>
              <a:buAutoNum type="arabicPeriod"/>
            </a:pPr>
            <a:r>
              <a:rPr lang="fi-FI" dirty="0">
                <a:latin typeface="+mj-lt"/>
              </a:rPr>
              <a:t> </a:t>
            </a:r>
            <a:r>
              <a:rPr lang="fi-FI" dirty="0"/>
              <a:t>Strukturoitu</a:t>
            </a:r>
          </a:p>
          <a:p>
            <a:pPr marL="0" indent="0">
              <a:buNone/>
            </a:pPr>
            <a:endParaRPr lang="fi-FI" dirty="0"/>
          </a:p>
          <a:p>
            <a:endParaRPr lang="fi-FI" dirty="0"/>
          </a:p>
          <a:p>
            <a:endParaRPr lang="fi-FI" dirty="0"/>
          </a:p>
        </p:txBody>
      </p:sp>
      <p:sp>
        <p:nvSpPr>
          <p:cNvPr id="5" name="Tekstin paikkamerkki 2"/>
          <p:cNvSpPr txBox="1">
            <a:spLocks/>
          </p:cNvSpPr>
          <p:nvPr/>
        </p:nvSpPr>
        <p:spPr>
          <a:xfrm>
            <a:off x="5181889" y="1399084"/>
            <a:ext cx="3494567" cy="3384376"/>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fi-FI" sz="1200" b="1" dirty="0">
                <a:latin typeface="+mj-lt"/>
              </a:rPr>
              <a:t>Yksilöpohdinta</a:t>
            </a:r>
            <a:r>
              <a:rPr lang="fi-FI" sz="1200" b="1" dirty="0"/>
              <a:t> </a:t>
            </a:r>
          </a:p>
          <a:p>
            <a:pPr>
              <a:buFont typeface="Arial" panose="020B0604020202020204" pitchFamily="34" charset="0"/>
              <a:buChar char="•"/>
            </a:pPr>
            <a:r>
              <a:rPr lang="fi-FI" sz="1200" b="1" dirty="0">
                <a:latin typeface="+mj-lt"/>
              </a:rPr>
              <a:t>Pienryhmädialogit</a:t>
            </a:r>
            <a:r>
              <a:rPr lang="fi-FI" sz="1200" dirty="0"/>
              <a:t> (alle 10 henkeä) – keskustelu jossa jokainen pääsee ääneen ja jossa puhutaan yksi kerrallaan</a:t>
            </a:r>
          </a:p>
          <a:p>
            <a:pPr>
              <a:buFont typeface="Arial" panose="020B0604020202020204" pitchFamily="34" charset="0"/>
              <a:buChar char="•"/>
            </a:pPr>
            <a:r>
              <a:rPr lang="fi-FI" sz="1200" b="1" dirty="0">
                <a:latin typeface="+mj-lt"/>
              </a:rPr>
              <a:t>Akvaariokeskustelu</a:t>
            </a:r>
            <a:r>
              <a:rPr lang="fi-FI" sz="1200" b="1" dirty="0"/>
              <a:t>,</a:t>
            </a:r>
            <a:r>
              <a:rPr lang="fi-FI" sz="1200" dirty="0"/>
              <a:t> jossa pienryhmä käy keskustelua ja muut kuuntelevat vuorotellen</a:t>
            </a:r>
          </a:p>
          <a:p>
            <a:pPr>
              <a:buFont typeface="Arial" panose="020B0604020202020204" pitchFamily="34" charset="0"/>
              <a:buChar char="•"/>
            </a:pPr>
            <a:r>
              <a:rPr lang="fi-FI" sz="1200" b="1" dirty="0">
                <a:latin typeface="+mj-lt"/>
              </a:rPr>
              <a:t>Parikeskustelut</a:t>
            </a:r>
            <a:r>
              <a:rPr lang="fi-FI" sz="1200" b="1" dirty="0"/>
              <a:t>,</a:t>
            </a:r>
            <a:r>
              <a:rPr lang="fi-FI" sz="1200" dirty="0"/>
              <a:t> joilla voidaan virittäytyä keskusteluaiheeseen tai syventää keskustelua</a:t>
            </a:r>
          </a:p>
          <a:p>
            <a:pPr>
              <a:buFont typeface="Arial" panose="020B0604020202020204" pitchFamily="34" charset="0"/>
              <a:buChar char="•"/>
            </a:pPr>
            <a:r>
              <a:rPr lang="fi-FI" sz="1200" b="1" dirty="0">
                <a:latin typeface="+mj-lt"/>
              </a:rPr>
              <a:t>Kumuloituvat parikeskustelut</a:t>
            </a:r>
            <a:r>
              <a:rPr lang="fi-FI" sz="1200" dirty="0"/>
              <a:t>, joissa vuorotellen kuunnellaan pareja sekä pyritään liittämään kokemuksiin uudet puheenvuorot</a:t>
            </a:r>
          </a:p>
          <a:p>
            <a:pPr>
              <a:buFont typeface="Arial" panose="020B0604020202020204" pitchFamily="34" charset="0"/>
              <a:buChar char="•"/>
            </a:pPr>
            <a:r>
              <a:rPr lang="fi-FI" sz="1200" b="1" dirty="0">
                <a:latin typeface="+mj-lt"/>
              </a:rPr>
              <a:t>Suurryhmädialogit</a:t>
            </a:r>
            <a:r>
              <a:rPr lang="fi-FI" sz="1200" dirty="0">
                <a:latin typeface="+mj-lt"/>
              </a:rPr>
              <a:t> </a:t>
            </a:r>
            <a:r>
              <a:rPr lang="fi-FI" sz="1200" dirty="0"/>
              <a:t>(yli 10 henkeä) – kaikkien kuulluksi tuleminen mahdollistuu parikeskusteluiden kautta</a:t>
            </a:r>
          </a:p>
          <a:p>
            <a:pPr>
              <a:buFont typeface="Arial" panose="020B0604020202020204" pitchFamily="34" charset="0"/>
              <a:buChar char="•"/>
            </a:pPr>
            <a:r>
              <a:rPr lang="fi-FI" sz="1200" b="1" dirty="0">
                <a:latin typeface="+mj-lt"/>
              </a:rPr>
              <a:t>Verkkodialogi</a:t>
            </a:r>
            <a:r>
              <a:rPr lang="fi-FI" sz="1200" b="1" dirty="0"/>
              <a:t> </a:t>
            </a:r>
            <a:r>
              <a:rPr lang="fi-FI" sz="1200" dirty="0"/>
              <a:t>– fasilitoitu dialogi verkossa, jossa hyödynnetään rakentavan keskustelun pelisääntöjä </a:t>
            </a:r>
          </a:p>
          <a:p>
            <a:pPr>
              <a:buFont typeface="Arial" panose="020B0604020202020204" pitchFamily="34" charset="0"/>
              <a:buChar char="•"/>
            </a:pPr>
            <a:endParaRPr lang="fi-FI" sz="1200" dirty="0"/>
          </a:p>
          <a:p>
            <a:pPr>
              <a:buFont typeface="Arial" panose="020B0604020202020204" pitchFamily="34" charset="0"/>
              <a:buChar char="•"/>
            </a:pPr>
            <a:endParaRPr lang="fi-FI" sz="1200" dirty="0"/>
          </a:p>
        </p:txBody>
      </p:sp>
      <p:sp>
        <p:nvSpPr>
          <p:cNvPr id="7" name="Tekstiruutu 6"/>
          <p:cNvSpPr txBox="1"/>
          <p:nvPr/>
        </p:nvSpPr>
        <p:spPr>
          <a:xfrm>
            <a:off x="2726631" y="2136058"/>
            <a:ext cx="1476608" cy="1181862"/>
          </a:xfrm>
          <a:prstGeom prst="rect">
            <a:avLst/>
          </a:prstGeom>
          <a:noFill/>
        </p:spPr>
        <p:txBody>
          <a:bodyPr wrap="square" lIns="0" tIns="0" rIns="0" bIns="0" rtlCol="0">
            <a:spAutoFit/>
          </a:bodyPr>
          <a:lstStyle/>
          <a:p>
            <a:pPr algn="ctr" defTabSz="457200" fontAlgn="auto">
              <a:lnSpc>
                <a:spcPct val="90000"/>
              </a:lnSpc>
              <a:spcBef>
                <a:spcPct val="20000"/>
              </a:spcBef>
              <a:spcAft>
                <a:spcPts val="0"/>
              </a:spcAft>
            </a:pPr>
            <a:r>
              <a:rPr lang="fi-FI" altLang="fi-FI" sz="1200" dirty="0" err="1">
                <a:latin typeface="Georgia"/>
                <a:cs typeface="Georgia"/>
              </a:rPr>
              <a:t>Huom</a:t>
            </a:r>
            <a:r>
              <a:rPr lang="fi-FI" altLang="fi-FI" sz="1200" dirty="0">
                <a:latin typeface="Georgia"/>
                <a:cs typeface="Georgia"/>
              </a:rPr>
              <a:t>! </a:t>
            </a:r>
            <a:br>
              <a:rPr lang="fi-FI" altLang="fi-FI" sz="1200" dirty="0">
                <a:latin typeface="Georgia"/>
                <a:cs typeface="Georgia"/>
              </a:rPr>
            </a:br>
            <a:r>
              <a:rPr lang="fi-FI" altLang="fi-FI" sz="1200" dirty="0">
                <a:latin typeface="Georgia"/>
                <a:cs typeface="Georgia"/>
              </a:rPr>
              <a:t>Rakenteiden ja asetelman suuri merkitys (tuolit, </a:t>
            </a:r>
            <a:br>
              <a:rPr lang="fi-FI" altLang="fi-FI" sz="1200" dirty="0">
                <a:latin typeface="Georgia"/>
                <a:cs typeface="Georgia"/>
              </a:rPr>
            </a:br>
            <a:r>
              <a:rPr lang="fi-FI" altLang="fi-FI" sz="1200" dirty="0">
                <a:latin typeface="Georgia"/>
                <a:cs typeface="Georgia"/>
              </a:rPr>
              <a:t>tila, puhelimet/</a:t>
            </a:r>
            <a:br>
              <a:rPr lang="fi-FI" altLang="fi-FI" sz="1200" dirty="0">
                <a:latin typeface="Georgia"/>
                <a:cs typeface="Georgia"/>
              </a:rPr>
            </a:br>
            <a:r>
              <a:rPr lang="fi-FI" altLang="fi-FI" sz="1200" dirty="0">
                <a:latin typeface="Georgia"/>
                <a:cs typeface="Georgia"/>
              </a:rPr>
              <a:t>koneet, …)</a:t>
            </a:r>
          </a:p>
          <a:p>
            <a:pPr algn="ctr"/>
            <a:endParaRPr lang="fi-FI" sz="1200" b="0" i="0" dirty="0">
              <a:latin typeface="+mn-lt"/>
            </a:endParaRPr>
          </a:p>
        </p:txBody>
      </p:sp>
      <p:sp>
        <p:nvSpPr>
          <p:cNvPr id="8" name="Rectangle 7"/>
          <p:cNvSpPr/>
          <p:nvPr/>
        </p:nvSpPr>
        <p:spPr>
          <a:xfrm>
            <a:off x="159488" y="4715338"/>
            <a:ext cx="4572000" cy="230832"/>
          </a:xfrm>
          <a:prstGeom prst="rect">
            <a:avLst/>
          </a:prstGeom>
        </p:spPr>
        <p:txBody>
          <a:bodyPr>
            <a:spAutoFit/>
          </a:bodyPr>
          <a:lstStyle/>
          <a:p>
            <a:r>
              <a:rPr lang="fi-FI" sz="900" b="1" dirty="0">
                <a:solidFill>
                  <a:srgbClr val="000000"/>
                </a:solidFill>
                <a:latin typeface="Arial Black"/>
              </a:rPr>
              <a:t>B-moduuli – </a:t>
            </a:r>
            <a:r>
              <a:rPr lang="fi-FI" sz="900" b="1" dirty="0">
                <a:latin typeface="+mj-lt"/>
              </a:rPr>
              <a:t>Dialogin ohjaaminen I: perusteet</a:t>
            </a:r>
            <a:endParaRPr lang="en-US" sz="900" dirty="0">
              <a:latin typeface="+mj-lt"/>
            </a:endParaRPr>
          </a:p>
        </p:txBody>
      </p:sp>
    </p:spTree>
    <p:extLst>
      <p:ext uri="{BB962C8B-B14F-4D97-AF65-F5344CB8AC3E}">
        <p14:creationId xmlns:p14="http://schemas.microsoft.com/office/powerpoint/2010/main" val="1762032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227" y="212651"/>
            <a:ext cx="6129547" cy="4320000"/>
          </a:xfrm>
          <a:prstGeom prst="rect">
            <a:avLst/>
          </a:prstGeom>
        </p:spPr>
      </p:pic>
    </p:spTree>
    <p:extLst>
      <p:ext uri="{BB962C8B-B14F-4D97-AF65-F5344CB8AC3E}">
        <p14:creationId xmlns:p14="http://schemas.microsoft.com/office/powerpoint/2010/main" val="1429418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193991" y="1329988"/>
            <a:ext cx="1062317" cy="106231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p:txBody>
          <a:bodyPr/>
          <a:lstStyle/>
          <a:p>
            <a:r>
              <a:rPr lang="fi-FI" sz="2800" dirty="0"/>
              <a:t>Dialogin vetäjän osaaminen</a:t>
            </a:r>
          </a:p>
        </p:txBody>
      </p:sp>
      <p:sp>
        <p:nvSpPr>
          <p:cNvPr id="3" name="Tekstin paikkamerkki 2"/>
          <p:cNvSpPr>
            <a:spLocks noGrp="1"/>
          </p:cNvSpPr>
          <p:nvPr>
            <p:ph type="body" sz="quarter" idx="19"/>
          </p:nvPr>
        </p:nvSpPr>
        <p:spPr>
          <a:xfrm>
            <a:off x="539552" y="1275606"/>
            <a:ext cx="4052326" cy="3240360"/>
          </a:xfrm>
        </p:spPr>
        <p:txBody>
          <a:bodyPr/>
          <a:lstStyle/>
          <a:p>
            <a:pPr>
              <a:buFont typeface="Arial" panose="020B0604020202020204" pitchFamily="34" charset="0"/>
              <a:buChar char="•"/>
              <a:defRPr/>
            </a:pPr>
            <a:r>
              <a:rPr lang="fi-FI" altLang="fi-FI" dirty="0">
                <a:sym typeface="Gill Sans" panose="020B0502020104020203" pitchFamily="34" charset="-79"/>
              </a:rPr>
              <a:t>Kyky </a:t>
            </a:r>
            <a:r>
              <a:rPr lang="fi-FI" altLang="fi-FI" b="1" dirty="0">
                <a:latin typeface="+mj-lt"/>
                <a:sym typeface="Gill Sans" panose="020B0502020104020203" pitchFamily="34" charset="-79"/>
              </a:rPr>
              <a:t>ohjata</a:t>
            </a:r>
            <a:r>
              <a:rPr lang="fi-FI" altLang="fi-FI" dirty="0">
                <a:sym typeface="Gill Sans" panose="020B0502020104020203" pitchFamily="34" charset="-79"/>
              </a:rPr>
              <a:t> ryhmää</a:t>
            </a:r>
          </a:p>
          <a:p>
            <a:pPr>
              <a:buFont typeface="Arial" panose="020B0604020202020204" pitchFamily="34" charset="0"/>
              <a:buChar char="•"/>
              <a:defRPr/>
            </a:pPr>
            <a:r>
              <a:rPr lang="fi-FI" altLang="fi-FI" dirty="0">
                <a:sym typeface="Gill Sans" panose="020B0502020104020203" pitchFamily="34" charset="-79"/>
              </a:rPr>
              <a:t>Kyky </a:t>
            </a:r>
            <a:r>
              <a:rPr lang="fi-FI" altLang="fi-FI" b="1" dirty="0">
                <a:latin typeface="+mj-lt"/>
                <a:sym typeface="Gill Sans" panose="020B0502020104020203" pitchFamily="34" charset="-79"/>
              </a:rPr>
              <a:t>vaihtaa omaa roolia </a:t>
            </a:r>
            <a:r>
              <a:rPr lang="fi-FI" altLang="fi-FI" dirty="0">
                <a:sym typeface="Gill Sans" panose="020B0502020104020203" pitchFamily="34" charset="-79"/>
              </a:rPr>
              <a:t>prosessin ”</a:t>
            </a:r>
            <a:r>
              <a:rPr lang="fi-FI" altLang="ja-JP" dirty="0" err="1">
                <a:sym typeface="Gill Sans" panose="020B0502020104020203" pitchFamily="34" charset="-79"/>
              </a:rPr>
              <a:t>fasilitaattorina</a:t>
            </a:r>
            <a:r>
              <a:rPr lang="fi-FI" altLang="fi-FI" dirty="0">
                <a:sym typeface="Gill Sans" panose="020B0502020104020203" pitchFamily="34" charset="-79"/>
              </a:rPr>
              <a:t>”</a:t>
            </a:r>
            <a:r>
              <a:rPr lang="fi-FI" altLang="ja-JP" dirty="0">
                <a:sym typeface="Gill Sans" panose="020B0502020104020203" pitchFamily="34" charset="-79"/>
              </a:rPr>
              <a:t> ja yhtenä äänenä dialogissa</a:t>
            </a:r>
          </a:p>
          <a:p>
            <a:pPr>
              <a:buFont typeface="Arial" panose="020B0604020202020204" pitchFamily="34" charset="0"/>
              <a:buChar char="•"/>
              <a:defRPr/>
            </a:pPr>
            <a:r>
              <a:rPr lang="fi-FI" altLang="fi-FI" dirty="0">
                <a:sym typeface="Gill Sans" panose="020B0502020104020203" pitchFamily="34" charset="-79"/>
              </a:rPr>
              <a:t>Kyky </a:t>
            </a:r>
            <a:r>
              <a:rPr lang="fi-FI" altLang="fi-FI" b="1" dirty="0">
                <a:latin typeface="+mj-lt"/>
                <a:sym typeface="Gill Sans" panose="020B0502020104020203" pitchFamily="34" charset="-79"/>
              </a:rPr>
              <a:t>sietää epävarmoja </a:t>
            </a:r>
            <a:r>
              <a:rPr lang="fi-FI" altLang="fi-FI" dirty="0">
                <a:sym typeface="Gill Sans" panose="020B0502020104020203" pitchFamily="34" charset="-79"/>
              </a:rPr>
              <a:t>hetkiä, hiljaisuutta ja jännitteitä</a:t>
            </a:r>
          </a:p>
          <a:p>
            <a:pPr>
              <a:buFont typeface="Arial" panose="020B0604020202020204" pitchFamily="34" charset="0"/>
              <a:buChar char="•"/>
              <a:defRPr/>
            </a:pPr>
            <a:r>
              <a:rPr lang="fi-FI" altLang="fi-FI" dirty="0">
                <a:sym typeface="Gill Sans" panose="020B0502020104020203" pitchFamily="34" charset="-79"/>
              </a:rPr>
              <a:t>Kyky jakaa </a:t>
            </a:r>
            <a:r>
              <a:rPr lang="fi-FI" altLang="fi-FI" b="1" dirty="0">
                <a:latin typeface="+mj-lt"/>
                <a:sym typeface="Gill Sans" panose="020B0502020104020203" pitchFamily="34" charset="-79"/>
              </a:rPr>
              <a:t>omia</a:t>
            </a:r>
            <a:r>
              <a:rPr lang="fi-FI" altLang="fi-FI" dirty="0">
                <a:sym typeface="Gill Sans" panose="020B0502020104020203" pitchFamily="34" charset="-79"/>
              </a:rPr>
              <a:t> aiempia </a:t>
            </a:r>
            <a:r>
              <a:rPr lang="fi-FI" altLang="fi-FI" b="1" dirty="0">
                <a:latin typeface="+mj-lt"/>
                <a:sym typeface="Gill Sans" panose="020B0502020104020203" pitchFamily="34" charset="-79"/>
              </a:rPr>
              <a:t>kokemuksia</a:t>
            </a:r>
            <a:r>
              <a:rPr lang="fi-FI" altLang="fi-FI" b="1" dirty="0">
                <a:sym typeface="Gill Sans" panose="020B0502020104020203" pitchFamily="34" charset="-79"/>
              </a:rPr>
              <a:t> </a:t>
            </a:r>
            <a:r>
              <a:rPr lang="fi-FI" altLang="fi-FI" dirty="0">
                <a:sym typeface="Gill Sans" panose="020B0502020104020203" pitchFamily="34" charset="-79"/>
              </a:rPr>
              <a:t>sekä tässä ja nyt – hetkessä tapahtuvasta kokemuksesta</a:t>
            </a:r>
          </a:p>
          <a:p>
            <a:pPr>
              <a:buFont typeface="Arial" panose="020B0604020202020204" pitchFamily="34" charset="0"/>
              <a:buChar char="•"/>
              <a:defRPr/>
            </a:pPr>
            <a:r>
              <a:rPr lang="fi-FI" altLang="fi-FI" dirty="0">
                <a:sym typeface="Gill Sans" panose="020B0502020104020203" pitchFamily="34" charset="-79"/>
              </a:rPr>
              <a:t>Kyky </a:t>
            </a:r>
            <a:r>
              <a:rPr lang="fi-FI" altLang="fi-FI" b="1" dirty="0">
                <a:latin typeface="+mj-lt"/>
                <a:sym typeface="Gill Sans" panose="020B0502020104020203" pitchFamily="34" charset="-79"/>
              </a:rPr>
              <a:t>seurata yhteisen ajattelun keriytymistä</a:t>
            </a:r>
            <a:r>
              <a:rPr lang="fi-FI" altLang="fi-FI" dirty="0">
                <a:latin typeface="+mj-lt"/>
                <a:sym typeface="Gill Sans" panose="020B0502020104020203" pitchFamily="34" charset="-79"/>
              </a:rPr>
              <a:t> </a:t>
            </a:r>
            <a:r>
              <a:rPr lang="fi-FI" altLang="fi-FI" dirty="0">
                <a:sym typeface="Gill Sans" panose="020B0502020104020203" pitchFamily="34" charset="-79"/>
              </a:rPr>
              <a:t>ja tehdä sitä näkyväksi</a:t>
            </a:r>
          </a:p>
          <a:p>
            <a:pPr>
              <a:buFont typeface="Arial" panose="020B0604020202020204" pitchFamily="34" charset="0"/>
              <a:buChar char="•"/>
            </a:pPr>
            <a:endParaRPr lang="fi-FI" sz="1200"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3844" y="1275606"/>
            <a:ext cx="3902612" cy="2926959"/>
          </a:xfrm>
          <a:prstGeom prst="rect">
            <a:avLst/>
          </a:prstGeom>
        </p:spPr>
      </p:pic>
    </p:spTree>
    <p:extLst>
      <p:ext uri="{BB962C8B-B14F-4D97-AF65-F5344CB8AC3E}">
        <p14:creationId xmlns:p14="http://schemas.microsoft.com/office/powerpoint/2010/main" val="595016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453" y="212651"/>
            <a:ext cx="6129547" cy="4320000"/>
          </a:xfrm>
          <a:prstGeom prst="rect">
            <a:avLst/>
          </a:prstGeom>
        </p:spPr>
      </p:pic>
    </p:spTree>
    <p:extLst>
      <p:ext uri="{BB962C8B-B14F-4D97-AF65-F5344CB8AC3E}">
        <p14:creationId xmlns:p14="http://schemas.microsoft.com/office/powerpoint/2010/main" val="3465237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453" y="212651"/>
            <a:ext cx="6129547" cy="4320000"/>
          </a:xfrm>
          <a:prstGeom prst="rect">
            <a:avLst/>
          </a:prstGeom>
        </p:spPr>
      </p:pic>
    </p:spTree>
    <p:extLst>
      <p:ext uri="{BB962C8B-B14F-4D97-AF65-F5344CB8AC3E}">
        <p14:creationId xmlns:p14="http://schemas.microsoft.com/office/powerpoint/2010/main" val="2955147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000" y="212651"/>
            <a:ext cx="6129547" cy="4320000"/>
          </a:xfrm>
          <a:prstGeom prst="rect">
            <a:avLst/>
          </a:prstGeom>
        </p:spPr>
      </p:pic>
    </p:spTree>
    <p:extLst>
      <p:ext uri="{BB962C8B-B14F-4D97-AF65-F5344CB8AC3E}">
        <p14:creationId xmlns:p14="http://schemas.microsoft.com/office/powerpoint/2010/main" val="4112647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3236" y="2018256"/>
            <a:ext cx="2117528" cy="2160000"/>
          </a:xfrm>
          <a:prstGeom prst="rect">
            <a:avLst/>
          </a:prstGeom>
        </p:spPr>
      </p:pic>
      <p:sp>
        <p:nvSpPr>
          <p:cNvPr id="5" name="Title 4"/>
          <p:cNvSpPr>
            <a:spLocks noGrp="1"/>
          </p:cNvSpPr>
          <p:nvPr>
            <p:ph type="title"/>
          </p:nvPr>
        </p:nvSpPr>
        <p:spPr>
          <a:xfrm>
            <a:off x="539552" y="1034794"/>
            <a:ext cx="8064896" cy="1224136"/>
          </a:xfrm>
        </p:spPr>
        <p:txBody>
          <a:bodyPr/>
          <a:lstStyle/>
          <a:p>
            <a:r>
              <a:rPr lang="en-US" dirty="0"/>
              <a:t>A-</a:t>
            </a:r>
            <a:r>
              <a:rPr lang="en-US" dirty="0" err="1"/>
              <a:t>Moduuli</a:t>
            </a:r>
            <a:r>
              <a:rPr lang="en-US" dirty="0"/>
              <a:t>:</a:t>
            </a:r>
            <a:br>
              <a:rPr lang="en-US" dirty="0"/>
            </a:br>
            <a:r>
              <a:rPr lang="en-US" dirty="0" err="1"/>
              <a:t>Ymmärrä</a:t>
            </a:r>
            <a:r>
              <a:rPr lang="en-US" dirty="0"/>
              <a:t> </a:t>
            </a:r>
            <a:r>
              <a:rPr lang="en-US" dirty="0" err="1"/>
              <a:t>konteksti</a:t>
            </a:r>
            <a:r>
              <a:rPr lang="en-US" dirty="0"/>
              <a:t> ja </a:t>
            </a:r>
            <a:r>
              <a:rPr lang="en-US" dirty="0" err="1"/>
              <a:t>tarve</a:t>
            </a:r>
            <a:endParaRPr lang="en-US" dirty="0"/>
          </a:p>
        </p:txBody>
      </p:sp>
    </p:spTree>
    <p:extLst>
      <p:ext uri="{BB962C8B-B14F-4D97-AF65-F5344CB8AC3E}">
        <p14:creationId xmlns:p14="http://schemas.microsoft.com/office/powerpoint/2010/main" val="284522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453" y="207034"/>
            <a:ext cx="6129547" cy="4320000"/>
          </a:xfrm>
          <a:prstGeom prst="rect">
            <a:avLst/>
          </a:prstGeom>
        </p:spPr>
      </p:pic>
    </p:spTree>
    <p:extLst>
      <p:ext uri="{BB962C8B-B14F-4D97-AF65-F5344CB8AC3E}">
        <p14:creationId xmlns:p14="http://schemas.microsoft.com/office/powerpoint/2010/main" val="1836701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pPr marL="342900" indent="-342900" fontAlgn="base">
              <a:buFont typeface="+mj-lt"/>
              <a:buAutoNum type="arabicPeriod"/>
            </a:pPr>
            <a:r>
              <a:rPr lang="fi-FI" dirty="0"/>
              <a:t>jakaudutaan kolmen hengen ryhmiin </a:t>
            </a:r>
          </a:p>
          <a:p>
            <a:pPr marL="342900" indent="-342900" fontAlgn="base">
              <a:buFont typeface="+mj-lt"/>
              <a:buAutoNum type="arabicPeriod"/>
            </a:pPr>
            <a:r>
              <a:rPr lang="fi-FI" dirty="0"/>
              <a:t>ryhmissä valitaan yksi seuraavista aiheista: a) syksy b) oma suhde musiikkiin c) lapsuuden vaikutus elämässä</a:t>
            </a:r>
            <a:br>
              <a:rPr lang="fi-FI" dirty="0"/>
            </a:br>
            <a:r>
              <a:rPr lang="fi-FI" dirty="0"/>
              <a:t>vaihtoehtoisia aiheita: a) elämäntehtävä, b) demokratia ja c) vanheneminen </a:t>
            </a:r>
          </a:p>
          <a:p>
            <a:pPr marL="342900" indent="-342900" fontAlgn="base">
              <a:buFont typeface="+mj-lt"/>
              <a:buAutoNum type="arabicPeriod"/>
            </a:pPr>
            <a:r>
              <a:rPr lang="fi-FI" dirty="0"/>
              <a:t>sovitaan missä järjestyksessä kukin ryhmäläinen toimii </a:t>
            </a:r>
            <a:r>
              <a:rPr lang="fi-FI" dirty="0" err="1"/>
              <a:t>fasilitaattorina</a:t>
            </a:r>
            <a:r>
              <a:rPr lang="fi-FI" dirty="0"/>
              <a:t> 5 minuutin ajan </a:t>
            </a:r>
          </a:p>
          <a:p>
            <a:pPr marL="342900" indent="-342900">
              <a:buFont typeface="+mj-lt"/>
              <a:buAutoNum type="arabicPeriod"/>
            </a:pPr>
            <a:endParaRPr lang="en-US" dirty="0"/>
          </a:p>
        </p:txBody>
      </p:sp>
      <p:sp>
        <p:nvSpPr>
          <p:cNvPr id="2" name="Title 1"/>
          <p:cNvSpPr>
            <a:spLocks noGrp="1"/>
          </p:cNvSpPr>
          <p:nvPr>
            <p:ph type="title"/>
          </p:nvPr>
        </p:nvSpPr>
        <p:spPr/>
        <p:txBody>
          <a:bodyPr/>
          <a:lstStyle/>
          <a:p>
            <a:r>
              <a:rPr lang="en-US" dirty="0" err="1"/>
              <a:t>Dialogiharjoitus</a:t>
            </a:r>
            <a:r>
              <a:rPr lang="en-US" dirty="0"/>
              <a:t> 1 </a:t>
            </a:r>
          </a:p>
        </p:txBody>
      </p:sp>
      <p:sp>
        <p:nvSpPr>
          <p:cNvPr id="8" name="Rectangle 7"/>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9" name="Content Placeholder 5"/>
          <p:cNvPicPr>
            <a:picLocks noGrp="1" noChangeAspect="1"/>
          </p:cNvPicPr>
          <p:nvPr>
            <p:ph sz="quarter" idx="21"/>
          </p:nvPr>
        </p:nvPicPr>
        <p:blipFill rotWithShape="1">
          <a:blip r:embed="rId2" cstate="screen">
            <a:extLst>
              <a:ext uri="{28A0092B-C50C-407E-A947-70E740481C1C}">
                <a14:useLocalDpi xmlns:a14="http://schemas.microsoft.com/office/drawing/2010/main"/>
              </a:ext>
            </a:extLst>
          </a:blip>
          <a:srcRect/>
          <a:stretch/>
        </p:blipFill>
        <p:spPr>
          <a:xfrm rot="16200000">
            <a:off x="4293158" y="1551714"/>
            <a:ext cx="3890505" cy="3293063"/>
          </a:xfrm>
        </p:spPr>
      </p:pic>
    </p:spTree>
    <p:extLst>
      <p:ext uri="{BB962C8B-B14F-4D97-AF65-F5344CB8AC3E}">
        <p14:creationId xmlns:p14="http://schemas.microsoft.com/office/powerpoint/2010/main" val="1032438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9"/>
          </p:nvPr>
        </p:nvSpPr>
        <p:spPr/>
        <p:txBody>
          <a:bodyPr/>
          <a:lstStyle/>
          <a:p>
            <a:pPr marL="342900" indent="-342900">
              <a:buFont typeface="+mj-lt"/>
              <a:buAutoNum type="arabicPeriod"/>
            </a:pPr>
            <a:r>
              <a:rPr lang="en-US" dirty="0" err="1"/>
              <a:t>valitaan</a:t>
            </a:r>
            <a:r>
              <a:rPr lang="en-US" dirty="0"/>
              <a:t> </a:t>
            </a:r>
            <a:r>
              <a:rPr lang="en-US" dirty="0" err="1"/>
              <a:t>uusi</a:t>
            </a:r>
            <a:r>
              <a:rPr lang="en-US" dirty="0"/>
              <a:t> </a:t>
            </a:r>
            <a:r>
              <a:rPr lang="en-US" dirty="0" err="1"/>
              <a:t>aihe</a:t>
            </a:r>
            <a:r>
              <a:rPr lang="en-US" dirty="0"/>
              <a:t> </a:t>
            </a:r>
            <a:r>
              <a:rPr lang="en-US" dirty="0" err="1"/>
              <a:t>keskusteluun</a:t>
            </a:r>
            <a:endParaRPr lang="en-US" dirty="0"/>
          </a:p>
          <a:p>
            <a:pPr marL="342900" indent="-342900">
              <a:buFont typeface="+mj-lt"/>
              <a:buAutoNum type="arabicPeriod"/>
            </a:pPr>
            <a:r>
              <a:rPr lang="en-US" dirty="0" err="1"/>
              <a:t>jaetaan</a:t>
            </a:r>
            <a:r>
              <a:rPr lang="en-US" dirty="0"/>
              <a:t> </a:t>
            </a:r>
            <a:r>
              <a:rPr lang="en-US" dirty="0" err="1"/>
              <a:t>kolmikoissa</a:t>
            </a:r>
            <a:r>
              <a:rPr lang="en-US" dirty="0"/>
              <a:t> </a:t>
            </a:r>
            <a:r>
              <a:rPr lang="en-US" dirty="0" err="1"/>
              <a:t>roolit</a:t>
            </a:r>
            <a:r>
              <a:rPr lang="en-US" dirty="0"/>
              <a:t>. </a:t>
            </a:r>
            <a:r>
              <a:rPr lang="en-US" dirty="0" err="1"/>
              <a:t>Yksi</a:t>
            </a:r>
            <a:r>
              <a:rPr lang="en-US" dirty="0"/>
              <a:t> </a:t>
            </a:r>
            <a:r>
              <a:rPr lang="en-US" dirty="0" err="1"/>
              <a:t>ottaa</a:t>
            </a:r>
            <a:r>
              <a:rPr lang="en-US" dirty="0"/>
              <a:t> </a:t>
            </a:r>
            <a:r>
              <a:rPr lang="en-US" dirty="0" err="1"/>
              <a:t>keskustelun</a:t>
            </a:r>
            <a:r>
              <a:rPr lang="en-US" dirty="0"/>
              <a:t> </a:t>
            </a:r>
            <a:r>
              <a:rPr lang="en-US" dirty="0" err="1"/>
              <a:t>virittäytymisen</a:t>
            </a:r>
            <a:r>
              <a:rPr lang="en-US" dirty="0"/>
              <a:t> (</a:t>
            </a:r>
            <a:r>
              <a:rPr lang="en-US" dirty="0" err="1"/>
              <a:t>kortti</a:t>
            </a:r>
            <a:r>
              <a:rPr lang="en-US" dirty="0"/>
              <a:t> ”</a:t>
            </a:r>
            <a:r>
              <a:rPr lang="en-US" dirty="0" err="1"/>
              <a:t>virittäytyminen</a:t>
            </a:r>
            <a:r>
              <a:rPr lang="en-US" dirty="0"/>
              <a:t> </a:t>
            </a:r>
            <a:r>
              <a:rPr lang="en-US" dirty="0" err="1"/>
              <a:t>tasavertaiseen</a:t>
            </a:r>
            <a:r>
              <a:rPr lang="en-US" dirty="0"/>
              <a:t> </a:t>
            </a:r>
            <a:r>
              <a:rPr lang="en-US" dirty="0" err="1"/>
              <a:t>keskusteluun</a:t>
            </a:r>
            <a:r>
              <a:rPr lang="en-US" dirty="0"/>
              <a:t>”) , </a:t>
            </a:r>
            <a:r>
              <a:rPr lang="en-US" dirty="0" err="1"/>
              <a:t>yksi</a:t>
            </a:r>
            <a:r>
              <a:rPr lang="en-US" dirty="0"/>
              <a:t> </a:t>
            </a:r>
            <a:r>
              <a:rPr lang="en-US" dirty="0" err="1"/>
              <a:t>syventämisen</a:t>
            </a:r>
            <a:r>
              <a:rPr lang="en-US" dirty="0"/>
              <a:t> (</a:t>
            </a:r>
            <a:r>
              <a:rPr lang="en-US" dirty="0" err="1"/>
              <a:t>kortti</a:t>
            </a:r>
            <a:r>
              <a:rPr lang="en-US" dirty="0"/>
              <a:t>: ”</a:t>
            </a:r>
            <a:r>
              <a:rPr lang="en-US" dirty="0" err="1"/>
              <a:t>näin</a:t>
            </a:r>
            <a:r>
              <a:rPr lang="en-US" dirty="0"/>
              <a:t> </a:t>
            </a:r>
            <a:r>
              <a:rPr lang="en-US" dirty="0" err="1"/>
              <a:t>syvennät</a:t>
            </a:r>
            <a:r>
              <a:rPr lang="en-US" dirty="0"/>
              <a:t> </a:t>
            </a:r>
            <a:r>
              <a:rPr lang="en-US" dirty="0" err="1"/>
              <a:t>keskustelua</a:t>
            </a:r>
            <a:r>
              <a:rPr lang="en-US" dirty="0"/>
              <a:t>”) ja </a:t>
            </a:r>
            <a:r>
              <a:rPr lang="en-US" dirty="0" err="1"/>
              <a:t>yksi</a:t>
            </a:r>
            <a:r>
              <a:rPr lang="en-US" dirty="0"/>
              <a:t> </a:t>
            </a:r>
            <a:r>
              <a:rPr lang="en-US" dirty="0" err="1"/>
              <a:t>lopetuksen</a:t>
            </a:r>
            <a:r>
              <a:rPr lang="en-US" dirty="0"/>
              <a:t> (</a:t>
            </a:r>
            <a:r>
              <a:rPr lang="en-US" dirty="0" err="1"/>
              <a:t>kortti</a:t>
            </a:r>
            <a:r>
              <a:rPr lang="en-US" dirty="0"/>
              <a:t>: ”</a:t>
            </a:r>
            <a:r>
              <a:rPr lang="en-US" dirty="0" err="1"/>
              <a:t>keskustelun</a:t>
            </a:r>
            <a:r>
              <a:rPr lang="en-US" dirty="0"/>
              <a:t> </a:t>
            </a:r>
            <a:r>
              <a:rPr lang="en-US" dirty="0" err="1"/>
              <a:t>lopetus</a:t>
            </a:r>
            <a:r>
              <a:rPr lang="en-US" dirty="0"/>
              <a:t>”) </a:t>
            </a:r>
          </a:p>
          <a:p>
            <a:pPr marL="342900" indent="-342900">
              <a:buFont typeface="+mj-lt"/>
              <a:buAutoNum type="arabicPeriod"/>
            </a:pPr>
            <a:r>
              <a:rPr lang="en-US" dirty="0" err="1"/>
              <a:t>kukin</a:t>
            </a:r>
            <a:r>
              <a:rPr lang="en-US" dirty="0"/>
              <a:t> </a:t>
            </a:r>
            <a:r>
              <a:rPr lang="en-US" dirty="0" err="1"/>
              <a:t>fasilitoi</a:t>
            </a:r>
            <a:r>
              <a:rPr lang="en-US" dirty="0"/>
              <a:t> </a:t>
            </a:r>
            <a:r>
              <a:rPr lang="en-US" dirty="0" err="1"/>
              <a:t>keskustelua</a:t>
            </a:r>
            <a:r>
              <a:rPr lang="en-US" dirty="0"/>
              <a:t> 10 min </a:t>
            </a:r>
            <a:r>
              <a:rPr lang="en-US" dirty="0" err="1"/>
              <a:t>ajan</a:t>
            </a:r>
            <a:r>
              <a:rPr lang="en-US" dirty="0"/>
              <a:t> </a:t>
            </a:r>
            <a:r>
              <a:rPr lang="en-US" dirty="0" err="1"/>
              <a:t>seuraavassa</a:t>
            </a:r>
            <a:r>
              <a:rPr lang="en-US" dirty="0"/>
              <a:t> </a:t>
            </a:r>
            <a:r>
              <a:rPr lang="en-US" dirty="0" err="1"/>
              <a:t>järjestyksessä</a:t>
            </a:r>
            <a:r>
              <a:rPr lang="en-US" dirty="0"/>
              <a:t>; 1) </a:t>
            </a:r>
            <a:r>
              <a:rPr lang="en-US" dirty="0" err="1"/>
              <a:t>virittäytyminen</a:t>
            </a:r>
            <a:r>
              <a:rPr lang="en-US" dirty="0"/>
              <a:t>, 2) </a:t>
            </a:r>
            <a:r>
              <a:rPr lang="en-US" dirty="0" err="1"/>
              <a:t>keskustelun</a:t>
            </a:r>
            <a:r>
              <a:rPr lang="en-US" dirty="0"/>
              <a:t> </a:t>
            </a:r>
            <a:r>
              <a:rPr lang="en-US" dirty="0" err="1"/>
              <a:t>syventäminen</a:t>
            </a:r>
            <a:r>
              <a:rPr lang="en-US" dirty="0"/>
              <a:t> ja 3) </a:t>
            </a:r>
            <a:r>
              <a:rPr lang="en-US" dirty="0" err="1"/>
              <a:t>keskustelun</a:t>
            </a:r>
            <a:r>
              <a:rPr lang="en-US" dirty="0"/>
              <a:t> </a:t>
            </a:r>
            <a:r>
              <a:rPr lang="en-US" dirty="0" err="1"/>
              <a:t>lopetus</a:t>
            </a:r>
            <a:endParaRPr lang="en-US" dirty="0"/>
          </a:p>
        </p:txBody>
      </p:sp>
      <p:sp>
        <p:nvSpPr>
          <p:cNvPr id="2" name="Title 1"/>
          <p:cNvSpPr>
            <a:spLocks noGrp="1"/>
          </p:cNvSpPr>
          <p:nvPr>
            <p:ph type="title"/>
          </p:nvPr>
        </p:nvSpPr>
        <p:spPr/>
        <p:txBody>
          <a:bodyPr/>
          <a:lstStyle/>
          <a:p>
            <a:r>
              <a:rPr lang="en-US" dirty="0" err="1"/>
              <a:t>Dialogiharjoitus</a:t>
            </a:r>
            <a:r>
              <a:rPr lang="en-US" dirty="0"/>
              <a:t> 2</a:t>
            </a:r>
          </a:p>
        </p:txBody>
      </p:sp>
      <p:sp>
        <p:nvSpPr>
          <p:cNvPr id="10" name="Rectangle 9"/>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pic>
        <p:nvPicPr>
          <p:cNvPr id="9"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293158" y="1551714"/>
            <a:ext cx="3890505" cy="3293063"/>
          </a:xfrm>
          <a:prstGeom prst="rect">
            <a:avLst/>
          </a:prstGeom>
        </p:spPr>
      </p:pic>
    </p:spTree>
    <p:extLst>
      <p:ext uri="{BB962C8B-B14F-4D97-AF65-F5344CB8AC3E}">
        <p14:creationId xmlns:p14="http://schemas.microsoft.com/office/powerpoint/2010/main" val="1477130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246111-60F5-42A1-AB27-1A1A004CC225}"/>
              </a:ext>
            </a:extLst>
          </p:cNvPr>
          <p:cNvSpPr>
            <a:spLocks noGrp="1"/>
          </p:cNvSpPr>
          <p:nvPr>
            <p:ph type="title"/>
          </p:nvPr>
        </p:nvSpPr>
        <p:spPr/>
        <p:txBody>
          <a:bodyPr/>
          <a:lstStyle/>
          <a:p>
            <a:r>
              <a:rPr lang="fi-FI" cap="none" dirty="0">
                <a:latin typeface="Arial" charset="0"/>
                <a:ea typeface="Arial" charset="0"/>
                <a:cs typeface="Arial" charset="0"/>
              </a:rPr>
              <a:t>7. Koulutussessio</a:t>
            </a:r>
            <a:br>
              <a:rPr lang="fi-FI" cap="none" dirty="0">
                <a:latin typeface="Arial" charset="0"/>
                <a:ea typeface="Arial" charset="0"/>
                <a:cs typeface="Arial" charset="0"/>
              </a:rPr>
            </a:br>
            <a:br>
              <a:rPr lang="fi-FI" b="1" dirty="0"/>
            </a:br>
            <a:r>
              <a:rPr lang="fi-FI" dirty="0"/>
              <a:t>Dialogin ohjaaminen II: </a:t>
            </a:r>
            <a:br>
              <a:rPr lang="fi-FI" dirty="0"/>
            </a:br>
            <a:r>
              <a:rPr lang="fi-FI" dirty="0"/>
              <a:t>haastavat tilanteet</a:t>
            </a:r>
            <a:endParaRPr lang="x-none" dirty="0"/>
          </a:p>
        </p:txBody>
      </p:sp>
    </p:spTree>
    <p:extLst>
      <p:ext uri="{BB962C8B-B14F-4D97-AF65-F5344CB8AC3E}">
        <p14:creationId xmlns:p14="http://schemas.microsoft.com/office/powerpoint/2010/main" val="995564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488" y="4715338"/>
            <a:ext cx="4572000" cy="230832"/>
          </a:xfrm>
          <a:prstGeom prst="rect">
            <a:avLst/>
          </a:prstGeom>
        </p:spPr>
        <p:txBody>
          <a:bodyPr>
            <a:spAutoFit/>
          </a:bodyPr>
          <a:lstStyle/>
          <a:p>
            <a:r>
              <a:rPr lang="fi-FI" sz="900" b="1" dirty="0">
                <a:latin typeface="+mj-lt"/>
              </a:rPr>
              <a:t>B-moduuli – Dialogin ohjaaminen II: haastavat tilanteet</a:t>
            </a:r>
            <a:endParaRPr lang="en-US" sz="900" dirty="0">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453" y="207034"/>
            <a:ext cx="6129547" cy="4320000"/>
          </a:xfrm>
          <a:prstGeom prst="rect">
            <a:avLst/>
          </a:prstGeom>
        </p:spPr>
      </p:pic>
    </p:spTree>
    <p:extLst>
      <p:ext uri="{BB962C8B-B14F-4D97-AF65-F5344CB8AC3E}">
        <p14:creationId xmlns:p14="http://schemas.microsoft.com/office/powerpoint/2010/main" val="3739437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488" y="4715338"/>
            <a:ext cx="4572000" cy="230832"/>
          </a:xfrm>
          <a:prstGeom prst="rect">
            <a:avLst/>
          </a:prstGeom>
        </p:spPr>
        <p:txBody>
          <a:bodyPr>
            <a:spAutoFit/>
          </a:bodyPr>
          <a:lstStyle/>
          <a:p>
            <a:r>
              <a:rPr lang="fi-FI" sz="900" b="1" dirty="0">
                <a:latin typeface="+mj-lt"/>
              </a:rPr>
              <a:t>B-moduuli – Dialogin ohjaaminen II: haastavat tilanteet</a:t>
            </a:r>
            <a:endParaRPr lang="en-US" sz="9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453" y="204025"/>
            <a:ext cx="6129547" cy="4320000"/>
          </a:xfrm>
          <a:prstGeom prst="rect">
            <a:avLst/>
          </a:prstGeom>
        </p:spPr>
      </p:pic>
    </p:spTree>
    <p:extLst>
      <p:ext uri="{BB962C8B-B14F-4D97-AF65-F5344CB8AC3E}">
        <p14:creationId xmlns:p14="http://schemas.microsoft.com/office/powerpoint/2010/main" val="2139825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488" y="4715338"/>
            <a:ext cx="4572000" cy="230832"/>
          </a:xfrm>
          <a:prstGeom prst="rect">
            <a:avLst/>
          </a:prstGeom>
        </p:spPr>
        <p:txBody>
          <a:bodyPr>
            <a:spAutoFit/>
          </a:bodyPr>
          <a:lstStyle/>
          <a:p>
            <a:r>
              <a:rPr lang="fi-FI" sz="900" b="1" dirty="0">
                <a:latin typeface="+mj-lt"/>
              </a:rPr>
              <a:t>B-moduuli – Dialogin ohjaaminen II: haastavat tilanteet</a:t>
            </a:r>
            <a:endParaRPr lang="en-US" sz="9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227" y="204024"/>
            <a:ext cx="6129547" cy="4320000"/>
          </a:xfrm>
          <a:prstGeom prst="rect">
            <a:avLst/>
          </a:prstGeom>
        </p:spPr>
      </p:pic>
    </p:spTree>
    <p:extLst>
      <p:ext uri="{BB962C8B-B14F-4D97-AF65-F5344CB8AC3E}">
        <p14:creationId xmlns:p14="http://schemas.microsoft.com/office/powerpoint/2010/main" val="507621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488" y="4715338"/>
            <a:ext cx="4572000" cy="230832"/>
          </a:xfrm>
          <a:prstGeom prst="rect">
            <a:avLst/>
          </a:prstGeom>
        </p:spPr>
        <p:txBody>
          <a:bodyPr>
            <a:spAutoFit/>
          </a:bodyPr>
          <a:lstStyle/>
          <a:p>
            <a:r>
              <a:rPr lang="fi-FI" sz="900" b="1" dirty="0">
                <a:latin typeface="+mj-lt"/>
              </a:rPr>
              <a:t>B-moduuli – Dialogin ohjaaminen II: haastavat tilanteet</a:t>
            </a:r>
            <a:endParaRPr lang="en-US" sz="9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922" y="204025"/>
            <a:ext cx="6129547" cy="4320000"/>
          </a:xfrm>
          <a:prstGeom prst="rect">
            <a:avLst/>
          </a:prstGeom>
        </p:spPr>
      </p:pic>
    </p:spTree>
    <p:extLst>
      <p:ext uri="{BB962C8B-B14F-4D97-AF65-F5344CB8AC3E}">
        <p14:creationId xmlns:p14="http://schemas.microsoft.com/office/powerpoint/2010/main" val="1635145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pPr marL="342900" indent="-342900">
              <a:buFont typeface="+mj-lt"/>
              <a:buAutoNum type="arabicPeriod"/>
            </a:pPr>
            <a:r>
              <a:rPr lang="en-US" sz="1500" dirty="0" err="1"/>
              <a:t>Valitaan</a:t>
            </a:r>
            <a:r>
              <a:rPr lang="en-US" sz="1500" dirty="0"/>
              <a:t> </a:t>
            </a:r>
            <a:r>
              <a:rPr lang="en-US" sz="1500" dirty="0" err="1"/>
              <a:t>aihe</a:t>
            </a:r>
            <a:r>
              <a:rPr lang="en-US" sz="1500" dirty="0"/>
              <a:t> </a:t>
            </a:r>
            <a:r>
              <a:rPr lang="en-US" sz="1500" dirty="0" err="1"/>
              <a:t>dialogille</a:t>
            </a:r>
            <a:br>
              <a:rPr lang="en-US" sz="1500" dirty="0"/>
            </a:br>
            <a:endParaRPr lang="en-US" sz="1500" dirty="0"/>
          </a:p>
          <a:p>
            <a:pPr marL="342900" indent="-342900">
              <a:buFont typeface="+mj-lt"/>
              <a:buAutoNum type="arabicPeriod"/>
            </a:pPr>
            <a:r>
              <a:rPr lang="en-US" sz="1500" dirty="0" err="1"/>
              <a:t>Valitaan</a:t>
            </a:r>
            <a:r>
              <a:rPr lang="en-US" sz="1500" dirty="0"/>
              <a:t> </a:t>
            </a:r>
            <a:r>
              <a:rPr lang="en-US" sz="1500" dirty="0" err="1"/>
              <a:t>fasilitaattori</a:t>
            </a:r>
            <a:r>
              <a:rPr lang="en-US" sz="1500" dirty="0"/>
              <a:t> </a:t>
            </a:r>
            <a:r>
              <a:rPr lang="en-US" sz="1500" dirty="0" err="1"/>
              <a:t>joka</a:t>
            </a:r>
            <a:r>
              <a:rPr lang="en-US" sz="1500" dirty="0"/>
              <a:t> </a:t>
            </a:r>
            <a:r>
              <a:rPr lang="en-US" sz="1500" dirty="0" err="1"/>
              <a:t>saa</a:t>
            </a:r>
            <a:r>
              <a:rPr lang="en-US" sz="1500" dirty="0"/>
              <a:t> </a:t>
            </a:r>
            <a:r>
              <a:rPr lang="en-US" sz="1500" dirty="0" err="1"/>
              <a:t>kaikki</a:t>
            </a:r>
            <a:r>
              <a:rPr lang="en-US" sz="1500" dirty="0"/>
              <a:t> </a:t>
            </a:r>
            <a:r>
              <a:rPr lang="en-US" sz="1500" dirty="0" err="1"/>
              <a:t>kortit</a:t>
            </a:r>
            <a:r>
              <a:rPr lang="en-US" sz="1500" dirty="0"/>
              <a:t> </a:t>
            </a:r>
            <a:r>
              <a:rPr lang="en-US" sz="1500" dirty="0" err="1"/>
              <a:t>käyttöönsä</a:t>
            </a:r>
            <a:r>
              <a:rPr lang="en-US" sz="1500" dirty="0"/>
              <a:t> </a:t>
            </a:r>
            <a:br>
              <a:rPr lang="en-US" sz="1500" dirty="0"/>
            </a:br>
            <a:endParaRPr lang="en-US" sz="1500" dirty="0"/>
          </a:p>
          <a:p>
            <a:pPr marL="342900" indent="-342900">
              <a:buFont typeface="+mj-lt"/>
              <a:buAutoNum type="arabicPeriod"/>
            </a:pPr>
            <a:r>
              <a:rPr lang="en-US" sz="1500" dirty="0" err="1"/>
              <a:t>Käydään</a:t>
            </a:r>
            <a:r>
              <a:rPr lang="en-US" sz="1500" dirty="0"/>
              <a:t> </a:t>
            </a:r>
            <a:r>
              <a:rPr lang="en-US" sz="1500" dirty="0" err="1"/>
              <a:t>pidempi</a:t>
            </a:r>
            <a:r>
              <a:rPr lang="en-US" sz="1500" dirty="0"/>
              <a:t> </a:t>
            </a:r>
            <a:r>
              <a:rPr lang="en-US" sz="1500" dirty="0" err="1"/>
              <a:t>dialogi</a:t>
            </a:r>
            <a:r>
              <a:rPr lang="en-US" sz="1500" dirty="0"/>
              <a:t> </a:t>
            </a:r>
            <a:r>
              <a:rPr lang="en-US" sz="1500" dirty="0" err="1"/>
              <a:t>aiheesta</a:t>
            </a:r>
            <a:br>
              <a:rPr lang="en-US" sz="1500" dirty="0"/>
            </a:br>
            <a:endParaRPr lang="en-US" sz="1500" dirty="0"/>
          </a:p>
          <a:p>
            <a:pPr marL="342900" indent="-342900">
              <a:buFont typeface="+mj-lt"/>
              <a:buAutoNum type="arabicPeriod"/>
            </a:pPr>
            <a:r>
              <a:rPr lang="en-US" sz="1500" dirty="0" err="1"/>
              <a:t>Harjoituksen</a:t>
            </a:r>
            <a:r>
              <a:rPr lang="en-US" sz="1500" dirty="0"/>
              <a:t> </a:t>
            </a:r>
            <a:r>
              <a:rPr lang="en-US" sz="1500" dirty="0" err="1"/>
              <a:t>purku</a:t>
            </a:r>
            <a:r>
              <a:rPr lang="en-US" sz="1500" dirty="0"/>
              <a:t>: a) </a:t>
            </a:r>
            <a:r>
              <a:rPr lang="en-US" sz="1500" dirty="0" err="1"/>
              <a:t>millainen</a:t>
            </a:r>
            <a:r>
              <a:rPr lang="en-US" sz="1500" dirty="0"/>
              <a:t> </a:t>
            </a:r>
            <a:r>
              <a:rPr lang="en-US" sz="1500" dirty="0" err="1"/>
              <a:t>keskustelu</a:t>
            </a:r>
            <a:r>
              <a:rPr lang="en-US" sz="1500" dirty="0"/>
              <a:t> </a:t>
            </a:r>
            <a:r>
              <a:rPr lang="en-US" sz="1500" dirty="0" err="1"/>
              <a:t>oli</a:t>
            </a:r>
            <a:r>
              <a:rPr lang="en-US" sz="1500" dirty="0"/>
              <a:t> </a:t>
            </a:r>
            <a:r>
              <a:rPr lang="en-US" sz="1500" dirty="0" err="1"/>
              <a:t>dialogin</a:t>
            </a:r>
            <a:r>
              <a:rPr lang="en-US" sz="1500" dirty="0"/>
              <a:t> </a:t>
            </a:r>
            <a:r>
              <a:rPr lang="en-US" sz="1500" dirty="0" err="1"/>
              <a:t>näkökulmasta</a:t>
            </a:r>
            <a:r>
              <a:rPr lang="en-US" sz="1500" dirty="0"/>
              <a:t>? B) </a:t>
            </a:r>
            <a:r>
              <a:rPr lang="en-US" sz="1500" dirty="0" err="1"/>
              <a:t>mitä</a:t>
            </a:r>
            <a:r>
              <a:rPr lang="en-US" sz="1500" dirty="0"/>
              <a:t> </a:t>
            </a:r>
            <a:r>
              <a:rPr lang="en-US" sz="1500" dirty="0" err="1"/>
              <a:t>huomioita</a:t>
            </a:r>
            <a:r>
              <a:rPr lang="en-US" sz="1500" dirty="0"/>
              <a:t> </a:t>
            </a:r>
            <a:r>
              <a:rPr lang="en-US" sz="1500" dirty="0" err="1"/>
              <a:t>teitte</a:t>
            </a:r>
            <a:r>
              <a:rPr lang="en-US" sz="1500" dirty="0"/>
              <a:t> </a:t>
            </a:r>
            <a:r>
              <a:rPr lang="en-US" sz="1500" dirty="0" err="1"/>
              <a:t>fasilitaattorin</a:t>
            </a:r>
            <a:r>
              <a:rPr lang="en-US" sz="1500" dirty="0"/>
              <a:t> </a:t>
            </a:r>
            <a:r>
              <a:rPr lang="en-US" sz="1500" dirty="0" err="1"/>
              <a:t>toiminnasta</a:t>
            </a:r>
            <a:r>
              <a:rPr lang="en-US" sz="1500" dirty="0"/>
              <a:t>? </a:t>
            </a:r>
          </a:p>
          <a:p>
            <a:pPr marL="342900" indent="-342900">
              <a:buFont typeface="+mj-lt"/>
              <a:buAutoNum type="arabicPeriod"/>
            </a:pPr>
            <a:endParaRPr lang="en-US" sz="1500" dirty="0"/>
          </a:p>
          <a:p>
            <a:pPr marL="342900" indent="-342900">
              <a:buFont typeface="+mj-lt"/>
              <a:buAutoNum type="arabicPeriod"/>
            </a:pPr>
            <a:endParaRPr lang="en-US" sz="1500" dirty="0"/>
          </a:p>
        </p:txBody>
      </p:sp>
      <p:sp>
        <p:nvSpPr>
          <p:cNvPr id="2" name="Otsikko 1">
            <a:extLst>
              <a:ext uri="{FF2B5EF4-FFF2-40B4-BE49-F238E27FC236}">
                <a16:creationId xmlns:a16="http://schemas.microsoft.com/office/drawing/2014/main" id="{D27FBE57-F101-462C-9E3C-E21FF6EE86C1}"/>
              </a:ext>
            </a:extLst>
          </p:cNvPr>
          <p:cNvSpPr>
            <a:spLocks noGrp="1"/>
          </p:cNvSpPr>
          <p:nvPr>
            <p:ph type="title"/>
          </p:nvPr>
        </p:nvSpPr>
        <p:spPr/>
        <p:txBody>
          <a:bodyPr/>
          <a:lstStyle/>
          <a:p>
            <a:r>
              <a:rPr lang="en-US" dirty="0" err="1"/>
              <a:t>Dialogiharjoitus</a:t>
            </a:r>
            <a:r>
              <a:rPr lang="en-US" dirty="0"/>
              <a:t> 3</a:t>
            </a:r>
            <a:endParaRPr lang="x-none" dirty="0"/>
          </a:p>
        </p:txBody>
      </p:sp>
      <p:sp>
        <p:nvSpPr>
          <p:cNvPr id="5" name="Rectangle 4"/>
          <p:cNvSpPr/>
          <p:nvPr/>
        </p:nvSpPr>
        <p:spPr>
          <a:xfrm>
            <a:off x="159488" y="4715338"/>
            <a:ext cx="4572000" cy="230832"/>
          </a:xfrm>
          <a:prstGeom prst="rect">
            <a:avLst/>
          </a:prstGeom>
        </p:spPr>
        <p:txBody>
          <a:bodyPr>
            <a:spAutoFit/>
          </a:bodyPr>
          <a:lstStyle/>
          <a:p>
            <a:r>
              <a:rPr lang="fi-FI" sz="900" b="1" dirty="0">
                <a:latin typeface="+mj-lt"/>
              </a:rPr>
              <a:t>B-moduuli – Dialogin ohjaaminen II: haastavat tilanteet</a:t>
            </a:r>
            <a:endParaRPr lang="en-US" sz="900" dirty="0">
              <a:latin typeface="+mj-lt"/>
            </a:endParaRPr>
          </a:p>
        </p:txBody>
      </p:sp>
      <p:pic>
        <p:nvPicPr>
          <p:cNvPr id="8"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293158" y="1551714"/>
            <a:ext cx="3890505" cy="3293063"/>
          </a:xfrm>
          <a:prstGeom prst="rect">
            <a:avLst/>
          </a:prstGeom>
        </p:spPr>
      </p:pic>
    </p:spTree>
    <p:extLst>
      <p:ext uri="{BB962C8B-B14F-4D97-AF65-F5344CB8AC3E}">
        <p14:creationId xmlns:p14="http://schemas.microsoft.com/office/powerpoint/2010/main" val="2432312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9"/>
          </p:nvPr>
        </p:nvSpPr>
        <p:spPr>
          <a:xfrm>
            <a:off x="539553" y="1196604"/>
            <a:ext cx="4415219" cy="3321404"/>
          </a:xfrm>
        </p:spPr>
        <p:txBody>
          <a:bodyPr/>
          <a:lstStyle/>
          <a:p>
            <a:pPr marL="342900" indent="-342900">
              <a:buFont typeface="+mj-lt"/>
              <a:buAutoNum type="arabicPeriod"/>
            </a:pPr>
            <a:r>
              <a:rPr lang="fi-FI" sz="1500" dirty="0"/>
              <a:t>Lukekaa aluksi jokainen itsekseen teille annettu kortti rauhassa läpi.  </a:t>
            </a:r>
            <a:br>
              <a:rPr lang="fi-FI" sz="1500" dirty="0"/>
            </a:br>
            <a:endParaRPr lang="x-none" sz="1500" dirty="0"/>
          </a:p>
          <a:p>
            <a:pPr marL="342900" indent="-342900">
              <a:buFont typeface="+mj-lt"/>
              <a:buAutoNum type="arabicPeriod"/>
            </a:pPr>
            <a:r>
              <a:rPr lang="fi-FI" sz="1500" dirty="0"/>
              <a:t>Keskustelkaa yhdessä siitä, mitä ajatuksia kortti herättää? Onko siinä esitellyt ohjaustoimet mielekkään tuntuisia? Kirjatkaa ylös tärkeimmät huomionne.  </a:t>
            </a:r>
            <a:br>
              <a:rPr lang="fi-FI" sz="1500" dirty="0"/>
            </a:br>
            <a:endParaRPr lang="x-none" sz="1500" dirty="0"/>
          </a:p>
          <a:p>
            <a:pPr marL="342900" indent="-342900">
              <a:buFont typeface="+mj-lt"/>
              <a:buAutoNum type="arabicPeriod"/>
            </a:pPr>
            <a:r>
              <a:rPr lang="fi-FI" sz="1500" dirty="0"/>
              <a:t>Keksikää yhdessä yksi esimerkkitilanne, jossa keskustelussa ilmenee kortissa käsitelty haaste ja miettikää siihen kortin pohjalta ”jatkotarina”  </a:t>
            </a:r>
            <a:br>
              <a:rPr lang="fi-FI" sz="1500" dirty="0"/>
            </a:br>
            <a:endParaRPr lang="x-none" sz="1500" dirty="0"/>
          </a:p>
          <a:p>
            <a:pPr marL="342900" indent="-342900">
              <a:buFont typeface="+mj-lt"/>
              <a:buAutoNum type="arabicPeriod"/>
            </a:pPr>
            <a:r>
              <a:rPr lang="fi-FI" sz="1500" dirty="0"/>
              <a:t>Jokainen ryhmä esittelee muille oman korttinsa, siihen liittyvät huomionsa ja keksimänsä esimerkkitapauksen </a:t>
            </a:r>
            <a:endParaRPr lang="x-none" sz="1500" dirty="0"/>
          </a:p>
          <a:p>
            <a:pPr marL="342900" indent="-342900">
              <a:buFont typeface="+mj-lt"/>
              <a:buAutoNum type="arabicPeriod"/>
            </a:pPr>
            <a:endParaRPr lang="x-none" sz="1500" dirty="0"/>
          </a:p>
        </p:txBody>
      </p:sp>
      <p:sp>
        <p:nvSpPr>
          <p:cNvPr id="2" name="Otsikko 1">
            <a:extLst>
              <a:ext uri="{FF2B5EF4-FFF2-40B4-BE49-F238E27FC236}">
                <a16:creationId xmlns:a16="http://schemas.microsoft.com/office/drawing/2014/main" id="{5D36CDD7-443F-417C-BF26-FFC292095891}"/>
              </a:ext>
            </a:extLst>
          </p:cNvPr>
          <p:cNvSpPr>
            <a:spLocks noGrp="1"/>
          </p:cNvSpPr>
          <p:nvPr>
            <p:ph type="title"/>
          </p:nvPr>
        </p:nvSpPr>
        <p:spPr>
          <a:xfrm>
            <a:off x="539551" y="267494"/>
            <a:ext cx="7867258" cy="864096"/>
          </a:xfrm>
        </p:spPr>
        <p:txBody>
          <a:bodyPr/>
          <a:lstStyle/>
          <a:p>
            <a:r>
              <a:rPr lang="en-US" dirty="0" err="1"/>
              <a:t>Ryhmätyö</a:t>
            </a:r>
            <a:r>
              <a:rPr lang="en-US" dirty="0"/>
              <a:t> </a:t>
            </a:r>
            <a:r>
              <a:rPr lang="en-US" dirty="0" err="1"/>
              <a:t>haastavista</a:t>
            </a:r>
            <a:r>
              <a:rPr lang="en-US" dirty="0"/>
              <a:t> </a:t>
            </a:r>
            <a:r>
              <a:rPr lang="en-US" dirty="0" err="1"/>
              <a:t>keskustelutilanteista</a:t>
            </a:r>
            <a:endParaRPr lang="x-none" dirty="0"/>
          </a:p>
        </p:txBody>
      </p:sp>
      <p:sp>
        <p:nvSpPr>
          <p:cNvPr id="5" name="Rectangle 4"/>
          <p:cNvSpPr/>
          <p:nvPr/>
        </p:nvSpPr>
        <p:spPr>
          <a:xfrm>
            <a:off x="159488" y="4715338"/>
            <a:ext cx="4572000" cy="230832"/>
          </a:xfrm>
          <a:prstGeom prst="rect">
            <a:avLst/>
          </a:prstGeom>
        </p:spPr>
        <p:txBody>
          <a:bodyPr>
            <a:spAutoFit/>
          </a:bodyPr>
          <a:lstStyle/>
          <a:p>
            <a:r>
              <a:rPr lang="fi-FI" sz="900" b="1" dirty="0">
                <a:latin typeface="+mj-lt"/>
              </a:rPr>
              <a:t>B-moduuli – Dialogin ohjaaminen II: haastavat tilanteet</a:t>
            </a:r>
            <a:endParaRPr lang="en-US" sz="900" dirty="0">
              <a:latin typeface="+mj-lt"/>
            </a:endParaRPr>
          </a:p>
        </p:txBody>
      </p:sp>
      <p:pic>
        <p:nvPicPr>
          <p:cNvPr id="7" name="Content Placeholder 5"/>
          <p:cNvPicPr>
            <a:picLocks noGrp="1" noChangeAspect="1"/>
          </p:cNvPicPr>
          <p:nvPr>
            <p:ph sz="quarter" idx="21"/>
          </p:nvPr>
        </p:nvPicPr>
        <p:blipFill rotWithShape="1">
          <a:blip r:embed="rId2" cstate="screen">
            <a:extLst>
              <a:ext uri="{28A0092B-C50C-407E-A947-70E740481C1C}">
                <a14:useLocalDpi xmlns:a14="http://schemas.microsoft.com/office/drawing/2010/main"/>
              </a:ext>
            </a:extLst>
          </a:blip>
          <a:srcRect/>
          <a:stretch/>
        </p:blipFill>
        <p:spPr>
          <a:xfrm rot="16200000">
            <a:off x="4293158" y="1551714"/>
            <a:ext cx="3890505" cy="3293063"/>
          </a:xfrm>
        </p:spPr>
      </p:pic>
    </p:spTree>
    <p:extLst>
      <p:ext uri="{BB962C8B-B14F-4D97-AF65-F5344CB8AC3E}">
        <p14:creationId xmlns:p14="http://schemas.microsoft.com/office/powerpoint/2010/main" val="930734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0"/>
            <a:ext cx="9144000" cy="4747260"/>
          </a:xfrm>
          <a:prstGeom prst="rect">
            <a:avLst/>
          </a:prstGeom>
        </p:spPr>
      </p:pic>
    </p:spTree>
    <p:extLst>
      <p:ext uri="{BB962C8B-B14F-4D97-AF65-F5344CB8AC3E}">
        <p14:creationId xmlns:p14="http://schemas.microsoft.com/office/powerpoint/2010/main" val="3442560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60646F-5B96-4675-B221-50EDFC49B6BD}"/>
              </a:ext>
            </a:extLst>
          </p:cNvPr>
          <p:cNvSpPr>
            <a:spLocks noGrp="1"/>
          </p:cNvSpPr>
          <p:nvPr>
            <p:ph type="title"/>
          </p:nvPr>
        </p:nvSpPr>
        <p:spPr>
          <a:xfrm>
            <a:off x="539552" y="1711946"/>
            <a:ext cx="8064896" cy="1224136"/>
          </a:xfrm>
        </p:spPr>
        <p:txBody>
          <a:bodyPr/>
          <a:lstStyle/>
          <a:p>
            <a:r>
              <a:rPr lang="fi-FI" cap="none" dirty="0">
                <a:latin typeface="Arial" charset="0"/>
                <a:ea typeface="Arial" charset="0"/>
                <a:cs typeface="Arial" charset="0"/>
              </a:rPr>
              <a:t>8. Koulutussessio</a:t>
            </a:r>
            <a:br>
              <a:rPr lang="fi-FI" cap="none" dirty="0">
                <a:latin typeface="Arial" charset="0"/>
                <a:ea typeface="Arial" charset="0"/>
                <a:cs typeface="Arial" charset="0"/>
              </a:rPr>
            </a:br>
            <a:br>
              <a:rPr lang="fi-FI" cap="none" dirty="0">
                <a:latin typeface="Arial" charset="0"/>
                <a:ea typeface="Arial" charset="0"/>
                <a:cs typeface="Arial" charset="0"/>
              </a:rPr>
            </a:br>
            <a:r>
              <a:rPr lang="fi-FI" dirty="0"/>
              <a:t>Keskustelun suunnittelu ja kutsuprosessi</a:t>
            </a:r>
            <a:endParaRPr lang="x-none" dirty="0"/>
          </a:p>
        </p:txBody>
      </p:sp>
      <p:sp>
        <p:nvSpPr>
          <p:cNvPr id="3" name="Rectangle 2"/>
          <p:cNvSpPr/>
          <p:nvPr/>
        </p:nvSpPr>
        <p:spPr>
          <a:xfrm>
            <a:off x="159488" y="4715338"/>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Tree>
    <p:extLst>
      <p:ext uri="{BB962C8B-B14F-4D97-AF65-F5344CB8AC3E}">
        <p14:creationId xmlns:p14="http://schemas.microsoft.com/office/powerpoint/2010/main" val="3312341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Erätauko-keskustelun suunnitteluprosessi</a:t>
            </a:r>
          </a:p>
        </p:txBody>
      </p:sp>
      <p:sp>
        <p:nvSpPr>
          <p:cNvPr id="7" name="Rectangle 6"/>
          <p:cNvSpPr/>
          <p:nvPr/>
        </p:nvSpPr>
        <p:spPr>
          <a:xfrm>
            <a:off x="159488" y="4715338"/>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
        <p:nvSpPr>
          <p:cNvPr id="8" name="object 3"/>
          <p:cNvSpPr/>
          <p:nvPr/>
        </p:nvSpPr>
        <p:spPr>
          <a:xfrm>
            <a:off x="539552" y="1188181"/>
            <a:ext cx="8059926" cy="3266776"/>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9" name="TextBox 8"/>
          <p:cNvSpPr txBox="1"/>
          <p:nvPr/>
        </p:nvSpPr>
        <p:spPr>
          <a:xfrm>
            <a:off x="539551"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1. ALOITA</a:t>
            </a:r>
          </a:p>
        </p:txBody>
      </p:sp>
      <p:sp>
        <p:nvSpPr>
          <p:cNvPr id="10" name="Rectangle 9"/>
          <p:cNvSpPr/>
          <p:nvPr/>
        </p:nvSpPr>
        <p:spPr>
          <a:xfrm>
            <a:off x="539551" y="1558055"/>
            <a:ext cx="1140721" cy="415498"/>
          </a:xfrm>
          <a:prstGeom prst="rect">
            <a:avLst/>
          </a:prstGeom>
        </p:spPr>
        <p:txBody>
          <a:bodyPr wrap="square">
            <a:spAutoFit/>
          </a:bodyPr>
          <a:lstStyle/>
          <a:p>
            <a:pPr marL="108000" indent="-108000">
              <a:spcAft>
                <a:spcPts val="400"/>
              </a:spcAft>
              <a:buFont typeface="Arial" charset="0"/>
              <a:buChar char="•"/>
            </a:pPr>
            <a:r>
              <a:rPr lang="en-US" sz="700" dirty="0" err="1">
                <a:ea typeface="Arial" charset="0"/>
                <a:cs typeface="Arial" charset="0"/>
              </a:rPr>
              <a:t>Kiteytä</a:t>
            </a:r>
            <a:r>
              <a:rPr lang="en-US" sz="700" dirty="0">
                <a:ea typeface="Arial" charset="0"/>
                <a:cs typeface="Arial" charset="0"/>
              </a:rPr>
              <a:t> </a:t>
            </a: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tarkoitus</a:t>
            </a:r>
            <a:r>
              <a:rPr lang="en-US" sz="700" dirty="0">
                <a:ea typeface="Arial" charset="0"/>
                <a:cs typeface="Arial" charset="0"/>
              </a:rPr>
              <a:t>, </a:t>
            </a:r>
            <a:r>
              <a:rPr lang="en-US" sz="700" dirty="0" err="1">
                <a:ea typeface="Arial" charset="0"/>
                <a:cs typeface="Arial" charset="0"/>
              </a:rPr>
              <a:t>aihe</a:t>
            </a:r>
            <a:r>
              <a:rPr lang="en-US" sz="700" dirty="0">
                <a:ea typeface="Arial" charset="0"/>
                <a:cs typeface="Arial" charset="0"/>
              </a:rPr>
              <a:t> ja </a:t>
            </a:r>
            <a:r>
              <a:rPr lang="en-US" sz="700" dirty="0" err="1">
                <a:ea typeface="Arial" charset="0"/>
                <a:cs typeface="Arial" charset="0"/>
              </a:rPr>
              <a:t>tavoitteet</a:t>
            </a:r>
            <a:r>
              <a:rPr lang="en-US" sz="700" dirty="0">
                <a:ea typeface="Arial" charset="0"/>
                <a:cs typeface="Arial" charset="0"/>
              </a:rPr>
              <a:t> </a:t>
            </a:r>
          </a:p>
        </p:txBody>
      </p:sp>
      <p:sp>
        <p:nvSpPr>
          <p:cNvPr id="57" name="Rectangle 56"/>
          <p:cNvSpPr/>
          <p:nvPr/>
        </p:nvSpPr>
        <p:spPr>
          <a:xfrm>
            <a:off x="1680273" y="1558055"/>
            <a:ext cx="1162114" cy="523220"/>
          </a:xfrm>
          <a:prstGeom prst="rect">
            <a:avLst/>
          </a:prstGeom>
        </p:spPr>
        <p:txBody>
          <a:bodyPr wrap="square">
            <a:spAutoFit/>
          </a:bodyPr>
          <a:lstStyle/>
          <a:p>
            <a:pPr marL="108000" indent="-108000">
              <a:spcAft>
                <a:spcPts val="400"/>
              </a:spcAft>
              <a:buFont typeface="Arial" charset="0"/>
              <a:buChar char="•"/>
            </a:pPr>
            <a:r>
              <a:rPr lang="en-US" sz="700" dirty="0" err="1">
                <a:ea typeface="Arial" charset="0"/>
                <a:cs typeface="Arial" charset="0"/>
              </a:rPr>
              <a:t>Määrittele</a:t>
            </a:r>
            <a:r>
              <a:rPr lang="en-US" sz="700" dirty="0">
                <a:ea typeface="Arial" charset="0"/>
                <a:cs typeface="Arial" charset="0"/>
              </a:rPr>
              <a:t> </a:t>
            </a:r>
            <a:r>
              <a:rPr lang="en-US" sz="700" dirty="0" err="1">
                <a:ea typeface="Arial" charset="0"/>
                <a:cs typeface="Arial" charset="0"/>
              </a:rPr>
              <a:t>kohderyhmä</a:t>
            </a:r>
            <a:r>
              <a:rPr lang="en-US" sz="700" dirty="0">
                <a:ea typeface="Arial" charset="0"/>
                <a:cs typeface="Arial" charset="0"/>
              </a:rPr>
              <a:t>, </a:t>
            </a:r>
            <a:r>
              <a:rPr lang="en-US" sz="700" dirty="0" err="1">
                <a:ea typeface="Arial" charset="0"/>
                <a:cs typeface="Arial" charset="0"/>
              </a:rPr>
              <a:t>suunnittele</a:t>
            </a:r>
            <a:r>
              <a:rPr lang="en-US" sz="700" dirty="0">
                <a:ea typeface="Arial" charset="0"/>
                <a:cs typeface="Arial" charset="0"/>
              </a:rPr>
              <a:t> </a:t>
            </a:r>
            <a:r>
              <a:rPr lang="en-US" sz="700" dirty="0" err="1">
                <a:ea typeface="Arial" charset="0"/>
                <a:cs typeface="Arial" charset="0"/>
              </a:rPr>
              <a:t>tilat</a:t>
            </a:r>
            <a:r>
              <a:rPr lang="en-US" sz="700" dirty="0">
                <a:ea typeface="Arial" charset="0"/>
                <a:cs typeface="Arial" charset="0"/>
              </a:rPr>
              <a:t> ja </a:t>
            </a:r>
            <a:r>
              <a:rPr lang="en-US" sz="700" dirty="0" err="1">
                <a:ea typeface="Arial" charset="0"/>
                <a:cs typeface="Arial" charset="0"/>
              </a:rPr>
              <a:t>tarjoilut</a:t>
            </a:r>
            <a:r>
              <a:rPr lang="en-US" sz="700" dirty="0">
                <a:ea typeface="Arial" charset="0"/>
                <a:cs typeface="Arial" charset="0"/>
              </a:rPr>
              <a:t> </a:t>
            </a:r>
          </a:p>
        </p:txBody>
      </p:sp>
      <p:sp>
        <p:nvSpPr>
          <p:cNvPr id="88" name="TextBox 87"/>
          <p:cNvSpPr txBox="1"/>
          <p:nvPr/>
        </p:nvSpPr>
        <p:spPr>
          <a:xfrm>
            <a:off x="1690969"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2. VALMISTELE</a:t>
            </a:r>
          </a:p>
        </p:txBody>
      </p:sp>
      <p:sp>
        <p:nvSpPr>
          <p:cNvPr id="89" name="TextBox 88"/>
          <p:cNvSpPr txBox="1"/>
          <p:nvPr/>
        </p:nvSpPr>
        <p:spPr>
          <a:xfrm>
            <a:off x="2842387"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3. KUTSU</a:t>
            </a:r>
          </a:p>
        </p:txBody>
      </p:sp>
      <p:sp>
        <p:nvSpPr>
          <p:cNvPr id="90" name="TextBox 89"/>
          <p:cNvSpPr txBox="1"/>
          <p:nvPr/>
        </p:nvSpPr>
        <p:spPr>
          <a:xfrm>
            <a:off x="3993805"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4. VALMISTAUDU</a:t>
            </a:r>
          </a:p>
        </p:txBody>
      </p:sp>
      <p:sp>
        <p:nvSpPr>
          <p:cNvPr id="91" name="TextBox 90"/>
          <p:cNvSpPr txBox="1"/>
          <p:nvPr/>
        </p:nvSpPr>
        <p:spPr>
          <a:xfrm>
            <a:off x="5145223"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5. OHJAA</a:t>
            </a:r>
          </a:p>
        </p:txBody>
      </p:sp>
      <p:sp>
        <p:nvSpPr>
          <p:cNvPr id="92" name="TextBox 91"/>
          <p:cNvSpPr txBox="1"/>
          <p:nvPr/>
        </p:nvSpPr>
        <p:spPr>
          <a:xfrm>
            <a:off x="6296641"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6. PAKETOI</a:t>
            </a:r>
          </a:p>
        </p:txBody>
      </p:sp>
      <p:sp>
        <p:nvSpPr>
          <p:cNvPr id="93" name="TextBox 92"/>
          <p:cNvSpPr txBox="1"/>
          <p:nvPr/>
        </p:nvSpPr>
        <p:spPr>
          <a:xfrm>
            <a:off x="7448059" y="1188181"/>
            <a:ext cx="1151418" cy="253128"/>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7. OPI</a:t>
            </a:r>
          </a:p>
        </p:txBody>
      </p:sp>
      <p:cxnSp>
        <p:nvCxnSpPr>
          <p:cNvPr id="5" name="Straight Connector 4"/>
          <p:cNvCxnSpPr/>
          <p:nvPr/>
        </p:nvCxnSpPr>
        <p:spPr>
          <a:xfrm>
            <a:off x="1681236" y="1188181"/>
            <a:ext cx="0" cy="3198189"/>
          </a:xfrm>
          <a:prstGeom prst="line">
            <a:avLst/>
          </a:prstGeom>
          <a:ln w="95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842387" y="1188181"/>
            <a:ext cx="0" cy="3198189"/>
          </a:xfrm>
          <a:prstGeom prst="line">
            <a:avLst/>
          </a:prstGeom>
          <a:ln w="95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990893" y="1188181"/>
            <a:ext cx="0" cy="3198189"/>
          </a:xfrm>
          <a:prstGeom prst="line">
            <a:avLst/>
          </a:prstGeom>
          <a:ln w="95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5145223" y="1188181"/>
            <a:ext cx="0" cy="3198189"/>
          </a:xfrm>
          <a:prstGeom prst="line">
            <a:avLst/>
          </a:prstGeom>
          <a:ln w="95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296395" y="1188181"/>
            <a:ext cx="0" cy="3198189"/>
          </a:xfrm>
          <a:prstGeom prst="line">
            <a:avLst/>
          </a:prstGeom>
          <a:ln w="95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7443946" y="1188181"/>
            <a:ext cx="0" cy="3198189"/>
          </a:xfrm>
          <a:prstGeom prst="line">
            <a:avLst/>
          </a:prstGeom>
          <a:ln w="9525" cap="rnd">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99" name="Rectangle 98"/>
          <p:cNvSpPr/>
          <p:nvPr/>
        </p:nvSpPr>
        <p:spPr>
          <a:xfrm>
            <a:off x="2838276" y="1560155"/>
            <a:ext cx="1139524" cy="682238"/>
          </a:xfrm>
          <a:prstGeom prst="rect">
            <a:avLst/>
          </a:prstGeom>
        </p:spPr>
        <p:txBody>
          <a:bodyPr wrap="square">
            <a:spAutoFit/>
          </a:bodyPr>
          <a:lstStyle/>
          <a:p>
            <a:pPr marL="108000" indent="-108000">
              <a:spcAft>
                <a:spcPts val="400"/>
              </a:spcAft>
              <a:buFont typeface="Arial" charset="0"/>
              <a:buChar char="•"/>
            </a:pPr>
            <a:r>
              <a:rPr lang="en-US" sz="700" dirty="0" err="1"/>
              <a:t>Suunnittele</a:t>
            </a:r>
            <a:r>
              <a:rPr lang="en-US" sz="700" dirty="0"/>
              <a:t> </a:t>
            </a:r>
            <a:r>
              <a:rPr lang="en-US" sz="700" dirty="0" err="1"/>
              <a:t>kutsutavat</a:t>
            </a:r>
            <a:r>
              <a:rPr lang="en-US" sz="700" dirty="0"/>
              <a:t> ja </a:t>
            </a:r>
            <a:r>
              <a:rPr lang="en-US" sz="700" dirty="0" err="1"/>
              <a:t>viesti</a:t>
            </a:r>
            <a:r>
              <a:rPr lang="en-US" sz="700" dirty="0"/>
              <a:t> </a:t>
            </a:r>
          </a:p>
          <a:p>
            <a:pPr marL="108000" indent="-108000">
              <a:spcAft>
                <a:spcPts val="400"/>
              </a:spcAft>
              <a:buFont typeface="Arial" charset="0"/>
              <a:buChar char="•"/>
            </a:pPr>
            <a:r>
              <a:rPr lang="en-US" sz="700" dirty="0" err="1"/>
              <a:t>Kutsu</a:t>
            </a:r>
            <a:r>
              <a:rPr lang="en-US" sz="700" dirty="0"/>
              <a:t>: </a:t>
            </a:r>
            <a:r>
              <a:rPr lang="en-US" sz="700" dirty="0" err="1"/>
              <a:t>mene</a:t>
            </a:r>
            <a:r>
              <a:rPr lang="en-US" sz="700" dirty="0"/>
              <a:t> </a:t>
            </a:r>
            <a:r>
              <a:rPr lang="en-US" sz="700" dirty="0" err="1"/>
              <a:t>sinne</a:t>
            </a:r>
            <a:r>
              <a:rPr lang="en-US" sz="700" dirty="0"/>
              <a:t> </a:t>
            </a:r>
            <a:r>
              <a:rPr lang="en-US" sz="700" dirty="0" err="1"/>
              <a:t>missä</a:t>
            </a:r>
            <a:r>
              <a:rPr lang="en-US" sz="700" dirty="0"/>
              <a:t> </a:t>
            </a:r>
            <a:r>
              <a:rPr lang="en-US" sz="700" dirty="0" err="1"/>
              <a:t>ihmiset</a:t>
            </a:r>
            <a:r>
              <a:rPr lang="en-US" sz="700" dirty="0"/>
              <a:t> </a:t>
            </a:r>
            <a:r>
              <a:rPr lang="en-US" sz="700" dirty="0" err="1"/>
              <a:t>ovat</a:t>
            </a:r>
            <a:r>
              <a:rPr lang="en-US" sz="700" dirty="0"/>
              <a:t>, ja </a:t>
            </a:r>
            <a:r>
              <a:rPr lang="en-US" sz="700" dirty="0" err="1"/>
              <a:t>personoi</a:t>
            </a:r>
            <a:r>
              <a:rPr lang="en-US" sz="700" dirty="0"/>
              <a:t> </a:t>
            </a:r>
            <a:r>
              <a:rPr lang="en-US" sz="700" dirty="0" err="1"/>
              <a:t>viestisi</a:t>
            </a:r>
            <a:r>
              <a:rPr lang="en-US" sz="700" dirty="0"/>
              <a:t> </a:t>
            </a:r>
            <a:endParaRPr lang="en-US" sz="700" dirty="0">
              <a:effectLst/>
            </a:endParaRPr>
          </a:p>
        </p:txBody>
      </p:sp>
      <p:sp>
        <p:nvSpPr>
          <p:cNvPr id="100" name="Rectangle 99"/>
          <p:cNvSpPr/>
          <p:nvPr/>
        </p:nvSpPr>
        <p:spPr>
          <a:xfrm>
            <a:off x="4003537" y="1560155"/>
            <a:ext cx="1141686" cy="892552"/>
          </a:xfrm>
          <a:prstGeom prst="rect">
            <a:avLst/>
          </a:prstGeom>
        </p:spPr>
        <p:txBody>
          <a:bodyPr wrap="square">
            <a:spAutoFit/>
          </a:bodyPr>
          <a:lstStyle/>
          <a:p>
            <a:pPr marL="108000" indent="-108000">
              <a:spcAft>
                <a:spcPts val="400"/>
              </a:spcAft>
              <a:buFont typeface="Arial" charset="0"/>
              <a:buChar char="•"/>
            </a:pPr>
            <a:r>
              <a:rPr lang="en-US" sz="700" dirty="0" err="1"/>
              <a:t>Perehdy</a:t>
            </a:r>
            <a:r>
              <a:rPr lang="en-US" sz="700" dirty="0"/>
              <a:t> </a:t>
            </a:r>
            <a:r>
              <a:rPr lang="en-US" sz="700" dirty="0" err="1"/>
              <a:t>aiheeseen</a:t>
            </a:r>
            <a:r>
              <a:rPr lang="en-US" sz="700" dirty="0"/>
              <a:t> </a:t>
            </a:r>
          </a:p>
          <a:p>
            <a:pPr marL="108000" indent="-108000">
              <a:spcAft>
                <a:spcPts val="400"/>
              </a:spcAft>
              <a:buFont typeface="Arial" charset="0"/>
              <a:buChar char="•"/>
            </a:pPr>
            <a:r>
              <a:rPr lang="en-US" sz="700" dirty="0" err="1"/>
              <a:t>Opiskele</a:t>
            </a:r>
            <a:r>
              <a:rPr lang="en-US" sz="700" dirty="0"/>
              <a:t> </a:t>
            </a:r>
            <a:r>
              <a:rPr lang="en-US" sz="700" dirty="0" err="1"/>
              <a:t>ohjaustoimet</a:t>
            </a:r>
            <a:r>
              <a:rPr lang="en-US" sz="700" dirty="0"/>
              <a:t> </a:t>
            </a:r>
          </a:p>
          <a:p>
            <a:pPr marL="108000" indent="-108000">
              <a:spcAft>
                <a:spcPts val="400"/>
              </a:spcAft>
              <a:buFont typeface="Arial" charset="0"/>
              <a:buChar char="•"/>
            </a:pPr>
            <a:r>
              <a:rPr lang="en-US" sz="700" dirty="0" err="1"/>
              <a:t>Varaudu</a:t>
            </a:r>
            <a:r>
              <a:rPr lang="en-US" sz="700" dirty="0"/>
              <a:t> </a:t>
            </a:r>
            <a:r>
              <a:rPr lang="en-US" sz="700" dirty="0" err="1"/>
              <a:t>erilaisiin</a:t>
            </a:r>
            <a:r>
              <a:rPr lang="en-US" sz="700" dirty="0"/>
              <a:t> </a:t>
            </a:r>
            <a:r>
              <a:rPr lang="en-US" sz="700" dirty="0" err="1"/>
              <a:t>tilanteisiin</a:t>
            </a:r>
            <a:r>
              <a:rPr lang="en-US" sz="700" dirty="0"/>
              <a:t> </a:t>
            </a:r>
          </a:p>
          <a:p>
            <a:pPr marL="108000" indent="-108000">
              <a:spcAft>
                <a:spcPts val="400"/>
              </a:spcAft>
              <a:buFont typeface="Arial" charset="0"/>
              <a:buChar char="•"/>
            </a:pPr>
            <a:r>
              <a:rPr lang="en-US" sz="700" dirty="0" err="1"/>
              <a:t>Kirjoita</a:t>
            </a:r>
            <a:r>
              <a:rPr lang="en-US" sz="700" dirty="0"/>
              <a:t> </a:t>
            </a:r>
            <a:r>
              <a:rPr lang="en-US" sz="700" dirty="0" err="1"/>
              <a:t>aloitus</a:t>
            </a:r>
            <a:r>
              <a:rPr lang="en-US" sz="700" dirty="0"/>
              <a:t> </a:t>
            </a:r>
          </a:p>
        </p:txBody>
      </p:sp>
      <p:sp>
        <p:nvSpPr>
          <p:cNvPr id="101" name="Rectangle 100"/>
          <p:cNvSpPr/>
          <p:nvPr/>
        </p:nvSpPr>
        <p:spPr>
          <a:xfrm>
            <a:off x="5158318" y="1560155"/>
            <a:ext cx="1141686" cy="1800493"/>
          </a:xfrm>
          <a:prstGeom prst="rect">
            <a:avLst/>
          </a:prstGeom>
        </p:spPr>
        <p:txBody>
          <a:bodyPr wrap="square">
            <a:spAutoFit/>
          </a:bodyPr>
          <a:lstStyle/>
          <a:p>
            <a:pPr marL="108000" indent="-108000">
              <a:spcAft>
                <a:spcPts val="400"/>
              </a:spcAft>
              <a:buFont typeface="Arial" charset="0"/>
              <a:buChar char="•"/>
            </a:pPr>
            <a:r>
              <a:rPr lang="en-US" sz="700" dirty="0"/>
              <a:t>Ole </a:t>
            </a:r>
            <a:r>
              <a:rPr lang="en-US" sz="700" dirty="0" err="1"/>
              <a:t>läsnä</a:t>
            </a:r>
            <a:endParaRPr lang="en-US" sz="700" dirty="0"/>
          </a:p>
          <a:p>
            <a:pPr marL="108000" indent="-108000">
              <a:spcAft>
                <a:spcPts val="400"/>
              </a:spcAft>
              <a:buFont typeface="Arial" charset="0"/>
              <a:buChar char="•"/>
            </a:pPr>
            <a:r>
              <a:rPr lang="en-US" sz="700" dirty="0" err="1"/>
              <a:t>Virittäydy</a:t>
            </a:r>
            <a:r>
              <a:rPr lang="en-US" sz="700" dirty="0"/>
              <a:t> </a:t>
            </a:r>
            <a:r>
              <a:rPr lang="en-US" sz="700" dirty="0" err="1"/>
              <a:t>tasavertaiseen</a:t>
            </a:r>
            <a:r>
              <a:rPr lang="en-US" sz="700" dirty="0"/>
              <a:t> </a:t>
            </a:r>
            <a:r>
              <a:rPr lang="en-US" sz="700" dirty="0" err="1"/>
              <a:t>kohtaamiseen</a:t>
            </a:r>
            <a:endParaRPr lang="en-US" sz="700" dirty="0"/>
          </a:p>
          <a:p>
            <a:pPr marL="108000" indent="-108000">
              <a:spcAft>
                <a:spcPts val="400"/>
              </a:spcAft>
              <a:buFont typeface="Arial" charset="0"/>
              <a:buChar char="•"/>
            </a:pPr>
            <a:r>
              <a:rPr lang="en-US" sz="700" dirty="0" err="1"/>
              <a:t>Ohjaa</a:t>
            </a:r>
            <a:r>
              <a:rPr lang="en-US" sz="700" dirty="0"/>
              <a:t> </a:t>
            </a:r>
            <a:r>
              <a:rPr lang="en-US" sz="700" dirty="0" err="1"/>
              <a:t>noudattamaan</a:t>
            </a:r>
            <a:r>
              <a:rPr lang="en-US" sz="700" dirty="0"/>
              <a:t> </a:t>
            </a:r>
            <a:r>
              <a:rPr lang="en-US" sz="700" dirty="0" err="1"/>
              <a:t>pelisääntöjä</a:t>
            </a:r>
            <a:endParaRPr lang="en-US" sz="700" dirty="0"/>
          </a:p>
          <a:p>
            <a:pPr marL="108000" indent="-108000">
              <a:spcAft>
                <a:spcPts val="400"/>
              </a:spcAft>
              <a:buFont typeface="Arial" charset="0"/>
              <a:buChar char="•"/>
            </a:pPr>
            <a:r>
              <a:rPr lang="en-US" sz="700" dirty="0" err="1"/>
              <a:t>Ohjaa</a:t>
            </a:r>
            <a:r>
              <a:rPr lang="en-US" sz="700" dirty="0"/>
              <a:t> </a:t>
            </a:r>
            <a:r>
              <a:rPr lang="en-US" sz="700" dirty="0" err="1"/>
              <a:t>puhumaan</a:t>
            </a:r>
            <a:r>
              <a:rPr lang="en-US" sz="700" dirty="0"/>
              <a:t> </a:t>
            </a:r>
            <a:r>
              <a:rPr lang="en-US" sz="700" dirty="0" err="1"/>
              <a:t>omista</a:t>
            </a:r>
            <a:r>
              <a:rPr lang="en-US" sz="700" dirty="0"/>
              <a:t> </a:t>
            </a:r>
            <a:r>
              <a:rPr lang="en-US" sz="700" dirty="0" err="1"/>
              <a:t>kokemuksista</a:t>
            </a:r>
            <a:r>
              <a:rPr lang="en-US" sz="700" dirty="0"/>
              <a:t> </a:t>
            </a:r>
          </a:p>
          <a:p>
            <a:pPr marL="108000" indent="-108000">
              <a:spcAft>
                <a:spcPts val="400"/>
              </a:spcAft>
              <a:buFont typeface="Arial" charset="0"/>
              <a:buChar char="•"/>
            </a:pPr>
            <a:r>
              <a:rPr lang="en-US" sz="700" dirty="0" err="1"/>
              <a:t>Laita</a:t>
            </a:r>
            <a:r>
              <a:rPr lang="en-US" sz="700" dirty="0"/>
              <a:t> </a:t>
            </a:r>
            <a:r>
              <a:rPr lang="en-US" sz="700" dirty="0" err="1"/>
              <a:t>oma</a:t>
            </a:r>
            <a:r>
              <a:rPr lang="en-US" sz="700" dirty="0"/>
              <a:t> </a:t>
            </a:r>
            <a:r>
              <a:rPr lang="en-US" sz="700" dirty="0" err="1"/>
              <a:t>oletukset</a:t>
            </a:r>
            <a:r>
              <a:rPr lang="en-US" sz="700" dirty="0"/>
              <a:t> </a:t>
            </a:r>
            <a:r>
              <a:rPr lang="en-US" sz="700" dirty="0" err="1"/>
              <a:t>syrjään</a:t>
            </a:r>
            <a:r>
              <a:rPr lang="en-US" sz="700" dirty="0"/>
              <a:t> </a:t>
            </a:r>
          </a:p>
          <a:p>
            <a:pPr marL="108000" indent="-108000">
              <a:spcAft>
                <a:spcPts val="400"/>
              </a:spcAft>
              <a:buFont typeface="Arial" charset="0"/>
              <a:buChar char="•"/>
            </a:pPr>
            <a:r>
              <a:rPr lang="en-US" sz="700" dirty="0" err="1"/>
              <a:t>Kuuntele</a:t>
            </a:r>
            <a:endParaRPr lang="en-US" sz="700" dirty="0"/>
          </a:p>
          <a:p>
            <a:pPr marL="108000" indent="-108000">
              <a:spcAft>
                <a:spcPts val="400"/>
              </a:spcAft>
              <a:buFont typeface="Arial" charset="0"/>
              <a:buChar char="•"/>
            </a:pPr>
            <a:r>
              <a:rPr lang="en-US" sz="700" dirty="0" err="1"/>
              <a:t>Keskity</a:t>
            </a:r>
            <a:r>
              <a:rPr lang="en-US" sz="700" dirty="0"/>
              <a:t> </a:t>
            </a:r>
            <a:r>
              <a:rPr lang="en-US" sz="700" dirty="0" err="1"/>
              <a:t>aloitukseen</a:t>
            </a:r>
            <a:r>
              <a:rPr lang="en-US" sz="700" dirty="0"/>
              <a:t> ja </a:t>
            </a:r>
            <a:r>
              <a:rPr lang="en-US" sz="700" dirty="0" err="1"/>
              <a:t>lopetukseen</a:t>
            </a:r>
            <a:r>
              <a:rPr lang="en-US" sz="700" dirty="0"/>
              <a:t> </a:t>
            </a:r>
          </a:p>
        </p:txBody>
      </p:sp>
      <p:sp>
        <p:nvSpPr>
          <p:cNvPr id="102" name="Rectangle 101"/>
          <p:cNvSpPr/>
          <p:nvPr/>
        </p:nvSpPr>
        <p:spPr>
          <a:xfrm>
            <a:off x="6306373" y="1560155"/>
            <a:ext cx="1141686" cy="1056700"/>
          </a:xfrm>
          <a:prstGeom prst="rect">
            <a:avLst/>
          </a:prstGeom>
        </p:spPr>
        <p:txBody>
          <a:bodyPr wrap="square">
            <a:spAutoFit/>
          </a:bodyPr>
          <a:lstStyle/>
          <a:p>
            <a:pPr marL="108000" indent="-108000">
              <a:spcAft>
                <a:spcPts val="400"/>
              </a:spcAft>
              <a:buFont typeface="Arial" charset="0"/>
              <a:buChar char="•"/>
            </a:pPr>
            <a:r>
              <a:rPr lang="en-US" sz="700" dirty="0" err="1"/>
              <a:t>Kiteytä</a:t>
            </a:r>
            <a:r>
              <a:rPr lang="en-US" sz="700" dirty="0"/>
              <a:t> </a:t>
            </a:r>
            <a:r>
              <a:rPr lang="en-US" sz="700" dirty="0" err="1"/>
              <a:t>keskeiset</a:t>
            </a:r>
            <a:r>
              <a:rPr lang="en-US" sz="700" dirty="0"/>
              <a:t> </a:t>
            </a:r>
            <a:r>
              <a:rPr lang="en-US" sz="700" dirty="0" err="1"/>
              <a:t>aiheet</a:t>
            </a:r>
            <a:r>
              <a:rPr lang="en-US" sz="700" dirty="0"/>
              <a:t> ja </a:t>
            </a:r>
            <a:r>
              <a:rPr lang="en-US" sz="700" dirty="0" err="1"/>
              <a:t>näkemyserot</a:t>
            </a:r>
            <a:r>
              <a:rPr lang="en-US" sz="700" dirty="0"/>
              <a:t> </a:t>
            </a:r>
          </a:p>
          <a:p>
            <a:pPr marL="108000" indent="-108000">
              <a:spcAft>
                <a:spcPts val="400"/>
              </a:spcAft>
              <a:buFont typeface="Arial" charset="0"/>
              <a:buChar char="•"/>
            </a:pPr>
            <a:r>
              <a:rPr lang="en-US" sz="700" dirty="0"/>
              <a:t>Ota </a:t>
            </a:r>
            <a:r>
              <a:rPr lang="en-US" sz="700" dirty="0" err="1"/>
              <a:t>kantaa</a:t>
            </a:r>
            <a:r>
              <a:rPr lang="en-US" sz="700" dirty="0"/>
              <a:t>,</a:t>
            </a:r>
            <a:br>
              <a:rPr lang="en-US" sz="700" dirty="0"/>
            </a:br>
            <a:r>
              <a:rPr lang="en-US" sz="700" dirty="0" err="1"/>
              <a:t>keiden</a:t>
            </a:r>
            <a:r>
              <a:rPr lang="en-US" sz="700" dirty="0"/>
              <a:t> </a:t>
            </a:r>
            <a:r>
              <a:rPr lang="en-US" sz="700" dirty="0" err="1"/>
              <a:t>pitäisi</a:t>
            </a:r>
            <a:r>
              <a:rPr lang="en-US" sz="700" dirty="0"/>
              <a:t> </a:t>
            </a:r>
            <a:r>
              <a:rPr lang="en-US" sz="700" dirty="0" err="1"/>
              <a:t>jatkaa</a:t>
            </a:r>
            <a:r>
              <a:rPr lang="en-US" sz="700" dirty="0"/>
              <a:t> </a:t>
            </a:r>
            <a:r>
              <a:rPr lang="en-US" sz="700" dirty="0" err="1"/>
              <a:t>keskustelua</a:t>
            </a:r>
            <a:r>
              <a:rPr lang="en-US" sz="700" dirty="0"/>
              <a:t> </a:t>
            </a:r>
          </a:p>
          <a:p>
            <a:pPr marL="108000" indent="-108000">
              <a:spcAft>
                <a:spcPts val="400"/>
              </a:spcAft>
              <a:buFont typeface="Arial" charset="0"/>
              <a:buChar char="•"/>
            </a:pPr>
            <a:r>
              <a:rPr lang="en-US" sz="700" dirty="0" err="1"/>
              <a:t>Varmista</a:t>
            </a:r>
            <a:r>
              <a:rPr lang="en-US" sz="700" dirty="0"/>
              <a:t>, </a:t>
            </a:r>
            <a:r>
              <a:rPr lang="en-US" sz="700" dirty="0" err="1"/>
              <a:t>että</a:t>
            </a:r>
            <a:r>
              <a:rPr lang="en-US" sz="700" dirty="0"/>
              <a:t> </a:t>
            </a:r>
            <a:r>
              <a:rPr lang="en-US" sz="700" dirty="0" err="1"/>
              <a:t>keskustelu</a:t>
            </a:r>
            <a:r>
              <a:rPr lang="en-US" sz="700" dirty="0"/>
              <a:t> </a:t>
            </a:r>
            <a:r>
              <a:rPr lang="en-US" sz="700" dirty="0" err="1"/>
              <a:t>jatkuu</a:t>
            </a:r>
            <a:r>
              <a:rPr lang="en-US" sz="700" dirty="0"/>
              <a:t> </a:t>
            </a:r>
          </a:p>
        </p:txBody>
      </p:sp>
      <p:sp>
        <p:nvSpPr>
          <p:cNvPr id="103" name="Rectangle 102"/>
          <p:cNvSpPr/>
          <p:nvPr/>
        </p:nvSpPr>
        <p:spPr>
          <a:xfrm>
            <a:off x="7452925" y="1560155"/>
            <a:ext cx="1141686" cy="1056700"/>
          </a:xfrm>
          <a:prstGeom prst="rect">
            <a:avLst/>
          </a:prstGeom>
        </p:spPr>
        <p:txBody>
          <a:bodyPr wrap="square">
            <a:spAutoFit/>
          </a:bodyPr>
          <a:lstStyle/>
          <a:p>
            <a:pPr marL="108000" indent="-108000">
              <a:spcAft>
                <a:spcPts val="400"/>
              </a:spcAft>
              <a:buFont typeface="Arial" charset="0"/>
              <a:buChar char="•"/>
            </a:pPr>
            <a:r>
              <a:rPr lang="en-US" sz="700" dirty="0" err="1"/>
              <a:t>Kiteytä</a:t>
            </a:r>
            <a:r>
              <a:rPr lang="en-US" sz="700" dirty="0"/>
              <a:t> </a:t>
            </a:r>
            <a:r>
              <a:rPr lang="en-US" sz="700" dirty="0" err="1"/>
              <a:t>keskeiset</a:t>
            </a:r>
            <a:r>
              <a:rPr lang="en-US" sz="700" dirty="0"/>
              <a:t> </a:t>
            </a:r>
            <a:r>
              <a:rPr lang="en-US" sz="700" dirty="0" err="1"/>
              <a:t>aiheet</a:t>
            </a:r>
            <a:r>
              <a:rPr lang="en-US" sz="700" dirty="0"/>
              <a:t> ja </a:t>
            </a:r>
            <a:r>
              <a:rPr lang="en-US" sz="700" dirty="0" err="1"/>
              <a:t>näkemyserot</a:t>
            </a:r>
            <a:r>
              <a:rPr lang="en-US" sz="700" dirty="0"/>
              <a:t> </a:t>
            </a:r>
          </a:p>
          <a:p>
            <a:pPr marL="108000" indent="-108000">
              <a:spcAft>
                <a:spcPts val="400"/>
              </a:spcAft>
              <a:buFont typeface="Arial" charset="0"/>
              <a:buChar char="•"/>
            </a:pPr>
            <a:r>
              <a:rPr lang="en-US" sz="700" dirty="0"/>
              <a:t>Ota </a:t>
            </a:r>
            <a:r>
              <a:rPr lang="en-US" sz="700" dirty="0" err="1"/>
              <a:t>kantaa</a:t>
            </a:r>
            <a:r>
              <a:rPr lang="en-US" sz="700" dirty="0"/>
              <a:t>,</a:t>
            </a:r>
            <a:br>
              <a:rPr lang="en-US" sz="700" dirty="0"/>
            </a:br>
            <a:r>
              <a:rPr lang="en-US" sz="700" dirty="0" err="1"/>
              <a:t>keiden</a:t>
            </a:r>
            <a:r>
              <a:rPr lang="en-US" sz="700" dirty="0"/>
              <a:t> </a:t>
            </a:r>
            <a:r>
              <a:rPr lang="en-US" sz="700" dirty="0" err="1"/>
              <a:t>pitäisi</a:t>
            </a:r>
            <a:r>
              <a:rPr lang="en-US" sz="700" dirty="0"/>
              <a:t> </a:t>
            </a:r>
            <a:r>
              <a:rPr lang="en-US" sz="700" dirty="0" err="1"/>
              <a:t>jatkaa</a:t>
            </a:r>
            <a:r>
              <a:rPr lang="en-US" sz="700" dirty="0"/>
              <a:t> </a:t>
            </a:r>
            <a:r>
              <a:rPr lang="en-US" sz="700" dirty="0" err="1"/>
              <a:t>keskustelua</a:t>
            </a:r>
            <a:r>
              <a:rPr lang="en-US" sz="700" dirty="0"/>
              <a:t> </a:t>
            </a:r>
          </a:p>
          <a:p>
            <a:pPr marL="108000" indent="-108000">
              <a:spcAft>
                <a:spcPts val="400"/>
              </a:spcAft>
              <a:buFont typeface="Arial" charset="0"/>
              <a:buChar char="•"/>
            </a:pPr>
            <a:r>
              <a:rPr lang="en-US" sz="700" dirty="0" err="1"/>
              <a:t>Varmista</a:t>
            </a:r>
            <a:r>
              <a:rPr lang="en-US" sz="700" dirty="0"/>
              <a:t>, </a:t>
            </a:r>
            <a:r>
              <a:rPr lang="en-US" sz="700" dirty="0" err="1"/>
              <a:t>että</a:t>
            </a:r>
            <a:r>
              <a:rPr lang="en-US" sz="700" dirty="0"/>
              <a:t> </a:t>
            </a:r>
            <a:r>
              <a:rPr lang="en-US" sz="700" dirty="0" err="1"/>
              <a:t>keskustelu</a:t>
            </a:r>
            <a:r>
              <a:rPr lang="en-US" sz="700" dirty="0"/>
              <a:t> </a:t>
            </a:r>
            <a:r>
              <a:rPr lang="en-US" sz="700" dirty="0" err="1"/>
              <a:t>jatkuu</a:t>
            </a:r>
            <a:r>
              <a:rPr lang="en-US" sz="700" dirty="0"/>
              <a:t> </a:t>
            </a:r>
          </a:p>
        </p:txBody>
      </p:sp>
      <p:sp>
        <p:nvSpPr>
          <p:cNvPr id="104" name="Rectangle 103"/>
          <p:cNvSpPr/>
          <p:nvPr/>
        </p:nvSpPr>
        <p:spPr>
          <a:xfrm>
            <a:off x="526234" y="3520143"/>
            <a:ext cx="1162114" cy="466794"/>
          </a:xfrm>
          <a:prstGeom prst="rect">
            <a:avLst/>
          </a:prstGeom>
        </p:spPr>
        <p:txBody>
          <a:bodyPr wrap="square">
            <a:spAutoFit/>
          </a:bodyPr>
          <a:lstStyle/>
          <a:p>
            <a:pPr>
              <a:spcAft>
                <a:spcPts val="400"/>
              </a:spcAft>
            </a:pPr>
            <a:r>
              <a:rPr lang="en-US" sz="700" dirty="0" err="1">
                <a:latin typeface="+mj-lt"/>
                <a:ea typeface="Arial" charset="0"/>
                <a:cs typeface="Arial" charset="0"/>
              </a:rPr>
              <a:t>Suunnittelun</a:t>
            </a:r>
            <a:r>
              <a:rPr lang="en-US" sz="700" dirty="0">
                <a:latin typeface="+mj-lt"/>
                <a:ea typeface="Arial" charset="0"/>
                <a:cs typeface="Arial" charset="0"/>
              </a:rPr>
              <a:t> </a:t>
            </a:r>
            <a:r>
              <a:rPr lang="en-US" sz="700" dirty="0" err="1">
                <a:latin typeface="+mj-lt"/>
                <a:ea typeface="Arial" charset="0"/>
                <a:cs typeface="Arial" charset="0"/>
              </a:rPr>
              <a:t>tueksi</a:t>
            </a:r>
            <a:r>
              <a:rPr lang="en-US" sz="700" dirty="0">
                <a:latin typeface="+mj-lt"/>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suunnittelupohja</a:t>
            </a:r>
            <a:r>
              <a:rPr lang="en-US" sz="700" dirty="0">
                <a:ea typeface="Arial" charset="0"/>
                <a:cs typeface="Arial" charset="0"/>
              </a:rPr>
              <a:t> </a:t>
            </a:r>
          </a:p>
        </p:txBody>
      </p:sp>
      <p:sp>
        <p:nvSpPr>
          <p:cNvPr id="106" name="Rectangle 105"/>
          <p:cNvSpPr/>
          <p:nvPr/>
        </p:nvSpPr>
        <p:spPr>
          <a:xfrm>
            <a:off x="2842387" y="3520143"/>
            <a:ext cx="1162114" cy="518091"/>
          </a:xfrm>
          <a:prstGeom prst="rect">
            <a:avLst/>
          </a:prstGeom>
        </p:spPr>
        <p:txBody>
          <a:bodyPr wrap="square">
            <a:spAutoFit/>
          </a:bodyPr>
          <a:lstStyle/>
          <a:p>
            <a:pPr>
              <a:spcAft>
                <a:spcPts val="400"/>
              </a:spcAft>
            </a:pPr>
            <a:r>
              <a:rPr lang="en-US" sz="700" dirty="0" err="1">
                <a:latin typeface="+mj-lt"/>
                <a:ea typeface="Arial" charset="0"/>
                <a:cs typeface="Arial" charset="0"/>
              </a:rPr>
              <a:t>Kutsumisen</a:t>
            </a:r>
            <a:r>
              <a:rPr lang="en-US" sz="700" dirty="0">
                <a:latin typeface="+mj-lt"/>
                <a:ea typeface="Arial" charset="0"/>
                <a:cs typeface="Arial" charset="0"/>
              </a:rPr>
              <a:t> </a:t>
            </a:r>
            <a:r>
              <a:rPr lang="en-US" sz="700" dirty="0" err="1">
                <a:latin typeface="+mj-lt"/>
                <a:ea typeface="Arial" charset="0"/>
                <a:cs typeface="Arial" charset="0"/>
              </a:rPr>
              <a:t>tueksi</a:t>
            </a:r>
            <a:r>
              <a:rPr lang="en-US" sz="700" dirty="0">
                <a:latin typeface="+mj-lt"/>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Kutsutavat</a:t>
            </a:r>
            <a:r>
              <a:rPr lang="en-US" sz="700" dirty="0">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Kutsupohja</a:t>
            </a:r>
            <a:r>
              <a:rPr lang="en-US" sz="700" dirty="0">
                <a:ea typeface="Arial" charset="0"/>
                <a:cs typeface="Arial" charset="0"/>
              </a:rPr>
              <a:t> </a:t>
            </a:r>
          </a:p>
        </p:txBody>
      </p:sp>
      <p:sp>
        <p:nvSpPr>
          <p:cNvPr id="108" name="Rectangle 107"/>
          <p:cNvSpPr/>
          <p:nvPr/>
        </p:nvSpPr>
        <p:spPr>
          <a:xfrm>
            <a:off x="3983851" y="3499635"/>
            <a:ext cx="1162114" cy="574516"/>
          </a:xfrm>
          <a:prstGeom prst="rect">
            <a:avLst/>
          </a:prstGeom>
        </p:spPr>
        <p:txBody>
          <a:bodyPr wrap="square">
            <a:spAutoFit/>
          </a:bodyPr>
          <a:lstStyle/>
          <a:p>
            <a:pPr>
              <a:spcAft>
                <a:spcPts val="400"/>
              </a:spcAft>
            </a:pPr>
            <a:r>
              <a:rPr lang="en-US" sz="700" dirty="0" err="1">
                <a:latin typeface="+mj-lt"/>
                <a:ea typeface="Arial" charset="0"/>
                <a:cs typeface="Arial" charset="0"/>
              </a:rPr>
              <a:t>Valmistautumisen</a:t>
            </a:r>
            <a:r>
              <a:rPr lang="en-US" sz="700" dirty="0">
                <a:latin typeface="+mj-lt"/>
                <a:ea typeface="Arial" charset="0"/>
                <a:cs typeface="Arial" charset="0"/>
              </a:rPr>
              <a:t> </a:t>
            </a:r>
            <a:r>
              <a:rPr lang="en-US" sz="700" dirty="0" err="1">
                <a:latin typeface="+mj-lt"/>
                <a:ea typeface="Arial" charset="0"/>
                <a:cs typeface="Arial" charset="0"/>
              </a:rPr>
              <a:t>tueksi</a:t>
            </a:r>
            <a:r>
              <a:rPr lang="en-US" sz="700" dirty="0">
                <a:latin typeface="+mj-lt"/>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ohjauskortit</a:t>
            </a:r>
            <a:r>
              <a:rPr lang="en-US" sz="700" dirty="0">
                <a:ea typeface="Arial" charset="0"/>
                <a:cs typeface="Arial" charset="0"/>
              </a:rPr>
              <a:t> </a:t>
            </a:r>
          </a:p>
        </p:txBody>
      </p:sp>
      <p:sp>
        <p:nvSpPr>
          <p:cNvPr id="109" name="Rectangle 108"/>
          <p:cNvSpPr/>
          <p:nvPr/>
        </p:nvSpPr>
        <p:spPr>
          <a:xfrm>
            <a:off x="5138154" y="3499635"/>
            <a:ext cx="1182014" cy="1000274"/>
          </a:xfrm>
          <a:prstGeom prst="rect">
            <a:avLst/>
          </a:prstGeom>
        </p:spPr>
        <p:txBody>
          <a:bodyPr wrap="square">
            <a:spAutoFit/>
          </a:bodyPr>
          <a:lstStyle/>
          <a:p>
            <a:pPr>
              <a:spcAft>
                <a:spcPts val="400"/>
              </a:spcAft>
            </a:pPr>
            <a:r>
              <a:rPr lang="en-US" sz="700" dirty="0" err="1">
                <a:latin typeface="+mj-lt"/>
                <a:ea typeface="Arial" charset="0"/>
                <a:cs typeface="Arial" charset="0"/>
              </a:rPr>
              <a:t>Printtaa</a:t>
            </a:r>
            <a:r>
              <a:rPr lang="en-US" sz="700" dirty="0">
                <a:latin typeface="+mj-lt"/>
                <a:ea typeface="Arial" charset="0"/>
                <a:cs typeface="Arial" charset="0"/>
              </a:rPr>
              <a:t> </a:t>
            </a:r>
            <a:r>
              <a:rPr lang="en-US" sz="700" dirty="0" err="1">
                <a:latin typeface="+mj-lt"/>
                <a:ea typeface="Arial" charset="0"/>
                <a:cs typeface="Arial" charset="0"/>
              </a:rPr>
              <a:t>mukaan</a:t>
            </a:r>
            <a:r>
              <a:rPr lang="en-US" sz="700" dirty="0">
                <a:latin typeface="+mj-lt"/>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ohjauskortit</a:t>
            </a:r>
            <a:r>
              <a:rPr lang="en-US" sz="700" dirty="0">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Rakentavan</a:t>
            </a:r>
            <a:r>
              <a:rPr lang="en-US" sz="700" dirty="0">
                <a:ea typeface="Arial" charset="0"/>
                <a:cs typeface="Arial" charset="0"/>
              </a:rPr>
              <a:t> </a:t>
            </a: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pelisäännöt</a:t>
            </a:r>
            <a:r>
              <a:rPr lang="en-US" sz="700" dirty="0">
                <a:ea typeface="Arial" charset="0"/>
                <a:cs typeface="Arial" charset="0"/>
              </a:rPr>
              <a:t> -</a:t>
            </a:r>
            <a:r>
              <a:rPr lang="en-US" sz="700" dirty="0" err="1">
                <a:ea typeface="Arial" charset="0"/>
                <a:cs typeface="Arial" charset="0"/>
              </a:rPr>
              <a:t>juliste</a:t>
            </a:r>
            <a:r>
              <a:rPr lang="en-US" sz="700" dirty="0">
                <a:ea typeface="Arial" charset="0"/>
                <a:cs typeface="Arial" charset="0"/>
              </a:rPr>
              <a:t> </a:t>
            </a:r>
          </a:p>
          <a:p>
            <a:pPr>
              <a:spcAft>
                <a:spcPts val="400"/>
              </a:spcAft>
            </a:pPr>
            <a:r>
              <a:rPr lang="en-US" sz="700" dirty="0">
                <a:ea typeface="Arial" charset="0"/>
                <a:cs typeface="Arial" charset="0"/>
              </a:rPr>
              <a:t> </a:t>
            </a:r>
          </a:p>
        </p:txBody>
      </p:sp>
      <p:sp>
        <p:nvSpPr>
          <p:cNvPr id="110" name="Rectangle 109"/>
          <p:cNvSpPr/>
          <p:nvPr/>
        </p:nvSpPr>
        <p:spPr>
          <a:xfrm>
            <a:off x="6304189" y="3499635"/>
            <a:ext cx="1162114" cy="466794"/>
          </a:xfrm>
          <a:prstGeom prst="rect">
            <a:avLst/>
          </a:prstGeom>
        </p:spPr>
        <p:txBody>
          <a:bodyPr wrap="square">
            <a:spAutoFit/>
          </a:bodyPr>
          <a:lstStyle/>
          <a:p>
            <a:pPr>
              <a:spcAft>
                <a:spcPts val="400"/>
              </a:spcAft>
            </a:pPr>
            <a:r>
              <a:rPr lang="en-US" sz="700" dirty="0" err="1">
                <a:latin typeface="+mj-lt"/>
                <a:ea typeface="Arial" charset="0"/>
                <a:cs typeface="Arial" charset="0"/>
              </a:rPr>
              <a:t>Paketoinnin</a:t>
            </a:r>
            <a:r>
              <a:rPr lang="en-US" sz="700" dirty="0">
                <a:latin typeface="+mj-lt"/>
                <a:ea typeface="Arial" charset="0"/>
                <a:cs typeface="Arial" charset="0"/>
              </a:rPr>
              <a:t> </a:t>
            </a:r>
            <a:r>
              <a:rPr lang="en-US" sz="700" dirty="0" err="1">
                <a:latin typeface="+mj-lt"/>
                <a:ea typeface="Arial" charset="0"/>
                <a:cs typeface="Arial" charset="0"/>
              </a:rPr>
              <a:t>tueksi</a:t>
            </a:r>
            <a:r>
              <a:rPr lang="en-US" sz="700" dirty="0">
                <a:latin typeface="+mj-lt"/>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paketointi</a:t>
            </a:r>
            <a:r>
              <a:rPr lang="en-US" sz="700" dirty="0">
                <a:ea typeface="Arial" charset="0"/>
                <a:cs typeface="Arial" charset="0"/>
              </a:rPr>
              <a:t> </a:t>
            </a:r>
          </a:p>
        </p:txBody>
      </p:sp>
      <p:sp>
        <p:nvSpPr>
          <p:cNvPr id="111" name="Rectangle 110"/>
          <p:cNvSpPr/>
          <p:nvPr/>
        </p:nvSpPr>
        <p:spPr>
          <a:xfrm>
            <a:off x="1693658" y="3520143"/>
            <a:ext cx="1162114" cy="466794"/>
          </a:xfrm>
          <a:prstGeom prst="rect">
            <a:avLst/>
          </a:prstGeom>
        </p:spPr>
        <p:txBody>
          <a:bodyPr wrap="square">
            <a:spAutoFit/>
          </a:bodyPr>
          <a:lstStyle/>
          <a:p>
            <a:pPr>
              <a:spcAft>
                <a:spcPts val="400"/>
              </a:spcAft>
            </a:pPr>
            <a:r>
              <a:rPr lang="en-US" sz="700" dirty="0" err="1">
                <a:latin typeface="+mj-lt"/>
                <a:ea typeface="Arial" charset="0"/>
                <a:cs typeface="Arial" charset="0"/>
              </a:rPr>
              <a:t>Suunnittelun</a:t>
            </a:r>
            <a:r>
              <a:rPr lang="en-US" sz="700" dirty="0">
                <a:latin typeface="+mj-lt"/>
                <a:ea typeface="Arial" charset="0"/>
                <a:cs typeface="Arial" charset="0"/>
              </a:rPr>
              <a:t> </a:t>
            </a:r>
            <a:r>
              <a:rPr lang="en-US" sz="700" dirty="0" err="1">
                <a:latin typeface="+mj-lt"/>
                <a:ea typeface="Arial" charset="0"/>
                <a:cs typeface="Arial" charset="0"/>
              </a:rPr>
              <a:t>tueksi</a:t>
            </a:r>
            <a:r>
              <a:rPr lang="en-US" sz="700" dirty="0">
                <a:latin typeface="+mj-lt"/>
                <a:ea typeface="Arial" charset="0"/>
                <a:cs typeface="Arial" charset="0"/>
              </a:rPr>
              <a:t>: </a:t>
            </a:r>
          </a:p>
          <a:p>
            <a:pPr marL="108000" indent="-108000">
              <a:spcAft>
                <a:spcPts val="400"/>
              </a:spcAft>
              <a:buFont typeface="Arial" charset="0"/>
              <a:buChar char="•"/>
            </a:pPr>
            <a:r>
              <a:rPr lang="en-US" sz="700" dirty="0" err="1">
                <a:ea typeface="Arial" charset="0"/>
                <a:cs typeface="Arial" charset="0"/>
              </a:rPr>
              <a:t>Keskustelun</a:t>
            </a:r>
            <a:r>
              <a:rPr lang="en-US" sz="700" dirty="0">
                <a:ea typeface="Arial" charset="0"/>
                <a:cs typeface="Arial" charset="0"/>
              </a:rPr>
              <a:t> </a:t>
            </a:r>
            <a:r>
              <a:rPr lang="en-US" sz="700" dirty="0" err="1">
                <a:ea typeface="Arial" charset="0"/>
                <a:cs typeface="Arial" charset="0"/>
              </a:rPr>
              <a:t>suunnittelupohja</a:t>
            </a:r>
            <a:r>
              <a:rPr lang="en-US" sz="700" dirty="0">
                <a:ea typeface="Arial" charset="0"/>
                <a:cs typeface="Arial" charset="0"/>
              </a:rPr>
              <a:t> </a:t>
            </a:r>
          </a:p>
        </p:txBody>
      </p:sp>
    </p:spTree>
    <p:extLst>
      <p:ext uri="{BB962C8B-B14F-4D97-AF65-F5344CB8AC3E}">
        <p14:creationId xmlns:p14="http://schemas.microsoft.com/office/powerpoint/2010/main" val="806293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3813" y="302457"/>
            <a:ext cx="5788532" cy="257776"/>
          </a:xfrm>
          <a:prstGeom prst="rect">
            <a:avLst/>
          </a:prstGeom>
        </p:spPr>
        <p:txBody>
          <a:bodyPr vert="horz" wrap="square" lIns="0" tIns="6109" rIns="0" bIns="0" rtlCol="0" anchor="ctr" anchorCtr="0">
            <a:spAutoFit/>
          </a:bodyPr>
          <a:lstStyle/>
          <a:p>
            <a:pPr marL="6109">
              <a:spcBef>
                <a:spcPts val="48"/>
              </a:spcBef>
            </a:pPr>
            <a:r>
              <a:rPr sz="1600" u="none" dirty="0">
                <a:latin typeface="Arial Black" panose="020B0A04020102020204" pitchFamily="34" charset="0"/>
              </a:rPr>
              <a:t>TYÖPOHJA</a:t>
            </a:r>
            <a:r>
              <a:rPr u="none" dirty="0">
                <a:latin typeface="Arial Black" panose="020B0A04020102020204" pitchFamily="34" charset="0"/>
              </a:rPr>
              <a:t> KESKUSTELUN SUUNNITTELUUN</a:t>
            </a:r>
          </a:p>
        </p:txBody>
      </p:sp>
      <p:sp>
        <p:nvSpPr>
          <p:cNvPr id="3" name="object 3"/>
          <p:cNvSpPr/>
          <p:nvPr/>
        </p:nvSpPr>
        <p:spPr>
          <a:xfrm>
            <a:off x="474715" y="2937088"/>
            <a:ext cx="1953845" cy="1640890"/>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19" name="object 19"/>
          <p:cNvSpPr txBox="1"/>
          <p:nvPr/>
        </p:nvSpPr>
        <p:spPr>
          <a:xfrm>
            <a:off x="455851" y="652005"/>
            <a:ext cx="5257616" cy="361651"/>
          </a:xfrm>
          <a:prstGeom prst="rect">
            <a:avLst/>
          </a:prstGeom>
        </p:spPr>
        <p:txBody>
          <a:bodyPr vert="horz" wrap="square" lIns="0" tIns="6109" rIns="0" bIns="0" rtlCol="0">
            <a:spAutoFit/>
          </a:bodyPr>
          <a:lstStyle/>
          <a:p>
            <a:pPr marL="6109" marR="2443">
              <a:spcBef>
                <a:spcPts val="48"/>
              </a:spcBef>
            </a:pPr>
            <a:r>
              <a:rPr lang="fi-FI" sz="770" dirty="0">
                <a:solidFill>
                  <a:srgbClr val="231F20"/>
                </a:solidFill>
                <a:latin typeface="Arial"/>
                <a:cs typeface="Arial"/>
              </a:rPr>
              <a:t>Käytä työpohjaa apuna keskustelun suunnitteluun, jotta hahmotat keskustelun järjestämiseen </a:t>
            </a:r>
            <a:r>
              <a:rPr lang="fi-FI" sz="770">
                <a:solidFill>
                  <a:srgbClr val="231F20"/>
                </a:solidFill>
                <a:latin typeface="Arial"/>
                <a:cs typeface="Arial"/>
              </a:rPr>
              <a:t>kuluvan ajan </a:t>
            </a:r>
            <a:r>
              <a:rPr lang="fi-FI" sz="770" dirty="0">
                <a:solidFill>
                  <a:srgbClr val="231F20"/>
                </a:solidFill>
                <a:latin typeface="Arial"/>
                <a:cs typeface="Arial"/>
              </a:rPr>
              <a:t>ja resurssit. Käy läpi keskustelun tavoitteet, suunnittele keitä kutsutaan ja millä tavalla, määritä sopivat tilat ja puitteet, ja valmistaudu keskustelun vetäjän rooliin kokoamalla itsellesi sopivat ohjausteot.</a:t>
            </a:r>
          </a:p>
        </p:txBody>
      </p:sp>
      <p:sp>
        <p:nvSpPr>
          <p:cNvPr id="32" name="object 32"/>
          <p:cNvSpPr/>
          <p:nvPr/>
        </p:nvSpPr>
        <p:spPr>
          <a:xfrm>
            <a:off x="7335181" y="618733"/>
            <a:ext cx="72388" cy="72388"/>
          </a:xfrm>
          <a:custGeom>
            <a:avLst/>
            <a:gdLst/>
            <a:ahLst/>
            <a:cxnLst/>
            <a:rect l="l" t="t" r="r" b="b"/>
            <a:pathLst>
              <a:path w="150495" h="150494">
                <a:moveTo>
                  <a:pt x="150190" y="150190"/>
                </a:moveTo>
                <a:lnTo>
                  <a:pt x="0" y="150190"/>
                </a:lnTo>
                <a:lnTo>
                  <a:pt x="0" y="0"/>
                </a:lnTo>
                <a:lnTo>
                  <a:pt x="150190" y="0"/>
                </a:lnTo>
                <a:lnTo>
                  <a:pt x="150190" y="150190"/>
                </a:lnTo>
                <a:close/>
              </a:path>
            </a:pathLst>
          </a:custGeom>
          <a:ln w="6350">
            <a:solidFill>
              <a:srgbClr val="D1D3D4"/>
            </a:solidFill>
          </a:ln>
        </p:spPr>
        <p:txBody>
          <a:bodyPr wrap="square" lIns="0" tIns="0" rIns="0" bIns="0" rtlCol="0"/>
          <a:lstStyle/>
          <a:p>
            <a:endParaRPr/>
          </a:p>
        </p:txBody>
      </p:sp>
      <p:sp>
        <p:nvSpPr>
          <p:cNvPr id="33" name="object 33"/>
          <p:cNvSpPr/>
          <p:nvPr/>
        </p:nvSpPr>
        <p:spPr>
          <a:xfrm>
            <a:off x="6787673" y="787636"/>
            <a:ext cx="72388" cy="72388"/>
          </a:xfrm>
          <a:custGeom>
            <a:avLst/>
            <a:gdLst/>
            <a:ahLst/>
            <a:cxnLst/>
            <a:rect l="l" t="t" r="r" b="b"/>
            <a:pathLst>
              <a:path w="150495" h="150495">
                <a:moveTo>
                  <a:pt x="150190" y="150190"/>
                </a:moveTo>
                <a:lnTo>
                  <a:pt x="0" y="150190"/>
                </a:lnTo>
                <a:lnTo>
                  <a:pt x="0" y="0"/>
                </a:lnTo>
                <a:lnTo>
                  <a:pt x="150190" y="0"/>
                </a:lnTo>
                <a:lnTo>
                  <a:pt x="150190" y="150190"/>
                </a:lnTo>
                <a:close/>
              </a:path>
            </a:pathLst>
          </a:custGeom>
          <a:ln w="6350">
            <a:solidFill>
              <a:srgbClr val="D1D3D4"/>
            </a:solidFill>
          </a:ln>
        </p:spPr>
        <p:txBody>
          <a:bodyPr wrap="square" lIns="0" tIns="0" rIns="0" bIns="0" rtlCol="0"/>
          <a:lstStyle/>
          <a:p>
            <a:endParaRPr/>
          </a:p>
        </p:txBody>
      </p:sp>
      <p:sp>
        <p:nvSpPr>
          <p:cNvPr id="35" name="object 35"/>
          <p:cNvSpPr/>
          <p:nvPr/>
        </p:nvSpPr>
        <p:spPr>
          <a:xfrm>
            <a:off x="7335182" y="792080"/>
            <a:ext cx="72388" cy="72388"/>
          </a:xfrm>
          <a:custGeom>
            <a:avLst/>
            <a:gdLst/>
            <a:ahLst/>
            <a:cxnLst/>
            <a:rect l="l" t="t" r="r" b="b"/>
            <a:pathLst>
              <a:path w="150495" h="150495">
                <a:moveTo>
                  <a:pt x="150177" y="150190"/>
                </a:moveTo>
                <a:lnTo>
                  <a:pt x="0" y="150190"/>
                </a:lnTo>
                <a:lnTo>
                  <a:pt x="0" y="0"/>
                </a:lnTo>
                <a:lnTo>
                  <a:pt x="150177" y="0"/>
                </a:lnTo>
                <a:lnTo>
                  <a:pt x="150177" y="150190"/>
                </a:lnTo>
                <a:close/>
              </a:path>
            </a:pathLst>
          </a:custGeom>
          <a:ln w="6350">
            <a:solidFill>
              <a:srgbClr val="D1D3D4"/>
            </a:solidFill>
          </a:ln>
        </p:spPr>
        <p:txBody>
          <a:bodyPr wrap="square" lIns="0" tIns="0" rIns="0" bIns="0" rtlCol="0"/>
          <a:lstStyle/>
          <a:p>
            <a:endParaRPr/>
          </a:p>
        </p:txBody>
      </p:sp>
      <p:sp>
        <p:nvSpPr>
          <p:cNvPr id="36" name="object 36"/>
          <p:cNvSpPr/>
          <p:nvPr/>
        </p:nvSpPr>
        <p:spPr>
          <a:xfrm>
            <a:off x="8139474" y="630314"/>
            <a:ext cx="72388" cy="72388"/>
          </a:xfrm>
          <a:custGeom>
            <a:avLst/>
            <a:gdLst/>
            <a:ahLst/>
            <a:cxnLst/>
            <a:rect l="l" t="t" r="r" b="b"/>
            <a:pathLst>
              <a:path w="150495" h="150494">
                <a:moveTo>
                  <a:pt x="150177" y="150190"/>
                </a:moveTo>
                <a:lnTo>
                  <a:pt x="0" y="150190"/>
                </a:lnTo>
                <a:lnTo>
                  <a:pt x="0" y="0"/>
                </a:lnTo>
                <a:lnTo>
                  <a:pt x="150177" y="0"/>
                </a:lnTo>
                <a:lnTo>
                  <a:pt x="150177" y="150190"/>
                </a:lnTo>
                <a:close/>
              </a:path>
            </a:pathLst>
          </a:custGeom>
          <a:ln w="6350">
            <a:solidFill>
              <a:srgbClr val="D1D3D4"/>
            </a:solidFill>
          </a:ln>
        </p:spPr>
        <p:txBody>
          <a:bodyPr wrap="square" lIns="0" tIns="0" rIns="0" bIns="0" rtlCol="0"/>
          <a:lstStyle/>
          <a:p>
            <a:endParaRPr/>
          </a:p>
        </p:txBody>
      </p:sp>
      <p:sp>
        <p:nvSpPr>
          <p:cNvPr id="52" name="object 28">
            <a:extLst>
              <a:ext uri="{FF2B5EF4-FFF2-40B4-BE49-F238E27FC236}">
                <a16:creationId xmlns:a16="http://schemas.microsoft.com/office/drawing/2014/main" id="{C8557E1D-93EC-4768-93D9-96E979670DDC}"/>
              </a:ext>
            </a:extLst>
          </p:cNvPr>
          <p:cNvSpPr/>
          <p:nvPr/>
        </p:nvSpPr>
        <p:spPr>
          <a:xfrm>
            <a:off x="6710828" y="437200"/>
            <a:ext cx="1960445" cy="550415"/>
          </a:xfrm>
          <a:custGeom>
            <a:avLst/>
            <a:gdLst/>
            <a:ahLst/>
            <a:cxnLst/>
            <a:rect l="l" t="t" r="r" b="b"/>
            <a:pathLst>
              <a:path w="4600575" h="1606550">
                <a:moveTo>
                  <a:pt x="4600511" y="0"/>
                </a:moveTo>
                <a:lnTo>
                  <a:pt x="0" y="0"/>
                </a:lnTo>
                <a:lnTo>
                  <a:pt x="0" y="1606321"/>
                </a:lnTo>
                <a:lnTo>
                  <a:pt x="4600511" y="1606321"/>
                </a:lnTo>
                <a:lnTo>
                  <a:pt x="4600511" y="0"/>
                </a:lnTo>
                <a:close/>
              </a:path>
            </a:pathLst>
          </a:custGeom>
          <a:ln w="6350">
            <a:solidFill>
              <a:srgbClr val="D1D3D4"/>
            </a:solidFill>
          </a:ln>
        </p:spPr>
        <p:txBody>
          <a:bodyPr wrap="square" lIns="0" tIns="0" rIns="0" bIns="0" rtlCol="0"/>
          <a:lstStyle/>
          <a:p>
            <a:endParaRPr/>
          </a:p>
        </p:txBody>
      </p:sp>
      <p:sp>
        <p:nvSpPr>
          <p:cNvPr id="53" name="object 34">
            <a:extLst>
              <a:ext uri="{FF2B5EF4-FFF2-40B4-BE49-F238E27FC236}">
                <a16:creationId xmlns:a16="http://schemas.microsoft.com/office/drawing/2014/main" id="{4A0E8FA5-59FE-4F69-82BB-0F83EF7E3348}"/>
              </a:ext>
            </a:extLst>
          </p:cNvPr>
          <p:cNvSpPr txBox="1"/>
          <p:nvPr/>
        </p:nvSpPr>
        <p:spPr>
          <a:xfrm>
            <a:off x="6890943" y="598819"/>
            <a:ext cx="366704" cy="94976"/>
          </a:xfrm>
          <a:prstGeom prst="rect">
            <a:avLst/>
          </a:prstGeom>
        </p:spPr>
        <p:txBody>
          <a:bodyPr vert="horz" wrap="square" lIns="0" tIns="6109" rIns="0" bIns="0" rtlCol="0">
            <a:spAutoFit/>
          </a:bodyPr>
          <a:lstStyle/>
          <a:p>
            <a:pPr>
              <a:spcBef>
                <a:spcPts val="48"/>
              </a:spcBef>
            </a:pPr>
            <a:r>
              <a:rPr sz="577" spc="7" dirty="0" err="1">
                <a:solidFill>
                  <a:srgbClr val="231F20"/>
                </a:solidFill>
                <a:latin typeface="Arial"/>
                <a:cs typeface="Arial"/>
              </a:rPr>
              <a:t>Avoin</a:t>
            </a:r>
            <a:endParaRPr sz="577" dirty="0">
              <a:latin typeface="Arial"/>
              <a:cs typeface="Arial"/>
            </a:endParaRPr>
          </a:p>
        </p:txBody>
      </p:sp>
      <p:sp>
        <p:nvSpPr>
          <p:cNvPr id="54" name="object 38">
            <a:extLst>
              <a:ext uri="{FF2B5EF4-FFF2-40B4-BE49-F238E27FC236}">
                <a16:creationId xmlns:a16="http://schemas.microsoft.com/office/drawing/2014/main" id="{1FF6675E-FFE9-454C-87EF-289D3F6C25C4}"/>
              </a:ext>
            </a:extLst>
          </p:cNvPr>
          <p:cNvSpPr txBox="1"/>
          <p:nvPr/>
        </p:nvSpPr>
        <p:spPr>
          <a:xfrm>
            <a:off x="7445903" y="610803"/>
            <a:ext cx="366704" cy="94976"/>
          </a:xfrm>
          <a:prstGeom prst="rect">
            <a:avLst/>
          </a:prstGeom>
        </p:spPr>
        <p:txBody>
          <a:bodyPr vert="horz" wrap="square" lIns="0" tIns="6109" rIns="0" bIns="0" rtlCol="0">
            <a:spAutoFit/>
          </a:bodyPr>
          <a:lstStyle/>
          <a:p>
            <a:pPr>
              <a:spcBef>
                <a:spcPts val="48"/>
              </a:spcBef>
              <a:tabLst>
                <a:tab pos="855523" algn="l"/>
              </a:tabLst>
            </a:pPr>
            <a:r>
              <a:rPr sz="577" spc="12" dirty="0">
                <a:solidFill>
                  <a:srgbClr val="231F20"/>
                </a:solidFill>
                <a:latin typeface="Arial"/>
                <a:cs typeface="Arial"/>
              </a:rPr>
              <a:t>S</a:t>
            </a:r>
            <a:r>
              <a:rPr lang="fi-FI" sz="577" spc="12" dirty="0">
                <a:solidFill>
                  <a:srgbClr val="231F20"/>
                </a:solidFill>
                <a:latin typeface="Arial"/>
                <a:cs typeface="Arial"/>
              </a:rPr>
              <a:t>uljettu</a:t>
            </a:r>
            <a:endParaRPr sz="577" dirty="0">
              <a:latin typeface="Arial"/>
              <a:cs typeface="Arial"/>
            </a:endParaRPr>
          </a:p>
        </p:txBody>
      </p:sp>
      <p:sp>
        <p:nvSpPr>
          <p:cNvPr id="55" name="object 34">
            <a:extLst>
              <a:ext uri="{FF2B5EF4-FFF2-40B4-BE49-F238E27FC236}">
                <a16:creationId xmlns:a16="http://schemas.microsoft.com/office/drawing/2014/main" id="{37D6463A-77FD-4411-B693-95998B077D01}"/>
              </a:ext>
            </a:extLst>
          </p:cNvPr>
          <p:cNvSpPr txBox="1"/>
          <p:nvPr/>
        </p:nvSpPr>
        <p:spPr>
          <a:xfrm>
            <a:off x="7445903" y="777903"/>
            <a:ext cx="634827" cy="94976"/>
          </a:xfrm>
          <a:prstGeom prst="rect">
            <a:avLst/>
          </a:prstGeom>
        </p:spPr>
        <p:txBody>
          <a:bodyPr vert="horz" wrap="square" lIns="0" tIns="6109" rIns="0" bIns="0" rtlCol="0">
            <a:spAutoFit/>
          </a:bodyPr>
          <a:lstStyle/>
          <a:p>
            <a:pPr>
              <a:spcBef>
                <a:spcPts val="48"/>
              </a:spcBef>
            </a:pPr>
            <a:r>
              <a:rPr lang="fi-FI" sz="577" spc="7" dirty="0">
                <a:solidFill>
                  <a:srgbClr val="231F20"/>
                </a:solidFill>
                <a:latin typeface="Arial"/>
                <a:cs typeface="Arial"/>
              </a:rPr>
              <a:t>Luottamuksellinen</a:t>
            </a:r>
            <a:endParaRPr sz="577" dirty="0">
              <a:latin typeface="Arial"/>
              <a:cs typeface="Arial"/>
            </a:endParaRPr>
          </a:p>
        </p:txBody>
      </p:sp>
      <p:sp>
        <p:nvSpPr>
          <p:cNvPr id="56" name="object 34">
            <a:extLst>
              <a:ext uri="{FF2B5EF4-FFF2-40B4-BE49-F238E27FC236}">
                <a16:creationId xmlns:a16="http://schemas.microsoft.com/office/drawing/2014/main" id="{EA84D229-6B4F-41FF-A122-07630D3367AE}"/>
              </a:ext>
            </a:extLst>
          </p:cNvPr>
          <p:cNvSpPr txBox="1"/>
          <p:nvPr/>
        </p:nvSpPr>
        <p:spPr>
          <a:xfrm>
            <a:off x="8242744" y="618733"/>
            <a:ext cx="366704" cy="94976"/>
          </a:xfrm>
          <a:prstGeom prst="rect">
            <a:avLst/>
          </a:prstGeom>
        </p:spPr>
        <p:txBody>
          <a:bodyPr vert="horz" wrap="square" lIns="0" tIns="6109" rIns="0" bIns="0" rtlCol="0">
            <a:spAutoFit/>
          </a:bodyPr>
          <a:lstStyle/>
          <a:p>
            <a:pPr>
              <a:spcBef>
                <a:spcPts val="48"/>
              </a:spcBef>
            </a:pPr>
            <a:r>
              <a:rPr lang="fi-FI" sz="577" spc="7" dirty="0">
                <a:solidFill>
                  <a:srgbClr val="231F20"/>
                </a:solidFill>
                <a:latin typeface="Arial"/>
                <a:cs typeface="Arial"/>
              </a:rPr>
              <a:t>Muu:</a:t>
            </a:r>
            <a:endParaRPr sz="577" dirty="0">
              <a:latin typeface="Arial"/>
              <a:cs typeface="Arial"/>
            </a:endParaRPr>
          </a:p>
        </p:txBody>
      </p:sp>
      <p:sp>
        <p:nvSpPr>
          <p:cNvPr id="57" name="object 34">
            <a:extLst>
              <a:ext uri="{FF2B5EF4-FFF2-40B4-BE49-F238E27FC236}">
                <a16:creationId xmlns:a16="http://schemas.microsoft.com/office/drawing/2014/main" id="{568AE9C4-F260-4FF2-B84B-2A480B29E2AB}"/>
              </a:ext>
            </a:extLst>
          </p:cNvPr>
          <p:cNvSpPr txBox="1"/>
          <p:nvPr/>
        </p:nvSpPr>
        <p:spPr>
          <a:xfrm>
            <a:off x="6876240" y="774286"/>
            <a:ext cx="366704" cy="94976"/>
          </a:xfrm>
          <a:prstGeom prst="rect">
            <a:avLst/>
          </a:prstGeom>
        </p:spPr>
        <p:txBody>
          <a:bodyPr vert="horz" wrap="square" lIns="0" tIns="6109" rIns="0" bIns="0" rtlCol="0">
            <a:spAutoFit/>
          </a:bodyPr>
          <a:lstStyle/>
          <a:p>
            <a:pPr>
              <a:spcBef>
                <a:spcPts val="48"/>
              </a:spcBef>
            </a:pPr>
            <a:r>
              <a:rPr lang="fi-FI" sz="577" spc="7" dirty="0">
                <a:solidFill>
                  <a:srgbClr val="231F20"/>
                </a:solidFill>
                <a:latin typeface="Arial"/>
                <a:cs typeface="Arial"/>
              </a:rPr>
              <a:t>Julkinen</a:t>
            </a:r>
            <a:endParaRPr sz="577" dirty="0">
              <a:latin typeface="Arial"/>
              <a:cs typeface="Arial"/>
            </a:endParaRPr>
          </a:p>
        </p:txBody>
      </p:sp>
      <p:sp>
        <p:nvSpPr>
          <p:cNvPr id="58" name="object 29">
            <a:extLst>
              <a:ext uri="{FF2B5EF4-FFF2-40B4-BE49-F238E27FC236}">
                <a16:creationId xmlns:a16="http://schemas.microsoft.com/office/drawing/2014/main" id="{E2DDE958-F5AB-4706-A89B-AE77732349CC}"/>
              </a:ext>
            </a:extLst>
          </p:cNvPr>
          <p:cNvSpPr/>
          <p:nvPr/>
        </p:nvSpPr>
        <p:spPr>
          <a:xfrm>
            <a:off x="6710827" y="323265"/>
            <a:ext cx="1960445" cy="181533"/>
          </a:xfrm>
          <a:custGeom>
            <a:avLst/>
            <a:gdLst/>
            <a:ahLst/>
            <a:cxnLst/>
            <a:rect l="l" t="t" r="r" b="b"/>
            <a:pathLst>
              <a:path w="4600575" h="471805">
                <a:moveTo>
                  <a:pt x="4600435" y="0"/>
                </a:moveTo>
                <a:lnTo>
                  <a:pt x="0" y="0"/>
                </a:lnTo>
                <a:lnTo>
                  <a:pt x="0" y="471652"/>
                </a:lnTo>
                <a:lnTo>
                  <a:pt x="4600435" y="471652"/>
                </a:lnTo>
                <a:lnTo>
                  <a:pt x="4600435" y="0"/>
                </a:lnTo>
                <a:close/>
              </a:path>
            </a:pathLst>
          </a:custGeom>
          <a:solidFill>
            <a:schemeClr val="tx1"/>
          </a:solidFill>
        </p:spPr>
        <p:txBody>
          <a:bodyPr wrap="square" lIns="0" tIns="0" rIns="0" bIns="0" rtlCol="0" anchor="ctr"/>
          <a:lstStyle/>
          <a:p>
            <a:pPr algn="ctr"/>
            <a:r>
              <a:rPr lang="fi-FI" sz="673" b="1" dirty="0">
                <a:solidFill>
                  <a:schemeClr val="bg1"/>
                </a:solidFill>
                <a:latin typeface="Arial Black" panose="020B0A04020102020204" pitchFamily="34" charset="0"/>
                <a:cs typeface="Arial" panose="020B0604020202020204" pitchFamily="34" charset="0"/>
              </a:rPr>
              <a:t>KESKUSTELUN LUONNE</a:t>
            </a:r>
            <a:endParaRPr sz="673" b="1" dirty="0">
              <a:solidFill>
                <a:schemeClr val="bg1"/>
              </a:solidFill>
              <a:latin typeface="Arial Black" panose="020B0A04020102020204" pitchFamily="34" charset="0"/>
              <a:cs typeface="Arial" panose="020B0604020202020204" pitchFamily="34" charset="0"/>
            </a:endParaRPr>
          </a:p>
        </p:txBody>
      </p:sp>
      <p:sp>
        <p:nvSpPr>
          <p:cNvPr id="59" name="object 35">
            <a:extLst>
              <a:ext uri="{FF2B5EF4-FFF2-40B4-BE49-F238E27FC236}">
                <a16:creationId xmlns:a16="http://schemas.microsoft.com/office/drawing/2014/main" id="{68C2FA65-DC19-4243-9A88-89A7BBA5D6A8}"/>
              </a:ext>
            </a:extLst>
          </p:cNvPr>
          <p:cNvSpPr/>
          <p:nvPr/>
        </p:nvSpPr>
        <p:spPr>
          <a:xfrm>
            <a:off x="6787673" y="622105"/>
            <a:ext cx="72388" cy="72388"/>
          </a:xfrm>
          <a:custGeom>
            <a:avLst/>
            <a:gdLst/>
            <a:ahLst/>
            <a:cxnLst/>
            <a:rect l="l" t="t" r="r" b="b"/>
            <a:pathLst>
              <a:path w="150495" h="150495">
                <a:moveTo>
                  <a:pt x="150177" y="150190"/>
                </a:moveTo>
                <a:lnTo>
                  <a:pt x="0" y="150190"/>
                </a:lnTo>
                <a:lnTo>
                  <a:pt x="0" y="0"/>
                </a:lnTo>
                <a:lnTo>
                  <a:pt x="150177" y="0"/>
                </a:lnTo>
                <a:lnTo>
                  <a:pt x="150177" y="150190"/>
                </a:lnTo>
                <a:close/>
              </a:path>
            </a:pathLst>
          </a:custGeom>
          <a:ln w="6350">
            <a:solidFill>
              <a:srgbClr val="D1D3D4"/>
            </a:solidFill>
          </a:ln>
        </p:spPr>
        <p:txBody>
          <a:bodyPr wrap="square" lIns="0" tIns="0" rIns="0" bIns="0" rtlCol="0"/>
          <a:lstStyle/>
          <a:p>
            <a:endParaRPr/>
          </a:p>
        </p:txBody>
      </p:sp>
      <p:sp>
        <p:nvSpPr>
          <p:cNvPr id="70" name="Rectangle 69"/>
          <p:cNvSpPr/>
          <p:nvPr/>
        </p:nvSpPr>
        <p:spPr>
          <a:xfrm>
            <a:off x="159488" y="4715338"/>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
        <p:nvSpPr>
          <p:cNvPr id="73" name="object 3"/>
          <p:cNvSpPr/>
          <p:nvPr/>
        </p:nvSpPr>
        <p:spPr>
          <a:xfrm>
            <a:off x="2560511" y="2937088"/>
            <a:ext cx="1953845" cy="1640890"/>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75" name="object 3"/>
          <p:cNvSpPr/>
          <p:nvPr/>
        </p:nvSpPr>
        <p:spPr>
          <a:xfrm>
            <a:off x="4640189" y="2937088"/>
            <a:ext cx="1953845" cy="1640890"/>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77" name="object 3"/>
          <p:cNvSpPr/>
          <p:nvPr/>
        </p:nvSpPr>
        <p:spPr>
          <a:xfrm>
            <a:off x="6717427" y="2937088"/>
            <a:ext cx="1953845" cy="1640890"/>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79" name="object 3"/>
          <p:cNvSpPr/>
          <p:nvPr/>
        </p:nvSpPr>
        <p:spPr>
          <a:xfrm>
            <a:off x="474715" y="1188181"/>
            <a:ext cx="1953845" cy="1604123"/>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80" name="TextBox 79"/>
          <p:cNvSpPr txBox="1"/>
          <p:nvPr/>
        </p:nvSpPr>
        <p:spPr>
          <a:xfrm>
            <a:off x="474715" y="1194239"/>
            <a:ext cx="1953845" cy="36000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KESKUSTELUN TARVE</a:t>
            </a:r>
          </a:p>
        </p:txBody>
      </p:sp>
      <p:sp>
        <p:nvSpPr>
          <p:cNvPr id="81" name="object 3"/>
          <p:cNvSpPr/>
          <p:nvPr/>
        </p:nvSpPr>
        <p:spPr>
          <a:xfrm>
            <a:off x="2560511" y="1188181"/>
            <a:ext cx="1953845" cy="1604123"/>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83" name="object 3"/>
          <p:cNvSpPr/>
          <p:nvPr/>
        </p:nvSpPr>
        <p:spPr>
          <a:xfrm>
            <a:off x="4640189" y="1188181"/>
            <a:ext cx="1953845" cy="1604123"/>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85" name="object 3"/>
          <p:cNvSpPr/>
          <p:nvPr/>
        </p:nvSpPr>
        <p:spPr>
          <a:xfrm>
            <a:off x="6717427" y="1188181"/>
            <a:ext cx="1953845" cy="1604123"/>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5" name="Rectangle 4"/>
          <p:cNvSpPr/>
          <p:nvPr/>
        </p:nvSpPr>
        <p:spPr>
          <a:xfrm>
            <a:off x="474715" y="1554239"/>
            <a:ext cx="1953845" cy="369332"/>
          </a:xfrm>
          <a:prstGeom prst="rect">
            <a:avLst/>
          </a:prstGeom>
        </p:spPr>
        <p:txBody>
          <a:bodyPr wrap="square">
            <a:spAutoFit/>
          </a:bodyPr>
          <a:lstStyle/>
          <a:p>
            <a:r>
              <a:rPr lang="en-US" sz="600" b="1" dirty="0" err="1">
                <a:ea typeface="Arial" charset="0"/>
                <a:cs typeface="Arial" charset="0"/>
              </a:rPr>
              <a:t>Mihin</a:t>
            </a:r>
            <a:r>
              <a:rPr lang="en-US" sz="600" b="1" dirty="0">
                <a:ea typeface="Arial" charset="0"/>
                <a:cs typeface="Arial" charset="0"/>
              </a:rPr>
              <a:t> </a:t>
            </a:r>
            <a:r>
              <a:rPr lang="en-US" sz="600" b="1" dirty="0" err="1">
                <a:ea typeface="Arial" charset="0"/>
                <a:cs typeface="Arial" charset="0"/>
              </a:rPr>
              <a:t>tarpeeseen</a:t>
            </a:r>
            <a:r>
              <a:rPr lang="en-US" sz="600" b="1" dirty="0">
                <a:ea typeface="Arial" charset="0"/>
                <a:cs typeface="Arial" charset="0"/>
              </a:rPr>
              <a:t> </a:t>
            </a:r>
            <a:r>
              <a:rPr lang="en-US" sz="600" b="1" dirty="0" err="1">
                <a:ea typeface="Arial" charset="0"/>
                <a:cs typeface="Arial" charset="0"/>
              </a:rPr>
              <a:t>keskustelu</a:t>
            </a:r>
            <a:r>
              <a:rPr lang="en-US" sz="600" b="1" dirty="0">
                <a:ea typeface="Arial" charset="0"/>
                <a:cs typeface="Arial" charset="0"/>
              </a:rPr>
              <a:t> </a:t>
            </a:r>
            <a:r>
              <a:rPr lang="en-US" sz="600" b="1" dirty="0" err="1">
                <a:ea typeface="Arial" charset="0"/>
                <a:cs typeface="Arial" charset="0"/>
              </a:rPr>
              <a:t>vastaa</a:t>
            </a:r>
            <a:r>
              <a:rPr lang="en-US" sz="600" b="1" dirty="0">
                <a:ea typeface="Arial" charset="0"/>
                <a:cs typeface="Arial" charset="0"/>
              </a:rPr>
              <a:t>? </a:t>
            </a:r>
            <a:r>
              <a:rPr lang="en-US" sz="600" b="1" dirty="0" err="1">
                <a:ea typeface="Arial" charset="0"/>
                <a:cs typeface="Arial" charset="0"/>
              </a:rPr>
              <a:t>Miksi</a:t>
            </a:r>
            <a:r>
              <a:rPr lang="en-US" sz="600" b="1" dirty="0">
                <a:ea typeface="Arial" charset="0"/>
                <a:cs typeface="Arial" charset="0"/>
              </a:rPr>
              <a:t> </a:t>
            </a:r>
            <a:r>
              <a:rPr lang="en-US" sz="600" b="1" dirty="0" err="1">
                <a:ea typeface="Arial" charset="0"/>
                <a:cs typeface="Arial" charset="0"/>
              </a:rPr>
              <a:t>keskustelu</a:t>
            </a:r>
            <a:r>
              <a:rPr lang="en-US" sz="600" b="1" dirty="0">
                <a:ea typeface="Arial" charset="0"/>
                <a:cs typeface="Arial" charset="0"/>
              </a:rPr>
              <a:t> </a:t>
            </a:r>
            <a:r>
              <a:rPr lang="en-US" sz="600" b="1" dirty="0" err="1">
                <a:ea typeface="Arial" charset="0"/>
                <a:cs typeface="Arial" charset="0"/>
              </a:rPr>
              <a:t>järjestetään</a:t>
            </a:r>
            <a:r>
              <a:rPr lang="en-US" sz="600" b="1" dirty="0">
                <a:ea typeface="Arial" charset="0"/>
                <a:cs typeface="Arial" charset="0"/>
              </a:rPr>
              <a:t>? </a:t>
            </a:r>
            <a:r>
              <a:rPr lang="en-US" sz="600" b="1" dirty="0" err="1">
                <a:ea typeface="Arial" charset="0"/>
                <a:cs typeface="Arial" charset="0"/>
              </a:rPr>
              <a:t>Millainen</a:t>
            </a:r>
            <a:r>
              <a:rPr lang="en-US" sz="600" b="1" dirty="0">
                <a:ea typeface="Arial" charset="0"/>
                <a:cs typeface="Arial" charset="0"/>
              </a:rPr>
              <a:t> </a:t>
            </a:r>
            <a:r>
              <a:rPr lang="en-US" sz="600" b="1" dirty="0" err="1">
                <a:ea typeface="Arial" charset="0"/>
                <a:cs typeface="Arial" charset="0"/>
              </a:rPr>
              <a:t>muutos</a:t>
            </a:r>
            <a:r>
              <a:rPr lang="en-US" sz="600" b="1" dirty="0">
                <a:ea typeface="Arial" charset="0"/>
                <a:cs typeface="Arial" charset="0"/>
              </a:rPr>
              <a:t> </a:t>
            </a:r>
            <a:r>
              <a:rPr lang="en-US" sz="600" b="1" dirty="0" err="1">
                <a:ea typeface="Arial" charset="0"/>
                <a:cs typeface="Arial" charset="0"/>
              </a:rPr>
              <a:t>keskustelulla</a:t>
            </a:r>
            <a:r>
              <a:rPr lang="en-US" sz="600" b="1" dirty="0">
                <a:ea typeface="Arial" charset="0"/>
                <a:cs typeface="Arial" charset="0"/>
              </a:rPr>
              <a:t> </a:t>
            </a:r>
            <a:r>
              <a:rPr lang="en-US" sz="600" b="1" dirty="0" err="1">
                <a:ea typeface="Arial" charset="0"/>
                <a:cs typeface="Arial" charset="0"/>
              </a:rPr>
              <a:t>halutaan</a:t>
            </a:r>
            <a:r>
              <a:rPr lang="en-US" sz="600" b="1" dirty="0">
                <a:ea typeface="Arial" charset="0"/>
                <a:cs typeface="Arial" charset="0"/>
              </a:rPr>
              <a:t> </a:t>
            </a:r>
            <a:r>
              <a:rPr lang="en-US" sz="600" b="1" dirty="0" err="1">
                <a:ea typeface="Arial" charset="0"/>
                <a:cs typeface="Arial" charset="0"/>
              </a:rPr>
              <a:t>saada</a:t>
            </a:r>
            <a:r>
              <a:rPr lang="en-US" sz="600" b="1" dirty="0">
                <a:ea typeface="Arial" charset="0"/>
                <a:cs typeface="Arial" charset="0"/>
              </a:rPr>
              <a:t> </a:t>
            </a:r>
            <a:r>
              <a:rPr lang="en-US" sz="600" b="1" dirty="0" err="1">
                <a:ea typeface="Arial" charset="0"/>
                <a:cs typeface="Arial" charset="0"/>
              </a:rPr>
              <a:t>aikaan</a:t>
            </a:r>
            <a:r>
              <a:rPr lang="en-US" sz="600" b="1" dirty="0">
                <a:ea typeface="Arial" charset="0"/>
                <a:cs typeface="Arial" charset="0"/>
              </a:rPr>
              <a:t>?</a:t>
            </a:r>
          </a:p>
        </p:txBody>
      </p:sp>
      <p:sp>
        <p:nvSpPr>
          <p:cNvPr id="88" name="TextBox 87"/>
          <p:cNvSpPr txBox="1"/>
          <p:nvPr/>
        </p:nvSpPr>
        <p:spPr>
          <a:xfrm>
            <a:off x="2558090" y="1194239"/>
            <a:ext cx="1953845" cy="36000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KESKUSTELUN AIHE</a:t>
            </a:r>
          </a:p>
        </p:txBody>
      </p:sp>
      <p:sp>
        <p:nvSpPr>
          <p:cNvPr id="89" name="Rectangle 88"/>
          <p:cNvSpPr/>
          <p:nvPr/>
        </p:nvSpPr>
        <p:spPr>
          <a:xfrm>
            <a:off x="2560511" y="1554239"/>
            <a:ext cx="1953845" cy="461665"/>
          </a:xfrm>
          <a:prstGeom prst="rect">
            <a:avLst/>
          </a:prstGeom>
        </p:spPr>
        <p:txBody>
          <a:bodyPr wrap="square">
            <a:spAutoFit/>
          </a:bodyPr>
          <a:lstStyle/>
          <a:p>
            <a:r>
              <a:rPr lang="en-US" sz="600" b="1" dirty="0" err="1">
                <a:ea typeface="Arial" charset="0"/>
                <a:cs typeface="Arial" charset="0"/>
              </a:rPr>
              <a:t>Mistä</a:t>
            </a:r>
            <a:r>
              <a:rPr lang="en-US" sz="600" b="1" dirty="0">
                <a:ea typeface="Arial" charset="0"/>
                <a:cs typeface="Arial" charset="0"/>
              </a:rPr>
              <a:t> </a:t>
            </a:r>
            <a:r>
              <a:rPr lang="en-US" sz="600" b="1" dirty="0" err="1">
                <a:ea typeface="Arial" charset="0"/>
                <a:cs typeface="Arial" charset="0"/>
              </a:rPr>
              <a:t>aiheesta</a:t>
            </a:r>
            <a:r>
              <a:rPr lang="en-US" sz="600" b="1" dirty="0">
                <a:ea typeface="Arial" charset="0"/>
                <a:cs typeface="Arial" charset="0"/>
              </a:rPr>
              <a:t> on </a:t>
            </a:r>
            <a:r>
              <a:rPr lang="en-US" sz="600" b="1" dirty="0" err="1">
                <a:ea typeface="Arial" charset="0"/>
                <a:cs typeface="Arial" charset="0"/>
              </a:rPr>
              <a:t>tarve</a:t>
            </a:r>
            <a:r>
              <a:rPr lang="en-US" sz="600" b="1" dirty="0">
                <a:ea typeface="Arial" charset="0"/>
                <a:cs typeface="Arial" charset="0"/>
              </a:rPr>
              <a:t> </a:t>
            </a:r>
            <a:r>
              <a:rPr lang="en-US" sz="600" b="1" dirty="0" err="1">
                <a:ea typeface="Arial" charset="0"/>
                <a:cs typeface="Arial" charset="0"/>
              </a:rPr>
              <a:t>kutsua</a:t>
            </a:r>
            <a:r>
              <a:rPr lang="en-US" sz="600" b="1" dirty="0">
                <a:ea typeface="Arial" charset="0"/>
                <a:cs typeface="Arial" charset="0"/>
              </a:rPr>
              <a:t> </a:t>
            </a:r>
            <a:r>
              <a:rPr lang="en-US" sz="600" b="1" dirty="0" err="1">
                <a:ea typeface="Arial" charset="0"/>
                <a:cs typeface="Arial" charset="0"/>
              </a:rPr>
              <a:t>osallistujat</a:t>
            </a:r>
            <a:r>
              <a:rPr lang="en-US" sz="600" b="1" dirty="0">
                <a:ea typeface="Arial" charset="0"/>
                <a:cs typeface="Arial" charset="0"/>
              </a:rPr>
              <a:t> </a:t>
            </a:r>
            <a:r>
              <a:rPr lang="en-US" sz="600" b="1" dirty="0" err="1">
                <a:ea typeface="Arial" charset="0"/>
                <a:cs typeface="Arial" charset="0"/>
              </a:rPr>
              <a:t>keskustelemaan</a:t>
            </a:r>
            <a:r>
              <a:rPr lang="en-US" sz="600" b="1" dirty="0">
                <a:ea typeface="Arial" charset="0"/>
                <a:cs typeface="Arial" charset="0"/>
              </a:rPr>
              <a:t>? </a:t>
            </a:r>
            <a:r>
              <a:rPr lang="en-US" sz="600" b="1" dirty="0" err="1">
                <a:ea typeface="Arial" charset="0"/>
                <a:cs typeface="Arial" charset="0"/>
              </a:rPr>
              <a:t>Mistä</a:t>
            </a:r>
            <a:r>
              <a:rPr lang="en-US" sz="600" b="1" dirty="0">
                <a:ea typeface="Arial" charset="0"/>
                <a:cs typeface="Arial" charset="0"/>
              </a:rPr>
              <a:t> </a:t>
            </a:r>
            <a:r>
              <a:rPr lang="en-US" sz="600" b="1" dirty="0" err="1">
                <a:ea typeface="Arial" charset="0"/>
                <a:cs typeface="Arial" charset="0"/>
              </a:rPr>
              <a:t>aiheesta</a:t>
            </a:r>
            <a:r>
              <a:rPr lang="en-US" sz="600" b="1" dirty="0">
                <a:ea typeface="Arial" charset="0"/>
                <a:cs typeface="Arial" charset="0"/>
              </a:rPr>
              <a:t> </a:t>
            </a:r>
            <a:r>
              <a:rPr lang="en-US" sz="600" b="1" dirty="0" err="1">
                <a:ea typeface="Arial" charset="0"/>
                <a:cs typeface="Arial" charset="0"/>
              </a:rPr>
              <a:t>uskot</a:t>
            </a:r>
            <a:r>
              <a:rPr lang="en-US" sz="600" b="1" dirty="0">
                <a:ea typeface="Arial" charset="0"/>
                <a:cs typeface="Arial" charset="0"/>
              </a:rPr>
              <a:t> </a:t>
            </a:r>
            <a:r>
              <a:rPr lang="en-US" sz="600" b="1" dirty="0" err="1">
                <a:ea typeface="Arial" charset="0"/>
                <a:cs typeface="Arial" charset="0"/>
              </a:rPr>
              <a:t>osallistujien</a:t>
            </a:r>
            <a:r>
              <a:rPr lang="en-US" sz="600" b="1" dirty="0">
                <a:ea typeface="Arial" charset="0"/>
                <a:cs typeface="Arial" charset="0"/>
              </a:rPr>
              <a:t> </a:t>
            </a:r>
            <a:r>
              <a:rPr lang="en-US" sz="600" b="1" dirty="0" err="1">
                <a:ea typeface="Arial" charset="0"/>
                <a:cs typeface="Arial" charset="0"/>
              </a:rPr>
              <a:t>haluavan</a:t>
            </a:r>
            <a:r>
              <a:rPr lang="en-US" sz="600" b="1" dirty="0">
                <a:ea typeface="Arial" charset="0"/>
                <a:cs typeface="Arial" charset="0"/>
              </a:rPr>
              <a:t> </a:t>
            </a:r>
            <a:r>
              <a:rPr lang="en-US" sz="600" b="1" dirty="0" err="1">
                <a:ea typeface="Arial" charset="0"/>
                <a:cs typeface="Arial" charset="0"/>
              </a:rPr>
              <a:t>keskustella</a:t>
            </a:r>
            <a:r>
              <a:rPr lang="en-US" sz="600" b="1" dirty="0">
                <a:ea typeface="Arial" charset="0"/>
                <a:cs typeface="Arial" charset="0"/>
              </a:rPr>
              <a:t>? </a:t>
            </a:r>
            <a:r>
              <a:rPr lang="en-US" sz="600" b="1" dirty="0" err="1">
                <a:ea typeface="Arial" charset="0"/>
                <a:cs typeface="Arial" charset="0"/>
              </a:rPr>
              <a:t>Minkä</a:t>
            </a:r>
            <a:r>
              <a:rPr lang="en-US" sz="600" b="1" dirty="0">
                <a:ea typeface="Arial" charset="0"/>
                <a:cs typeface="Arial" charset="0"/>
              </a:rPr>
              <a:t> </a:t>
            </a:r>
            <a:r>
              <a:rPr lang="en-US" sz="600" b="1" dirty="0" err="1">
                <a:ea typeface="Arial" charset="0"/>
                <a:cs typeface="Arial" charset="0"/>
              </a:rPr>
              <a:t>aiheen</a:t>
            </a:r>
            <a:r>
              <a:rPr lang="en-US" sz="600" b="1" dirty="0">
                <a:ea typeface="Arial" charset="0"/>
                <a:cs typeface="Arial" charset="0"/>
              </a:rPr>
              <a:t> </a:t>
            </a:r>
            <a:r>
              <a:rPr lang="en-US" sz="600" b="1" dirty="0" err="1">
                <a:ea typeface="Arial" charset="0"/>
                <a:cs typeface="Arial" charset="0"/>
              </a:rPr>
              <a:t>kirjoitat</a:t>
            </a:r>
            <a:r>
              <a:rPr lang="en-US" sz="600" b="1" dirty="0">
                <a:ea typeface="Arial" charset="0"/>
                <a:cs typeface="Arial" charset="0"/>
              </a:rPr>
              <a:t> </a:t>
            </a:r>
            <a:r>
              <a:rPr lang="en-US" sz="600" b="1" dirty="0" err="1">
                <a:ea typeface="Arial" charset="0"/>
                <a:cs typeface="Arial" charset="0"/>
              </a:rPr>
              <a:t>kutsuun</a:t>
            </a:r>
            <a:r>
              <a:rPr lang="en-US" sz="600" b="1" dirty="0">
                <a:ea typeface="Arial" charset="0"/>
                <a:cs typeface="Arial" charset="0"/>
              </a:rPr>
              <a:t>? </a:t>
            </a:r>
          </a:p>
        </p:txBody>
      </p:sp>
      <p:sp>
        <p:nvSpPr>
          <p:cNvPr id="90" name="TextBox 89"/>
          <p:cNvSpPr txBox="1"/>
          <p:nvPr/>
        </p:nvSpPr>
        <p:spPr>
          <a:xfrm>
            <a:off x="4635328" y="1194239"/>
            <a:ext cx="1953845" cy="36000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KESKUSTELUN TAVOITTEET</a:t>
            </a:r>
          </a:p>
        </p:txBody>
      </p:sp>
      <p:sp>
        <p:nvSpPr>
          <p:cNvPr id="91" name="Rectangle 90"/>
          <p:cNvSpPr/>
          <p:nvPr/>
        </p:nvSpPr>
        <p:spPr>
          <a:xfrm>
            <a:off x="4637749" y="1554239"/>
            <a:ext cx="1953845" cy="553998"/>
          </a:xfrm>
          <a:prstGeom prst="rect">
            <a:avLst/>
          </a:prstGeom>
        </p:spPr>
        <p:txBody>
          <a:bodyPr wrap="square">
            <a:spAutoFit/>
          </a:bodyPr>
          <a:lstStyle/>
          <a:p>
            <a:r>
              <a:rPr lang="en-US" sz="600" b="1" dirty="0" err="1">
                <a:ea typeface="Arial" charset="0"/>
                <a:cs typeface="Arial" charset="0"/>
              </a:rPr>
              <a:t>Millaiset</a:t>
            </a:r>
            <a:r>
              <a:rPr lang="en-US" sz="600" b="1" dirty="0">
                <a:ea typeface="Arial" charset="0"/>
                <a:cs typeface="Arial" charset="0"/>
              </a:rPr>
              <a:t> </a:t>
            </a:r>
            <a:r>
              <a:rPr lang="en-US" sz="600" b="1" dirty="0" err="1">
                <a:ea typeface="Arial" charset="0"/>
                <a:cs typeface="Arial" charset="0"/>
              </a:rPr>
              <a:t>tavoitteet</a:t>
            </a:r>
            <a:r>
              <a:rPr lang="en-US" sz="600" b="1" dirty="0">
                <a:ea typeface="Arial" charset="0"/>
                <a:cs typeface="Arial" charset="0"/>
              </a:rPr>
              <a:t> </a:t>
            </a:r>
            <a:r>
              <a:rPr lang="en-US" sz="600" b="1" dirty="0" err="1">
                <a:ea typeface="Arial" charset="0"/>
                <a:cs typeface="Arial" charset="0"/>
              </a:rPr>
              <a:t>vastaavat</a:t>
            </a:r>
            <a:r>
              <a:rPr lang="en-US" sz="600" b="1" dirty="0">
                <a:ea typeface="Arial" charset="0"/>
                <a:cs typeface="Arial" charset="0"/>
              </a:rPr>
              <a:t> </a:t>
            </a:r>
            <a:r>
              <a:rPr lang="en-US" sz="600" b="1" dirty="0" err="1">
                <a:ea typeface="Arial" charset="0"/>
                <a:cs typeface="Arial" charset="0"/>
              </a:rPr>
              <a:t>keskustelun</a:t>
            </a:r>
            <a:r>
              <a:rPr lang="en-US" sz="600" b="1" dirty="0">
                <a:ea typeface="Arial" charset="0"/>
                <a:cs typeface="Arial" charset="0"/>
              </a:rPr>
              <a:t> </a:t>
            </a:r>
            <a:r>
              <a:rPr lang="en-US" sz="600" b="1" dirty="0" err="1">
                <a:ea typeface="Arial" charset="0"/>
                <a:cs typeface="Arial" charset="0"/>
              </a:rPr>
              <a:t>tarvetta</a:t>
            </a:r>
            <a:r>
              <a:rPr lang="en-US" sz="600" b="1" dirty="0">
                <a:ea typeface="Arial" charset="0"/>
                <a:cs typeface="Arial" charset="0"/>
              </a:rPr>
              <a:t> </a:t>
            </a:r>
            <a:r>
              <a:rPr lang="en-US" sz="600" b="1" dirty="0" err="1">
                <a:ea typeface="Arial" charset="0"/>
                <a:cs typeface="Arial" charset="0"/>
              </a:rPr>
              <a:t>parhaiten</a:t>
            </a:r>
            <a:r>
              <a:rPr lang="en-US" sz="600" b="1" dirty="0">
                <a:ea typeface="Arial" charset="0"/>
                <a:cs typeface="Arial" charset="0"/>
              </a:rPr>
              <a:t>? </a:t>
            </a:r>
            <a:r>
              <a:rPr lang="en-US" sz="600" b="1" dirty="0" err="1">
                <a:ea typeface="Arial" charset="0"/>
                <a:cs typeface="Arial" charset="0"/>
              </a:rPr>
              <a:t>Mitkä</a:t>
            </a:r>
            <a:r>
              <a:rPr lang="en-US" sz="600" b="1" dirty="0">
                <a:ea typeface="Arial" charset="0"/>
                <a:cs typeface="Arial" charset="0"/>
              </a:rPr>
              <a:t> </a:t>
            </a:r>
            <a:r>
              <a:rPr lang="en-US" sz="600" b="1" dirty="0" err="1">
                <a:ea typeface="Arial" charset="0"/>
                <a:cs typeface="Arial" charset="0"/>
              </a:rPr>
              <a:t>tavoitteista</a:t>
            </a:r>
            <a:r>
              <a:rPr lang="en-US" sz="600" b="1" dirty="0">
                <a:ea typeface="Arial" charset="0"/>
                <a:cs typeface="Arial" charset="0"/>
              </a:rPr>
              <a:t> </a:t>
            </a:r>
            <a:r>
              <a:rPr lang="en-US" sz="600" b="1" dirty="0" err="1">
                <a:ea typeface="Arial" charset="0"/>
                <a:cs typeface="Arial" charset="0"/>
              </a:rPr>
              <a:t>ovat</a:t>
            </a:r>
            <a:r>
              <a:rPr lang="en-US" sz="600" b="1" dirty="0">
                <a:ea typeface="Arial" charset="0"/>
                <a:cs typeface="Arial" charset="0"/>
              </a:rPr>
              <a:t> </a:t>
            </a:r>
            <a:r>
              <a:rPr lang="en-US" sz="600" b="1" dirty="0" err="1">
                <a:ea typeface="Arial" charset="0"/>
                <a:cs typeface="Arial" charset="0"/>
              </a:rPr>
              <a:t>järjestäjän</a:t>
            </a:r>
            <a:r>
              <a:rPr lang="en-US" sz="600" b="1" dirty="0">
                <a:ea typeface="Arial" charset="0"/>
                <a:cs typeface="Arial" charset="0"/>
              </a:rPr>
              <a:t> </a:t>
            </a:r>
            <a:r>
              <a:rPr lang="en-US" sz="600" b="1" dirty="0" err="1">
                <a:ea typeface="Arial" charset="0"/>
                <a:cs typeface="Arial" charset="0"/>
              </a:rPr>
              <a:t>kannalta</a:t>
            </a:r>
            <a:r>
              <a:rPr lang="en-US" sz="600" b="1" dirty="0">
                <a:ea typeface="Arial" charset="0"/>
                <a:cs typeface="Arial" charset="0"/>
              </a:rPr>
              <a:t> </a:t>
            </a:r>
            <a:r>
              <a:rPr lang="en-US" sz="600" b="1" dirty="0" err="1">
                <a:ea typeface="Arial" charset="0"/>
                <a:cs typeface="Arial" charset="0"/>
              </a:rPr>
              <a:t>ensiarvoisia</a:t>
            </a:r>
            <a:r>
              <a:rPr lang="en-US" sz="600" b="1" dirty="0">
                <a:ea typeface="Arial" charset="0"/>
                <a:cs typeface="Arial" charset="0"/>
              </a:rPr>
              <a:t>? </a:t>
            </a:r>
            <a:r>
              <a:rPr lang="en-US" sz="600" b="1" dirty="0" err="1">
                <a:ea typeface="Arial" charset="0"/>
                <a:cs typeface="Arial" charset="0"/>
              </a:rPr>
              <a:t>Mitkä</a:t>
            </a:r>
            <a:r>
              <a:rPr lang="en-US" sz="600" b="1" dirty="0">
                <a:ea typeface="Arial" charset="0"/>
                <a:cs typeface="Arial" charset="0"/>
              </a:rPr>
              <a:t> </a:t>
            </a:r>
            <a:r>
              <a:rPr lang="en-US" sz="600" b="1" dirty="0" err="1">
                <a:ea typeface="Arial" charset="0"/>
                <a:cs typeface="Arial" charset="0"/>
              </a:rPr>
              <a:t>ovat</a:t>
            </a:r>
            <a:r>
              <a:rPr lang="en-US" sz="600" b="1" dirty="0">
                <a:ea typeface="Arial" charset="0"/>
                <a:cs typeface="Arial" charset="0"/>
              </a:rPr>
              <a:t> </a:t>
            </a:r>
            <a:r>
              <a:rPr lang="en-US" sz="600" b="1" dirty="0" err="1">
                <a:ea typeface="Arial" charset="0"/>
                <a:cs typeface="Arial" charset="0"/>
              </a:rPr>
              <a:t>osallistujien</a:t>
            </a:r>
            <a:r>
              <a:rPr lang="en-US" sz="600" b="1" dirty="0">
                <a:ea typeface="Arial" charset="0"/>
                <a:cs typeface="Arial" charset="0"/>
              </a:rPr>
              <a:t> ja </a:t>
            </a:r>
            <a:r>
              <a:rPr lang="en-US" sz="600" b="1" dirty="0" err="1">
                <a:ea typeface="Arial" charset="0"/>
                <a:cs typeface="Arial" charset="0"/>
              </a:rPr>
              <a:t>aiheen</a:t>
            </a:r>
            <a:r>
              <a:rPr lang="en-US" sz="600" b="1" dirty="0">
                <a:ea typeface="Arial" charset="0"/>
                <a:cs typeface="Arial" charset="0"/>
              </a:rPr>
              <a:t> </a:t>
            </a:r>
            <a:r>
              <a:rPr lang="en-US" sz="600" b="1" dirty="0" err="1">
                <a:ea typeface="Arial" charset="0"/>
                <a:cs typeface="Arial" charset="0"/>
              </a:rPr>
              <a:t>kannalta</a:t>
            </a:r>
            <a:r>
              <a:rPr lang="en-US" sz="600" b="1" dirty="0">
                <a:ea typeface="Arial" charset="0"/>
                <a:cs typeface="Arial" charset="0"/>
              </a:rPr>
              <a:t> </a:t>
            </a:r>
            <a:r>
              <a:rPr lang="en-US" sz="600" b="1" dirty="0" err="1">
                <a:ea typeface="Arial" charset="0"/>
                <a:cs typeface="Arial" charset="0"/>
              </a:rPr>
              <a:t>keskeisimmät</a:t>
            </a:r>
            <a:r>
              <a:rPr lang="en-US" sz="600" b="1" dirty="0">
                <a:ea typeface="Arial" charset="0"/>
                <a:cs typeface="Arial" charset="0"/>
              </a:rPr>
              <a:t> </a:t>
            </a:r>
            <a:r>
              <a:rPr lang="en-US" sz="600" b="1" dirty="0" err="1">
                <a:ea typeface="Arial" charset="0"/>
                <a:cs typeface="Arial" charset="0"/>
              </a:rPr>
              <a:t>tavoitteet</a:t>
            </a:r>
            <a:r>
              <a:rPr lang="en-US" sz="600" b="1" dirty="0">
                <a:ea typeface="Arial" charset="0"/>
                <a:cs typeface="Arial" charset="0"/>
              </a:rPr>
              <a:t>? </a:t>
            </a:r>
          </a:p>
        </p:txBody>
      </p:sp>
      <p:sp>
        <p:nvSpPr>
          <p:cNvPr id="92" name="TextBox 91"/>
          <p:cNvSpPr txBox="1"/>
          <p:nvPr/>
        </p:nvSpPr>
        <p:spPr>
          <a:xfrm>
            <a:off x="6710829" y="1194239"/>
            <a:ext cx="1953845" cy="36000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KESKUSTELUN VAIKUTTAVUUS</a:t>
            </a:r>
          </a:p>
        </p:txBody>
      </p:sp>
      <p:sp>
        <p:nvSpPr>
          <p:cNvPr id="93" name="Rectangle 92"/>
          <p:cNvSpPr/>
          <p:nvPr/>
        </p:nvSpPr>
        <p:spPr>
          <a:xfrm>
            <a:off x="6713250" y="1558056"/>
            <a:ext cx="1953845" cy="369332"/>
          </a:xfrm>
          <a:prstGeom prst="rect">
            <a:avLst/>
          </a:prstGeom>
        </p:spPr>
        <p:txBody>
          <a:bodyPr wrap="square">
            <a:spAutoFit/>
          </a:bodyPr>
          <a:lstStyle/>
          <a:p>
            <a:r>
              <a:rPr lang="en-US" sz="600" b="1" dirty="0" err="1">
                <a:ea typeface="Arial" charset="0"/>
                <a:cs typeface="Arial" charset="0"/>
              </a:rPr>
              <a:t>Mihin</a:t>
            </a:r>
            <a:r>
              <a:rPr lang="en-US" sz="600" b="1" dirty="0">
                <a:ea typeface="Arial" charset="0"/>
                <a:cs typeface="Arial" charset="0"/>
              </a:rPr>
              <a:t> </a:t>
            </a:r>
            <a:r>
              <a:rPr lang="en-US" sz="600" b="1" dirty="0" err="1">
                <a:ea typeface="Arial" charset="0"/>
                <a:cs typeface="Arial" charset="0"/>
              </a:rPr>
              <a:t>laajempaan</a:t>
            </a:r>
            <a:r>
              <a:rPr lang="en-US" sz="600" b="1" dirty="0">
                <a:ea typeface="Arial" charset="0"/>
                <a:cs typeface="Arial" charset="0"/>
              </a:rPr>
              <a:t> </a:t>
            </a:r>
            <a:r>
              <a:rPr lang="en-US" sz="600" b="1" dirty="0" err="1">
                <a:ea typeface="Arial" charset="0"/>
                <a:cs typeface="Arial" charset="0"/>
              </a:rPr>
              <a:t>tarpeeseen</a:t>
            </a:r>
            <a:r>
              <a:rPr lang="en-US" sz="600" b="1" dirty="0">
                <a:ea typeface="Arial" charset="0"/>
                <a:cs typeface="Arial" charset="0"/>
              </a:rPr>
              <a:t> </a:t>
            </a:r>
            <a:r>
              <a:rPr lang="en-US" sz="600" b="1" dirty="0" err="1">
                <a:ea typeface="Arial" charset="0"/>
                <a:cs typeface="Arial" charset="0"/>
              </a:rPr>
              <a:t>keskustelu</a:t>
            </a:r>
            <a:r>
              <a:rPr lang="en-US" sz="600" b="1" dirty="0">
                <a:ea typeface="Arial" charset="0"/>
                <a:cs typeface="Arial" charset="0"/>
              </a:rPr>
              <a:t> </a:t>
            </a:r>
            <a:r>
              <a:rPr lang="en-US" sz="600" b="1" dirty="0" err="1">
                <a:ea typeface="Arial" charset="0"/>
                <a:cs typeface="Arial" charset="0"/>
              </a:rPr>
              <a:t>vastaa</a:t>
            </a:r>
            <a:r>
              <a:rPr lang="en-US" sz="600" b="1" dirty="0">
                <a:ea typeface="Arial" charset="0"/>
                <a:cs typeface="Arial" charset="0"/>
              </a:rPr>
              <a:t>? </a:t>
            </a:r>
            <a:r>
              <a:rPr lang="en-US" sz="600" b="1" dirty="0" err="1">
                <a:ea typeface="Arial" charset="0"/>
                <a:cs typeface="Arial" charset="0"/>
              </a:rPr>
              <a:t>Kenelle</a:t>
            </a:r>
            <a:r>
              <a:rPr lang="en-US" sz="600" b="1" dirty="0">
                <a:ea typeface="Arial" charset="0"/>
                <a:cs typeface="Arial" charset="0"/>
              </a:rPr>
              <a:t> </a:t>
            </a:r>
            <a:r>
              <a:rPr lang="en-US" sz="600" b="1" dirty="0" err="1">
                <a:ea typeface="Arial" charset="0"/>
                <a:cs typeface="Arial" charset="0"/>
              </a:rPr>
              <a:t>keskustelun</a:t>
            </a:r>
            <a:r>
              <a:rPr lang="en-US" sz="600" b="1" dirty="0">
                <a:ea typeface="Arial" charset="0"/>
                <a:cs typeface="Arial" charset="0"/>
              </a:rPr>
              <a:t> </a:t>
            </a:r>
            <a:r>
              <a:rPr lang="en-US" sz="600" b="1" dirty="0" err="1">
                <a:ea typeface="Arial" charset="0"/>
                <a:cs typeface="Arial" charset="0"/>
              </a:rPr>
              <a:t>sisältö</a:t>
            </a:r>
            <a:r>
              <a:rPr lang="en-US" sz="600" b="1" dirty="0">
                <a:ea typeface="Arial" charset="0"/>
                <a:cs typeface="Arial" charset="0"/>
              </a:rPr>
              <a:t> on </a:t>
            </a:r>
            <a:r>
              <a:rPr lang="en-US" sz="600" b="1" dirty="0" err="1">
                <a:ea typeface="Arial" charset="0"/>
                <a:cs typeface="Arial" charset="0"/>
              </a:rPr>
              <a:t>tärkeää</a:t>
            </a:r>
            <a:r>
              <a:rPr lang="en-US" sz="600" b="1" dirty="0">
                <a:ea typeface="Arial" charset="0"/>
                <a:cs typeface="Arial" charset="0"/>
              </a:rPr>
              <a:t>?</a:t>
            </a:r>
            <a:br>
              <a:rPr lang="en-US" sz="600" b="1" dirty="0">
                <a:ea typeface="Arial" charset="0"/>
                <a:cs typeface="Arial" charset="0"/>
              </a:rPr>
            </a:br>
            <a:r>
              <a:rPr lang="en-US" sz="600" b="1" dirty="0" err="1">
                <a:ea typeface="Arial" charset="0"/>
                <a:cs typeface="Arial" charset="0"/>
              </a:rPr>
              <a:t>Kuka</a:t>
            </a:r>
            <a:r>
              <a:rPr lang="en-US" sz="600" b="1" dirty="0">
                <a:ea typeface="Arial" charset="0"/>
                <a:cs typeface="Arial" charset="0"/>
              </a:rPr>
              <a:t> </a:t>
            </a:r>
            <a:r>
              <a:rPr lang="en-US" sz="600" b="1" dirty="0" err="1">
                <a:ea typeface="Arial" charset="0"/>
                <a:cs typeface="Arial" charset="0"/>
              </a:rPr>
              <a:t>vastaa</a:t>
            </a:r>
            <a:r>
              <a:rPr lang="en-US" sz="600" b="1" dirty="0">
                <a:ea typeface="Arial" charset="0"/>
                <a:cs typeface="Arial" charset="0"/>
              </a:rPr>
              <a:t> </a:t>
            </a:r>
            <a:r>
              <a:rPr lang="en-US" sz="600" b="1" dirty="0" err="1">
                <a:ea typeface="Arial" charset="0"/>
                <a:cs typeface="Arial" charset="0"/>
              </a:rPr>
              <a:t>keskustelun</a:t>
            </a:r>
            <a:r>
              <a:rPr lang="en-US" sz="600" b="1" dirty="0">
                <a:ea typeface="Arial" charset="0"/>
                <a:cs typeface="Arial" charset="0"/>
              </a:rPr>
              <a:t> </a:t>
            </a:r>
            <a:r>
              <a:rPr lang="en-US" sz="600" b="1" dirty="0" err="1">
                <a:ea typeface="Arial" charset="0"/>
                <a:cs typeface="Arial" charset="0"/>
              </a:rPr>
              <a:t>jatkotoimenpiteistä</a:t>
            </a:r>
            <a:r>
              <a:rPr lang="en-US" sz="600" b="1" dirty="0">
                <a:ea typeface="Arial" charset="0"/>
                <a:cs typeface="Arial" charset="0"/>
              </a:rPr>
              <a:t>?</a:t>
            </a:r>
          </a:p>
        </p:txBody>
      </p:sp>
      <p:sp>
        <p:nvSpPr>
          <p:cNvPr id="94" name="TextBox 93"/>
          <p:cNvSpPr txBox="1"/>
          <p:nvPr/>
        </p:nvSpPr>
        <p:spPr>
          <a:xfrm>
            <a:off x="474715" y="2942470"/>
            <a:ext cx="1953845" cy="36000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KOHDERYHMÄ JA SIDOSRYHMÄT</a:t>
            </a:r>
          </a:p>
        </p:txBody>
      </p:sp>
      <p:sp>
        <p:nvSpPr>
          <p:cNvPr id="95" name="Rectangle 94"/>
          <p:cNvSpPr/>
          <p:nvPr/>
        </p:nvSpPr>
        <p:spPr>
          <a:xfrm>
            <a:off x="474715" y="3303750"/>
            <a:ext cx="1953845" cy="553998"/>
          </a:xfrm>
          <a:prstGeom prst="rect">
            <a:avLst/>
          </a:prstGeom>
        </p:spPr>
        <p:txBody>
          <a:bodyPr wrap="square">
            <a:spAutoFit/>
          </a:bodyPr>
          <a:lstStyle/>
          <a:p>
            <a:r>
              <a:rPr lang="en-US" sz="600" b="1" dirty="0" err="1">
                <a:ea typeface="Arial" charset="0"/>
                <a:cs typeface="Arial" charset="0"/>
              </a:rPr>
              <a:t>Kenelle</a:t>
            </a:r>
            <a:r>
              <a:rPr lang="en-US" sz="600" b="1" dirty="0">
                <a:ea typeface="Arial" charset="0"/>
                <a:cs typeface="Arial" charset="0"/>
              </a:rPr>
              <a:t> </a:t>
            </a:r>
            <a:r>
              <a:rPr lang="en-US" sz="600" b="1" dirty="0" err="1">
                <a:ea typeface="Arial" charset="0"/>
                <a:cs typeface="Arial" charset="0"/>
              </a:rPr>
              <a:t>asia</a:t>
            </a:r>
            <a:r>
              <a:rPr lang="en-US" sz="600" b="1" dirty="0">
                <a:ea typeface="Arial" charset="0"/>
                <a:cs typeface="Arial" charset="0"/>
              </a:rPr>
              <a:t> on </a:t>
            </a:r>
            <a:r>
              <a:rPr lang="en-US" sz="600" b="1" dirty="0" err="1">
                <a:ea typeface="Arial" charset="0"/>
                <a:cs typeface="Arial" charset="0"/>
              </a:rPr>
              <a:t>tärkeä</a:t>
            </a:r>
            <a:r>
              <a:rPr lang="en-US" sz="600" b="1" dirty="0">
                <a:ea typeface="Arial" charset="0"/>
                <a:cs typeface="Arial" charset="0"/>
              </a:rPr>
              <a:t> ja </a:t>
            </a:r>
            <a:r>
              <a:rPr lang="en-US" sz="600" b="1" dirty="0" err="1">
                <a:ea typeface="Arial" charset="0"/>
                <a:cs typeface="Arial" charset="0"/>
              </a:rPr>
              <a:t>miksi</a:t>
            </a:r>
            <a:r>
              <a:rPr lang="en-US" sz="600" b="1" dirty="0">
                <a:ea typeface="Arial" charset="0"/>
                <a:cs typeface="Arial" charset="0"/>
              </a:rPr>
              <a:t>? </a:t>
            </a:r>
            <a:r>
              <a:rPr lang="en-US" sz="600" b="1" dirty="0" err="1">
                <a:ea typeface="Arial" charset="0"/>
                <a:cs typeface="Arial" charset="0"/>
              </a:rPr>
              <a:t>Kenen</a:t>
            </a:r>
            <a:r>
              <a:rPr lang="en-US" sz="600" b="1" dirty="0">
                <a:ea typeface="Arial" charset="0"/>
                <a:cs typeface="Arial" charset="0"/>
              </a:rPr>
              <a:t> </a:t>
            </a:r>
            <a:r>
              <a:rPr lang="en-US" sz="600" b="1" dirty="0" err="1">
                <a:ea typeface="Arial" charset="0"/>
                <a:cs typeface="Arial" charset="0"/>
              </a:rPr>
              <a:t>elämään</a:t>
            </a:r>
            <a:r>
              <a:rPr lang="en-US" sz="600" b="1" dirty="0">
                <a:ea typeface="Arial" charset="0"/>
                <a:cs typeface="Arial" charset="0"/>
              </a:rPr>
              <a:t> </a:t>
            </a:r>
            <a:r>
              <a:rPr lang="en-US" sz="600" b="1" dirty="0" err="1">
                <a:ea typeface="Arial" charset="0"/>
                <a:cs typeface="Arial" charset="0"/>
              </a:rPr>
              <a:t>asia</a:t>
            </a:r>
            <a:r>
              <a:rPr lang="en-US" sz="600" b="1" dirty="0">
                <a:ea typeface="Arial" charset="0"/>
                <a:cs typeface="Arial" charset="0"/>
              </a:rPr>
              <a:t> </a:t>
            </a:r>
            <a:r>
              <a:rPr lang="en-US" sz="600" b="1" dirty="0" err="1">
                <a:ea typeface="Arial" charset="0"/>
                <a:cs typeface="Arial" charset="0"/>
              </a:rPr>
              <a:t>vaikuttaa</a:t>
            </a:r>
            <a:r>
              <a:rPr lang="en-US" sz="600" b="1" dirty="0">
                <a:ea typeface="Arial" charset="0"/>
                <a:cs typeface="Arial" charset="0"/>
              </a:rPr>
              <a:t>? </a:t>
            </a:r>
            <a:r>
              <a:rPr lang="en-US" sz="600" b="1" dirty="0" err="1">
                <a:ea typeface="Arial" charset="0"/>
                <a:cs typeface="Arial" charset="0"/>
              </a:rPr>
              <a:t>Kuka</a:t>
            </a:r>
            <a:r>
              <a:rPr lang="en-US" sz="600" b="1" dirty="0">
                <a:ea typeface="Arial" charset="0"/>
                <a:cs typeface="Arial" charset="0"/>
              </a:rPr>
              <a:t> </a:t>
            </a:r>
            <a:r>
              <a:rPr lang="en-US" sz="600" b="1" dirty="0" err="1">
                <a:ea typeface="Arial" charset="0"/>
                <a:cs typeface="Arial" charset="0"/>
              </a:rPr>
              <a:t>muu</a:t>
            </a:r>
            <a:r>
              <a:rPr lang="en-US" sz="600" b="1" dirty="0">
                <a:ea typeface="Arial" charset="0"/>
                <a:cs typeface="Arial" charset="0"/>
              </a:rPr>
              <a:t> on </a:t>
            </a:r>
            <a:r>
              <a:rPr lang="en-US" sz="600" b="1" dirty="0" err="1">
                <a:ea typeface="Arial" charset="0"/>
                <a:cs typeface="Arial" charset="0"/>
              </a:rPr>
              <a:t>asiasta</a:t>
            </a:r>
            <a:r>
              <a:rPr lang="en-US" sz="600" b="1" dirty="0">
                <a:ea typeface="Arial" charset="0"/>
                <a:cs typeface="Arial" charset="0"/>
              </a:rPr>
              <a:t> </a:t>
            </a:r>
            <a:r>
              <a:rPr lang="en-US" sz="600" b="1" dirty="0" err="1">
                <a:ea typeface="Arial" charset="0"/>
                <a:cs typeface="Arial" charset="0"/>
              </a:rPr>
              <a:t>kiinnostunut</a:t>
            </a:r>
            <a:r>
              <a:rPr lang="en-US" sz="600" b="1" dirty="0">
                <a:ea typeface="Arial" charset="0"/>
                <a:cs typeface="Arial" charset="0"/>
              </a:rPr>
              <a:t>? </a:t>
            </a:r>
            <a:r>
              <a:rPr lang="en-US" sz="600" b="1" dirty="0" err="1">
                <a:ea typeface="Arial" charset="0"/>
                <a:cs typeface="Arial" charset="0"/>
              </a:rPr>
              <a:t>Kuka</a:t>
            </a:r>
            <a:r>
              <a:rPr lang="en-US" sz="600" b="1" dirty="0">
                <a:ea typeface="Arial" charset="0"/>
                <a:cs typeface="Arial" charset="0"/>
              </a:rPr>
              <a:t> </a:t>
            </a:r>
            <a:r>
              <a:rPr lang="en-US" sz="600" b="1" dirty="0" err="1">
                <a:ea typeface="Arial" charset="0"/>
                <a:cs typeface="Arial" charset="0"/>
              </a:rPr>
              <a:t>päätöksiin</a:t>
            </a:r>
            <a:r>
              <a:rPr lang="en-US" sz="600" b="1" dirty="0">
                <a:ea typeface="Arial" charset="0"/>
                <a:cs typeface="Arial" charset="0"/>
              </a:rPr>
              <a:t> </a:t>
            </a:r>
            <a:r>
              <a:rPr lang="en-US" sz="600" b="1" dirty="0" err="1">
                <a:ea typeface="Arial" charset="0"/>
                <a:cs typeface="Arial" charset="0"/>
              </a:rPr>
              <a:t>vaikuttaa</a:t>
            </a:r>
            <a:r>
              <a:rPr lang="en-US" sz="600" b="1" dirty="0">
                <a:ea typeface="Arial" charset="0"/>
                <a:cs typeface="Arial" charset="0"/>
              </a:rPr>
              <a:t>? </a:t>
            </a:r>
            <a:br>
              <a:rPr lang="en-US" sz="600" b="1" dirty="0">
                <a:ea typeface="Arial" charset="0"/>
                <a:cs typeface="Arial" charset="0"/>
              </a:rPr>
            </a:br>
            <a:r>
              <a:rPr lang="en-US" sz="600" b="1" dirty="0" err="1">
                <a:ea typeface="Arial" charset="0"/>
                <a:cs typeface="Arial" charset="0"/>
              </a:rPr>
              <a:t>Kuka</a:t>
            </a:r>
            <a:r>
              <a:rPr lang="en-US" sz="600" b="1" dirty="0">
                <a:ea typeface="Arial" charset="0"/>
                <a:cs typeface="Arial" charset="0"/>
              </a:rPr>
              <a:t> </a:t>
            </a:r>
            <a:r>
              <a:rPr lang="en-US" sz="600" b="1" dirty="0" err="1">
                <a:ea typeface="Arial" charset="0"/>
                <a:cs typeface="Arial" charset="0"/>
              </a:rPr>
              <a:t>päättää</a:t>
            </a:r>
            <a:r>
              <a:rPr lang="en-US" sz="600" b="1" dirty="0">
                <a:ea typeface="Arial" charset="0"/>
                <a:cs typeface="Arial" charset="0"/>
              </a:rPr>
              <a:t>? </a:t>
            </a:r>
            <a:r>
              <a:rPr lang="en-US" sz="600" b="1" dirty="0" err="1">
                <a:ea typeface="Arial" charset="0"/>
                <a:cs typeface="Arial" charset="0"/>
              </a:rPr>
              <a:t>Ketkä</a:t>
            </a:r>
            <a:r>
              <a:rPr lang="en-US" sz="600" b="1" dirty="0">
                <a:ea typeface="Arial" charset="0"/>
                <a:cs typeface="Arial" charset="0"/>
              </a:rPr>
              <a:t> </a:t>
            </a:r>
            <a:r>
              <a:rPr lang="en-US" sz="600" b="1" dirty="0" err="1">
                <a:ea typeface="Arial" charset="0"/>
                <a:cs typeface="Arial" charset="0"/>
              </a:rPr>
              <a:t>tavoitellusta</a:t>
            </a:r>
            <a:r>
              <a:rPr lang="en-US" sz="600" b="1" dirty="0">
                <a:ea typeface="Arial" charset="0"/>
                <a:cs typeface="Arial" charset="0"/>
              </a:rPr>
              <a:t> </a:t>
            </a:r>
            <a:r>
              <a:rPr lang="en-US" sz="600" b="1" dirty="0" err="1">
                <a:ea typeface="Arial" charset="0"/>
                <a:cs typeface="Arial" charset="0"/>
              </a:rPr>
              <a:t>kohderyhmästä</a:t>
            </a:r>
            <a:r>
              <a:rPr lang="en-US" sz="600" b="1" dirty="0">
                <a:ea typeface="Arial" charset="0"/>
                <a:cs typeface="Arial" charset="0"/>
              </a:rPr>
              <a:t>  </a:t>
            </a:r>
            <a:r>
              <a:rPr lang="en-US" sz="600" b="1" dirty="0" err="1">
                <a:ea typeface="Arial" charset="0"/>
                <a:cs typeface="Arial" charset="0"/>
              </a:rPr>
              <a:t>eivät</a:t>
            </a:r>
            <a:r>
              <a:rPr lang="en-US" sz="600" b="1" dirty="0">
                <a:ea typeface="Arial" charset="0"/>
                <a:cs typeface="Arial" charset="0"/>
              </a:rPr>
              <a:t> </a:t>
            </a:r>
            <a:r>
              <a:rPr lang="en-US" sz="600" b="1" dirty="0" err="1">
                <a:ea typeface="Arial" charset="0"/>
                <a:cs typeface="Arial" charset="0"/>
              </a:rPr>
              <a:t>normaalisti</a:t>
            </a:r>
            <a:r>
              <a:rPr lang="en-US" sz="600" b="1" dirty="0">
                <a:ea typeface="Arial" charset="0"/>
                <a:cs typeface="Arial" charset="0"/>
              </a:rPr>
              <a:t> </a:t>
            </a:r>
            <a:r>
              <a:rPr lang="en-US" sz="600" b="1" dirty="0" err="1">
                <a:ea typeface="Arial" charset="0"/>
                <a:cs typeface="Arial" charset="0"/>
              </a:rPr>
              <a:t>osallistu</a:t>
            </a:r>
            <a:r>
              <a:rPr lang="en-US" sz="600" b="1" dirty="0">
                <a:ea typeface="Arial" charset="0"/>
                <a:cs typeface="Arial" charset="0"/>
              </a:rPr>
              <a:t>?</a:t>
            </a:r>
          </a:p>
        </p:txBody>
      </p:sp>
      <p:sp>
        <p:nvSpPr>
          <p:cNvPr id="96" name="TextBox 95"/>
          <p:cNvSpPr txBox="1"/>
          <p:nvPr/>
        </p:nvSpPr>
        <p:spPr>
          <a:xfrm>
            <a:off x="2560511" y="2942470"/>
            <a:ext cx="1953845" cy="36000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KESKUSTELUN AIKA JA PAIKKA </a:t>
            </a:r>
          </a:p>
        </p:txBody>
      </p:sp>
      <p:sp>
        <p:nvSpPr>
          <p:cNvPr id="97" name="Rectangle 96"/>
          <p:cNvSpPr/>
          <p:nvPr/>
        </p:nvSpPr>
        <p:spPr>
          <a:xfrm>
            <a:off x="2560511" y="3303750"/>
            <a:ext cx="1953845" cy="461665"/>
          </a:xfrm>
          <a:prstGeom prst="rect">
            <a:avLst/>
          </a:prstGeom>
        </p:spPr>
        <p:txBody>
          <a:bodyPr wrap="square">
            <a:spAutoFit/>
          </a:bodyPr>
          <a:lstStyle/>
          <a:p>
            <a:r>
              <a:rPr lang="en-US" sz="600" b="1" dirty="0" err="1">
                <a:ea typeface="Arial" charset="0"/>
                <a:cs typeface="Arial" charset="0"/>
              </a:rPr>
              <a:t>Milloin</a:t>
            </a:r>
            <a:r>
              <a:rPr lang="en-US" sz="600" b="1" dirty="0">
                <a:ea typeface="Arial" charset="0"/>
                <a:cs typeface="Arial" charset="0"/>
              </a:rPr>
              <a:t> ja </a:t>
            </a:r>
            <a:r>
              <a:rPr lang="en-US" sz="600" b="1" dirty="0" err="1">
                <a:ea typeface="Arial" charset="0"/>
                <a:cs typeface="Arial" charset="0"/>
              </a:rPr>
              <a:t>missä</a:t>
            </a:r>
            <a:r>
              <a:rPr lang="en-US" sz="600" b="1" dirty="0">
                <a:ea typeface="Arial" charset="0"/>
                <a:cs typeface="Arial" charset="0"/>
              </a:rPr>
              <a:t> </a:t>
            </a:r>
            <a:r>
              <a:rPr lang="en-US" sz="600" b="1" dirty="0" err="1">
                <a:ea typeface="Arial" charset="0"/>
                <a:cs typeface="Arial" charset="0"/>
              </a:rPr>
              <a:t>keskustelu</a:t>
            </a:r>
            <a:r>
              <a:rPr lang="en-US" sz="600" b="1" dirty="0">
                <a:ea typeface="Arial" charset="0"/>
                <a:cs typeface="Arial" charset="0"/>
              </a:rPr>
              <a:t> </a:t>
            </a:r>
            <a:r>
              <a:rPr lang="en-US" sz="600" b="1" dirty="0" err="1">
                <a:ea typeface="Arial" charset="0"/>
                <a:cs typeface="Arial" charset="0"/>
              </a:rPr>
              <a:t>toteutetaan</a:t>
            </a:r>
            <a:r>
              <a:rPr lang="en-US" sz="600" b="1" dirty="0">
                <a:ea typeface="Arial" charset="0"/>
                <a:cs typeface="Arial" charset="0"/>
              </a:rPr>
              <a:t>?</a:t>
            </a:r>
            <a:br>
              <a:rPr lang="en-US" sz="600" b="1" dirty="0">
                <a:ea typeface="Arial" charset="0"/>
                <a:cs typeface="Arial" charset="0"/>
              </a:rPr>
            </a:br>
            <a:r>
              <a:rPr lang="en-US" sz="600" b="1" dirty="0" err="1">
                <a:ea typeface="Arial" charset="0"/>
                <a:cs typeface="Arial" charset="0"/>
              </a:rPr>
              <a:t>Mitkä</a:t>
            </a:r>
            <a:r>
              <a:rPr lang="en-US" sz="600" b="1" dirty="0">
                <a:ea typeface="Arial" charset="0"/>
                <a:cs typeface="Arial" charset="0"/>
              </a:rPr>
              <a:t> </a:t>
            </a:r>
            <a:r>
              <a:rPr lang="en-US" sz="600" b="1" dirty="0" err="1">
                <a:ea typeface="Arial" charset="0"/>
                <a:cs typeface="Arial" charset="0"/>
              </a:rPr>
              <a:t>voisivat</a:t>
            </a:r>
            <a:r>
              <a:rPr lang="en-US" sz="600" b="1" dirty="0">
                <a:ea typeface="Arial" charset="0"/>
                <a:cs typeface="Arial" charset="0"/>
              </a:rPr>
              <a:t> olla </a:t>
            </a:r>
            <a:r>
              <a:rPr lang="en-US" sz="600" b="1" dirty="0" err="1">
                <a:ea typeface="Arial" charset="0"/>
                <a:cs typeface="Arial" charset="0"/>
              </a:rPr>
              <a:t>sopivat</a:t>
            </a:r>
            <a:r>
              <a:rPr lang="en-US" sz="600" b="1" dirty="0">
                <a:ea typeface="Arial" charset="0"/>
                <a:cs typeface="Arial" charset="0"/>
              </a:rPr>
              <a:t> </a:t>
            </a:r>
            <a:r>
              <a:rPr lang="en-US" sz="600" b="1" dirty="0" err="1">
                <a:ea typeface="Arial" charset="0"/>
                <a:cs typeface="Arial" charset="0"/>
              </a:rPr>
              <a:t>tilat</a:t>
            </a:r>
            <a:r>
              <a:rPr lang="en-US" sz="600" b="1" dirty="0">
                <a:ea typeface="Arial" charset="0"/>
                <a:cs typeface="Arial" charset="0"/>
              </a:rPr>
              <a:t>? </a:t>
            </a:r>
            <a:r>
              <a:rPr lang="en-US" sz="600" b="1" dirty="0" err="1">
                <a:ea typeface="Arial" charset="0"/>
                <a:cs typeface="Arial" charset="0"/>
              </a:rPr>
              <a:t>Mitä</a:t>
            </a:r>
            <a:r>
              <a:rPr lang="en-US" sz="600" b="1" dirty="0">
                <a:ea typeface="Arial" charset="0"/>
                <a:cs typeface="Arial" charset="0"/>
              </a:rPr>
              <a:t> </a:t>
            </a:r>
            <a:r>
              <a:rPr lang="en-US" sz="600" b="1" dirty="0" err="1">
                <a:ea typeface="Arial" charset="0"/>
                <a:cs typeface="Arial" charset="0"/>
              </a:rPr>
              <a:t>tila</a:t>
            </a:r>
            <a:r>
              <a:rPr lang="en-US" sz="600" b="1" dirty="0">
                <a:ea typeface="Arial" charset="0"/>
                <a:cs typeface="Arial" charset="0"/>
              </a:rPr>
              <a:t> </a:t>
            </a:r>
            <a:r>
              <a:rPr lang="en-US" sz="600" b="1" dirty="0" err="1">
                <a:ea typeface="Arial" charset="0"/>
                <a:cs typeface="Arial" charset="0"/>
              </a:rPr>
              <a:t>symboloi</a:t>
            </a:r>
            <a:r>
              <a:rPr lang="en-US" sz="600" b="1" dirty="0">
                <a:ea typeface="Arial" charset="0"/>
                <a:cs typeface="Arial" charset="0"/>
              </a:rPr>
              <a:t>? </a:t>
            </a:r>
            <a:r>
              <a:rPr lang="en-US" sz="600" b="1" dirty="0" err="1">
                <a:ea typeface="Arial" charset="0"/>
                <a:cs typeface="Arial" charset="0"/>
              </a:rPr>
              <a:t>Kuinka</a:t>
            </a:r>
            <a:r>
              <a:rPr lang="en-US" sz="600" b="1" dirty="0">
                <a:ea typeface="Arial" charset="0"/>
                <a:cs typeface="Arial" charset="0"/>
              </a:rPr>
              <a:t> </a:t>
            </a:r>
            <a:r>
              <a:rPr lang="en-US" sz="600" b="1" dirty="0" err="1">
                <a:ea typeface="Arial" charset="0"/>
                <a:cs typeface="Arial" charset="0"/>
              </a:rPr>
              <a:t>suurta</a:t>
            </a:r>
            <a:r>
              <a:rPr lang="en-US" sz="600" b="1" dirty="0">
                <a:ea typeface="Arial" charset="0"/>
                <a:cs typeface="Arial" charset="0"/>
              </a:rPr>
              <a:t> </a:t>
            </a:r>
            <a:r>
              <a:rPr lang="en-US" sz="600" b="1" dirty="0" err="1">
                <a:ea typeface="Arial" charset="0"/>
                <a:cs typeface="Arial" charset="0"/>
              </a:rPr>
              <a:t>osallistujajoukkoa</a:t>
            </a:r>
            <a:r>
              <a:rPr lang="en-US" sz="600" b="1" dirty="0">
                <a:ea typeface="Arial" charset="0"/>
                <a:cs typeface="Arial" charset="0"/>
              </a:rPr>
              <a:t> </a:t>
            </a:r>
            <a:r>
              <a:rPr lang="en-US" sz="600" b="1" dirty="0" err="1">
                <a:ea typeface="Arial" charset="0"/>
                <a:cs typeface="Arial" charset="0"/>
              </a:rPr>
              <a:t>tavoitellaan</a:t>
            </a:r>
            <a:r>
              <a:rPr lang="en-US" sz="600" b="1" dirty="0">
                <a:ea typeface="Arial" charset="0"/>
                <a:cs typeface="Arial" charset="0"/>
              </a:rPr>
              <a:t>? </a:t>
            </a:r>
            <a:r>
              <a:rPr lang="en-US" sz="600" b="1" dirty="0" err="1">
                <a:ea typeface="Arial" charset="0"/>
                <a:cs typeface="Arial" charset="0"/>
              </a:rPr>
              <a:t>Onko</a:t>
            </a:r>
            <a:r>
              <a:rPr lang="en-US" sz="600" b="1" dirty="0">
                <a:ea typeface="Arial" charset="0"/>
                <a:cs typeface="Arial" charset="0"/>
              </a:rPr>
              <a:t> </a:t>
            </a:r>
            <a:r>
              <a:rPr lang="en-US" sz="600" b="1" dirty="0" err="1">
                <a:ea typeface="Arial" charset="0"/>
                <a:cs typeface="Arial" charset="0"/>
              </a:rPr>
              <a:t>ringille</a:t>
            </a:r>
            <a:r>
              <a:rPr lang="en-US" sz="600" b="1" dirty="0">
                <a:ea typeface="Arial" charset="0"/>
                <a:cs typeface="Arial" charset="0"/>
              </a:rPr>
              <a:t> </a:t>
            </a:r>
            <a:r>
              <a:rPr lang="en-US" sz="600" b="1" dirty="0" err="1">
                <a:ea typeface="Arial" charset="0"/>
                <a:cs typeface="Arial" charset="0"/>
              </a:rPr>
              <a:t>tilaa</a:t>
            </a:r>
            <a:r>
              <a:rPr lang="en-US" sz="600" b="1" dirty="0">
                <a:ea typeface="Arial" charset="0"/>
                <a:cs typeface="Arial" charset="0"/>
              </a:rPr>
              <a:t>?</a:t>
            </a:r>
          </a:p>
        </p:txBody>
      </p:sp>
      <p:sp>
        <p:nvSpPr>
          <p:cNvPr id="98" name="TextBox 97"/>
          <p:cNvSpPr txBox="1"/>
          <p:nvPr/>
        </p:nvSpPr>
        <p:spPr>
          <a:xfrm>
            <a:off x="4635328" y="2942470"/>
            <a:ext cx="1953845" cy="360850"/>
          </a:xfrm>
          <a:prstGeom prst="rect">
            <a:avLst/>
          </a:prstGeom>
          <a:solidFill>
            <a:schemeClr val="accent5"/>
          </a:solidFill>
        </p:spPr>
        <p:txBody>
          <a:bodyPr wrap="square" lIns="72000" tIns="72000" rIns="72000" bIns="72000" rtlCol="0">
            <a:spAutoFit/>
          </a:bodyPr>
          <a:lstStyle/>
          <a:p>
            <a:pPr algn="ctr"/>
            <a:r>
              <a:rPr lang="en-US" sz="700" dirty="0">
                <a:latin typeface="+mj-lt"/>
              </a:rPr>
              <a:t>MILLÄ TAVALLA  </a:t>
            </a:r>
            <a:br>
              <a:rPr lang="en-US" sz="700" dirty="0">
                <a:latin typeface="+mj-lt"/>
              </a:rPr>
            </a:br>
            <a:r>
              <a:rPr lang="en-US" sz="700" dirty="0">
                <a:latin typeface="+mj-lt"/>
              </a:rPr>
              <a:t>HEIDÄT KUTSUTAAN?</a:t>
            </a:r>
          </a:p>
        </p:txBody>
      </p:sp>
      <p:sp>
        <p:nvSpPr>
          <p:cNvPr id="99" name="Rectangle 98"/>
          <p:cNvSpPr/>
          <p:nvPr/>
        </p:nvSpPr>
        <p:spPr>
          <a:xfrm>
            <a:off x="4635328" y="3302470"/>
            <a:ext cx="1953845" cy="553998"/>
          </a:xfrm>
          <a:prstGeom prst="rect">
            <a:avLst/>
          </a:prstGeom>
        </p:spPr>
        <p:txBody>
          <a:bodyPr wrap="square">
            <a:spAutoFit/>
          </a:bodyPr>
          <a:lstStyle/>
          <a:p>
            <a:r>
              <a:rPr lang="en-US" sz="600" b="1" dirty="0" err="1">
                <a:ea typeface="Arial" charset="0"/>
                <a:cs typeface="Arial" charset="0"/>
              </a:rPr>
              <a:t>Miten</a:t>
            </a:r>
            <a:r>
              <a:rPr lang="en-US" sz="600" b="1" dirty="0">
                <a:ea typeface="Arial" charset="0"/>
                <a:cs typeface="Arial" charset="0"/>
              </a:rPr>
              <a:t> </a:t>
            </a:r>
            <a:r>
              <a:rPr lang="en-US" sz="600" b="1" dirty="0" err="1">
                <a:ea typeface="Arial" charset="0"/>
                <a:cs typeface="Arial" charset="0"/>
              </a:rPr>
              <a:t>saavutat</a:t>
            </a:r>
            <a:r>
              <a:rPr lang="en-US" sz="600" b="1" dirty="0">
                <a:ea typeface="Arial" charset="0"/>
                <a:cs typeface="Arial" charset="0"/>
              </a:rPr>
              <a:t> </a:t>
            </a:r>
            <a:r>
              <a:rPr lang="en-US" sz="600" b="1" dirty="0" err="1">
                <a:ea typeface="Arial" charset="0"/>
                <a:cs typeface="Arial" charset="0"/>
              </a:rPr>
              <a:t>kohderyhmäsi</a:t>
            </a:r>
            <a:r>
              <a:rPr lang="en-US" sz="600" b="1" dirty="0">
                <a:ea typeface="Arial" charset="0"/>
                <a:cs typeface="Arial" charset="0"/>
              </a:rPr>
              <a:t>? </a:t>
            </a:r>
            <a:r>
              <a:rPr lang="en-US" sz="600" b="1" dirty="0" err="1">
                <a:ea typeface="Arial" charset="0"/>
                <a:cs typeface="Arial" charset="0"/>
              </a:rPr>
              <a:t>Mikä</a:t>
            </a:r>
            <a:r>
              <a:rPr lang="en-US" sz="600" b="1" dirty="0">
                <a:ea typeface="Arial" charset="0"/>
                <a:cs typeface="Arial" charset="0"/>
              </a:rPr>
              <a:t> </a:t>
            </a:r>
            <a:r>
              <a:rPr lang="en-US" sz="600" b="1" dirty="0" err="1">
                <a:ea typeface="Arial" charset="0"/>
                <a:cs typeface="Arial" charset="0"/>
              </a:rPr>
              <a:t>saa</a:t>
            </a:r>
            <a:r>
              <a:rPr lang="en-US" sz="600" b="1" dirty="0">
                <a:ea typeface="Arial" charset="0"/>
                <a:cs typeface="Arial" charset="0"/>
              </a:rPr>
              <a:t> </a:t>
            </a:r>
            <a:r>
              <a:rPr lang="en-US" sz="600" b="1" dirty="0" err="1">
                <a:ea typeface="Arial" charset="0"/>
                <a:cs typeface="Arial" charset="0"/>
              </a:rPr>
              <a:t>heidät</a:t>
            </a:r>
            <a:r>
              <a:rPr lang="en-US" sz="600" b="1" dirty="0">
                <a:ea typeface="Arial" charset="0"/>
                <a:cs typeface="Arial" charset="0"/>
              </a:rPr>
              <a:t> </a:t>
            </a:r>
            <a:r>
              <a:rPr lang="en-US" sz="600" b="1" dirty="0" err="1">
                <a:ea typeface="Arial" charset="0"/>
                <a:cs typeface="Arial" charset="0"/>
              </a:rPr>
              <a:t>tulemaan</a:t>
            </a:r>
            <a:r>
              <a:rPr lang="en-US" sz="600" b="1" dirty="0">
                <a:ea typeface="Arial" charset="0"/>
                <a:cs typeface="Arial" charset="0"/>
              </a:rPr>
              <a:t> </a:t>
            </a:r>
            <a:r>
              <a:rPr lang="en-US" sz="600" b="1" dirty="0" err="1">
                <a:ea typeface="Arial" charset="0"/>
                <a:cs typeface="Arial" charset="0"/>
              </a:rPr>
              <a:t>paikalle</a:t>
            </a:r>
            <a:r>
              <a:rPr lang="en-US" sz="600" b="1" dirty="0">
                <a:ea typeface="Arial" charset="0"/>
                <a:cs typeface="Arial" charset="0"/>
              </a:rPr>
              <a:t> </a:t>
            </a:r>
            <a:r>
              <a:rPr lang="en-US" sz="600" b="1" dirty="0" err="1">
                <a:ea typeface="Arial" charset="0"/>
                <a:cs typeface="Arial" charset="0"/>
              </a:rPr>
              <a:t>keskusteluusi</a:t>
            </a:r>
            <a:r>
              <a:rPr lang="en-US" sz="600" b="1" dirty="0">
                <a:ea typeface="Arial" charset="0"/>
                <a:cs typeface="Arial" charset="0"/>
              </a:rPr>
              <a:t>? </a:t>
            </a:r>
            <a:r>
              <a:rPr lang="en-US" sz="600" b="1" dirty="0" err="1">
                <a:ea typeface="Arial" charset="0"/>
                <a:cs typeface="Arial" charset="0"/>
              </a:rPr>
              <a:t>Mitä</a:t>
            </a:r>
            <a:r>
              <a:rPr lang="en-US" sz="600" b="1" dirty="0">
                <a:ea typeface="Arial" charset="0"/>
                <a:cs typeface="Arial" charset="0"/>
              </a:rPr>
              <a:t> </a:t>
            </a:r>
            <a:r>
              <a:rPr lang="en-US" sz="600" b="1" dirty="0" err="1">
                <a:ea typeface="Arial" charset="0"/>
                <a:cs typeface="Arial" charset="0"/>
              </a:rPr>
              <a:t>kanavia</a:t>
            </a:r>
            <a:r>
              <a:rPr lang="en-US" sz="600" b="1" dirty="0">
                <a:ea typeface="Arial" charset="0"/>
                <a:cs typeface="Arial" charset="0"/>
              </a:rPr>
              <a:t> he </a:t>
            </a:r>
            <a:r>
              <a:rPr lang="en-US" sz="600" b="1" dirty="0" err="1">
                <a:ea typeface="Arial" charset="0"/>
                <a:cs typeface="Arial" charset="0"/>
              </a:rPr>
              <a:t>seuraavat</a:t>
            </a:r>
            <a:r>
              <a:rPr lang="en-US" sz="600" b="1" dirty="0">
                <a:ea typeface="Arial" charset="0"/>
                <a:cs typeface="Arial" charset="0"/>
              </a:rPr>
              <a:t>? </a:t>
            </a:r>
            <a:r>
              <a:rPr lang="en-US" sz="600" b="1" dirty="0" err="1">
                <a:ea typeface="Arial" charset="0"/>
                <a:cs typeface="Arial" charset="0"/>
              </a:rPr>
              <a:t>Kenen</a:t>
            </a:r>
            <a:r>
              <a:rPr lang="en-US" sz="600" b="1" dirty="0">
                <a:ea typeface="Arial" charset="0"/>
                <a:cs typeface="Arial" charset="0"/>
              </a:rPr>
              <a:t> </a:t>
            </a:r>
            <a:r>
              <a:rPr lang="en-US" sz="600" b="1" dirty="0" err="1">
                <a:ea typeface="Arial" charset="0"/>
                <a:cs typeface="Arial" charset="0"/>
              </a:rPr>
              <a:t>kautta</a:t>
            </a:r>
            <a:r>
              <a:rPr lang="en-US" sz="600" b="1" dirty="0">
                <a:ea typeface="Arial" charset="0"/>
                <a:cs typeface="Arial" charset="0"/>
              </a:rPr>
              <a:t> </a:t>
            </a:r>
            <a:r>
              <a:rPr lang="en-US" sz="600" b="1" dirty="0" err="1">
                <a:ea typeface="Arial" charset="0"/>
                <a:cs typeface="Arial" charset="0"/>
              </a:rPr>
              <a:t>heidät</a:t>
            </a:r>
            <a:r>
              <a:rPr lang="en-US" sz="600" b="1" dirty="0">
                <a:ea typeface="Arial" charset="0"/>
                <a:cs typeface="Arial" charset="0"/>
              </a:rPr>
              <a:t> </a:t>
            </a:r>
            <a:r>
              <a:rPr lang="en-US" sz="600" b="1" dirty="0" err="1">
                <a:ea typeface="Arial" charset="0"/>
                <a:cs typeface="Arial" charset="0"/>
              </a:rPr>
              <a:t>voi</a:t>
            </a:r>
            <a:r>
              <a:rPr lang="en-US" sz="600" b="1" dirty="0">
                <a:ea typeface="Arial" charset="0"/>
                <a:cs typeface="Arial" charset="0"/>
              </a:rPr>
              <a:t> </a:t>
            </a:r>
            <a:r>
              <a:rPr lang="en-US" sz="600" b="1" dirty="0" err="1">
                <a:ea typeface="Arial" charset="0"/>
                <a:cs typeface="Arial" charset="0"/>
              </a:rPr>
              <a:t>tavoittaa</a:t>
            </a:r>
            <a:r>
              <a:rPr lang="en-US" sz="600" b="1" dirty="0">
                <a:ea typeface="Arial" charset="0"/>
                <a:cs typeface="Arial" charset="0"/>
              </a:rPr>
              <a:t> </a:t>
            </a:r>
            <a:r>
              <a:rPr lang="en-US" sz="600" b="1" dirty="0" err="1">
                <a:ea typeface="Arial" charset="0"/>
                <a:cs typeface="Arial" charset="0"/>
              </a:rPr>
              <a:t>helpoiten</a:t>
            </a:r>
            <a:r>
              <a:rPr lang="en-US" sz="600" b="1" dirty="0">
                <a:ea typeface="Arial" charset="0"/>
                <a:cs typeface="Arial" charset="0"/>
              </a:rPr>
              <a:t>? </a:t>
            </a:r>
            <a:r>
              <a:rPr lang="en-US" sz="600" b="1" dirty="0" err="1">
                <a:ea typeface="Arial" charset="0"/>
                <a:cs typeface="Arial" charset="0"/>
              </a:rPr>
              <a:t>Riittääkö</a:t>
            </a:r>
            <a:r>
              <a:rPr lang="en-US" sz="600" b="1" dirty="0">
                <a:ea typeface="Arial" charset="0"/>
                <a:cs typeface="Arial" charset="0"/>
              </a:rPr>
              <a:t> </a:t>
            </a:r>
            <a:r>
              <a:rPr lang="en-US" sz="600" b="1" dirty="0" err="1">
                <a:ea typeface="Arial" charset="0"/>
                <a:cs typeface="Arial" charset="0"/>
              </a:rPr>
              <a:t>yksi</a:t>
            </a:r>
            <a:r>
              <a:rPr lang="en-US" sz="600" b="1" dirty="0">
                <a:ea typeface="Arial" charset="0"/>
                <a:cs typeface="Arial" charset="0"/>
              </a:rPr>
              <a:t> </a:t>
            </a:r>
            <a:r>
              <a:rPr lang="en-US" sz="600" b="1" dirty="0" err="1">
                <a:ea typeface="Arial" charset="0"/>
                <a:cs typeface="Arial" charset="0"/>
              </a:rPr>
              <a:t>kutsu</a:t>
            </a:r>
            <a:r>
              <a:rPr lang="en-US" sz="600" b="1" dirty="0">
                <a:ea typeface="Arial" charset="0"/>
                <a:cs typeface="Arial" charset="0"/>
              </a:rPr>
              <a:t> </a:t>
            </a:r>
            <a:r>
              <a:rPr lang="en-US" sz="600" b="1" dirty="0" err="1">
                <a:ea typeface="Arial" charset="0"/>
                <a:cs typeface="Arial" charset="0"/>
              </a:rPr>
              <a:t>vai</a:t>
            </a:r>
            <a:r>
              <a:rPr lang="en-US" sz="600" b="1" dirty="0">
                <a:ea typeface="Arial" charset="0"/>
                <a:cs typeface="Arial" charset="0"/>
              </a:rPr>
              <a:t> </a:t>
            </a:r>
            <a:r>
              <a:rPr lang="en-US" sz="600" b="1" dirty="0" err="1">
                <a:ea typeface="Arial" charset="0"/>
                <a:cs typeface="Arial" charset="0"/>
              </a:rPr>
              <a:t>tarvitsetko</a:t>
            </a:r>
            <a:r>
              <a:rPr lang="en-US" sz="600" b="1" dirty="0">
                <a:ea typeface="Arial" charset="0"/>
                <a:cs typeface="Arial" charset="0"/>
              </a:rPr>
              <a:t> </a:t>
            </a:r>
            <a:r>
              <a:rPr lang="en-US" sz="600" b="1" dirty="0" err="1">
                <a:ea typeface="Arial" charset="0"/>
                <a:cs typeface="Arial" charset="0"/>
              </a:rPr>
              <a:t>eri</a:t>
            </a:r>
            <a:r>
              <a:rPr lang="en-US" sz="600" b="1" dirty="0">
                <a:ea typeface="Arial" charset="0"/>
                <a:cs typeface="Arial" charset="0"/>
              </a:rPr>
              <a:t> </a:t>
            </a:r>
            <a:r>
              <a:rPr lang="en-US" sz="600" b="1" dirty="0" err="1">
                <a:ea typeface="Arial" charset="0"/>
                <a:cs typeface="Arial" charset="0"/>
              </a:rPr>
              <a:t>kohderyhmille</a:t>
            </a:r>
            <a:r>
              <a:rPr lang="en-US" sz="600" b="1" dirty="0">
                <a:ea typeface="Arial" charset="0"/>
                <a:cs typeface="Arial" charset="0"/>
              </a:rPr>
              <a:t> </a:t>
            </a:r>
            <a:r>
              <a:rPr lang="en-US" sz="600" b="1" dirty="0" err="1">
                <a:ea typeface="Arial" charset="0"/>
                <a:cs typeface="Arial" charset="0"/>
              </a:rPr>
              <a:t>kohdennettuja</a:t>
            </a:r>
            <a:r>
              <a:rPr lang="en-US" sz="600" b="1" dirty="0">
                <a:ea typeface="Arial" charset="0"/>
                <a:cs typeface="Arial" charset="0"/>
              </a:rPr>
              <a:t> </a:t>
            </a:r>
            <a:r>
              <a:rPr lang="en-US" sz="600" b="1" dirty="0" err="1">
                <a:ea typeface="Arial" charset="0"/>
                <a:cs typeface="Arial" charset="0"/>
              </a:rPr>
              <a:t>kutsuja</a:t>
            </a:r>
            <a:r>
              <a:rPr lang="en-US" sz="600" b="1" dirty="0">
                <a:ea typeface="Arial" charset="0"/>
                <a:cs typeface="Arial" charset="0"/>
              </a:rPr>
              <a:t>?</a:t>
            </a:r>
          </a:p>
        </p:txBody>
      </p:sp>
      <p:sp>
        <p:nvSpPr>
          <p:cNvPr id="100" name="TextBox 99"/>
          <p:cNvSpPr txBox="1"/>
          <p:nvPr/>
        </p:nvSpPr>
        <p:spPr>
          <a:xfrm>
            <a:off x="6717427" y="2942045"/>
            <a:ext cx="1953845" cy="360850"/>
          </a:xfrm>
          <a:prstGeom prst="rect">
            <a:avLst/>
          </a:prstGeom>
          <a:solidFill>
            <a:schemeClr val="accent5"/>
          </a:solidFill>
        </p:spPr>
        <p:txBody>
          <a:bodyPr wrap="square" lIns="72000" tIns="72000" rIns="72000" bIns="72000" rtlCol="0" anchor="ctr" anchorCtr="0">
            <a:spAutoFit/>
          </a:bodyPr>
          <a:lstStyle/>
          <a:p>
            <a:pPr algn="ctr"/>
            <a:r>
              <a:rPr lang="en-US" sz="700" dirty="0">
                <a:latin typeface="+mj-lt"/>
              </a:rPr>
              <a:t>KESKUSTELUUN  VALMISTAUTUMINEN</a:t>
            </a:r>
          </a:p>
        </p:txBody>
      </p:sp>
      <p:sp>
        <p:nvSpPr>
          <p:cNvPr id="101" name="Rectangle 100"/>
          <p:cNvSpPr/>
          <p:nvPr/>
        </p:nvSpPr>
        <p:spPr>
          <a:xfrm>
            <a:off x="6717427" y="3303750"/>
            <a:ext cx="1953845" cy="738664"/>
          </a:xfrm>
          <a:prstGeom prst="rect">
            <a:avLst/>
          </a:prstGeom>
        </p:spPr>
        <p:txBody>
          <a:bodyPr wrap="square">
            <a:spAutoFit/>
          </a:bodyPr>
          <a:lstStyle/>
          <a:p>
            <a:r>
              <a:rPr lang="en-US" sz="600" b="1" dirty="0" err="1">
                <a:ea typeface="Arial" charset="0"/>
                <a:cs typeface="Arial" charset="0"/>
              </a:rPr>
              <a:t>Mitä</a:t>
            </a:r>
            <a:r>
              <a:rPr lang="en-US" sz="600" b="1" dirty="0">
                <a:ea typeface="Arial" charset="0"/>
                <a:cs typeface="Arial" charset="0"/>
              </a:rPr>
              <a:t> </a:t>
            </a:r>
            <a:r>
              <a:rPr lang="en-US" sz="600" b="1" dirty="0" err="1">
                <a:ea typeface="Arial" charset="0"/>
                <a:cs typeface="Arial" charset="0"/>
              </a:rPr>
              <a:t>aiheesta</a:t>
            </a:r>
            <a:r>
              <a:rPr lang="en-US" sz="600" b="1" dirty="0">
                <a:ea typeface="Arial" charset="0"/>
                <a:cs typeface="Arial" charset="0"/>
              </a:rPr>
              <a:t> on </a:t>
            </a:r>
            <a:r>
              <a:rPr lang="en-US" sz="600" b="1" dirty="0" err="1">
                <a:ea typeface="Arial" charset="0"/>
                <a:cs typeface="Arial" charset="0"/>
              </a:rPr>
              <a:t>keskusteltu</a:t>
            </a:r>
            <a:r>
              <a:rPr lang="en-US" sz="600" b="1" dirty="0">
                <a:ea typeface="Arial" charset="0"/>
                <a:cs typeface="Arial" charset="0"/>
              </a:rPr>
              <a:t> </a:t>
            </a:r>
            <a:r>
              <a:rPr lang="en-US" sz="600" b="1" dirty="0" err="1">
                <a:ea typeface="Arial" charset="0"/>
                <a:cs typeface="Arial" charset="0"/>
              </a:rPr>
              <a:t>viime</a:t>
            </a:r>
            <a:r>
              <a:rPr lang="en-US" sz="600" b="1" dirty="0">
                <a:ea typeface="Arial" charset="0"/>
                <a:cs typeface="Arial" charset="0"/>
              </a:rPr>
              <a:t> </a:t>
            </a:r>
            <a:r>
              <a:rPr lang="en-US" sz="600" b="1" dirty="0" err="1">
                <a:ea typeface="Arial" charset="0"/>
                <a:cs typeface="Arial" charset="0"/>
              </a:rPr>
              <a:t>aikoina</a:t>
            </a:r>
            <a:r>
              <a:rPr lang="en-US" sz="600" b="1" dirty="0">
                <a:ea typeface="Arial" charset="0"/>
                <a:cs typeface="Arial" charset="0"/>
              </a:rPr>
              <a:t>?  </a:t>
            </a:r>
            <a:r>
              <a:rPr lang="en-US" sz="600" b="1" dirty="0" err="1">
                <a:ea typeface="Arial" charset="0"/>
                <a:cs typeface="Arial" charset="0"/>
              </a:rPr>
              <a:t>Keiden</a:t>
            </a:r>
            <a:r>
              <a:rPr lang="en-US" sz="600" b="1" dirty="0">
                <a:ea typeface="Arial" charset="0"/>
                <a:cs typeface="Arial" charset="0"/>
              </a:rPr>
              <a:t> </a:t>
            </a:r>
            <a:r>
              <a:rPr lang="en-US" sz="600" b="1" dirty="0" err="1">
                <a:ea typeface="Arial" charset="0"/>
                <a:cs typeface="Arial" charset="0"/>
              </a:rPr>
              <a:t>ääni</a:t>
            </a:r>
            <a:r>
              <a:rPr lang="en-US" sz="600" b="1" dirty="0">
                <a:ea typeface="Arial" charset="0"/>
                <a:cs typeface="Arial" charset="0"/>
              </a:rPr>
              <a:t> </a:t>
            </a:r>
            <a:r>
              <a:rPr lang="en-US" sz="600" b="1" dirty="0" err="1">
                <a:ea typeface="Arial" charset="0"/>
                <a:cs typeface="Arial" charset="0"/>
              </a:rPr>
              <a:t>kuuluu</a:t>
            </a:r>
            <a:r>
              <a:rPr lang="en-US" sz="600" b="1" dirty="0">
                <a:ea typeface="Arial" charset="0"/>
                <a:cs typeface="Arial" charset="0"/>
              </a:rPr>
              <a:t> ja </a:t>
            </a:r>
            <a:r>
              <a:rPr lang="en-US" sz="600" b="1" dirty="0" err="1">
                <a:ea typeface="Arial" charset="0"/>
                <a:cs typeface="Arial" charset="0"/>
              </a:rPr>
              <a:t>keiden</a:t>
            </a:r>
            <a:r>
              <a:rPr lang="en-US" sz="600" b="1" dirty="0">
                <a:ea typeface="Arial" charset="0"/>
                <a:cs typeface="Arial" charset="0"/>
              </a:rPr>
              <a:t> </a:t>
            </a:r>
            <a:r>
              <a:rPr lang="en-US" sz="600" b="1" dirty="0" err="1">
                <a:ea typeface="Arial" charset="0"/>
                <a:cs typeface="Arial" charset="0"/>
              </a:rPr>
              <a:t>ei</a:t>
            </a:r>
            <a:r>
              <a:rPr lang="en-US" sz="600" b="1" dirty="0">
                <a:ea typeface="Arial" charset="0"/>
                <a:cs typeface="Arial" charset="0"/>
              </a:rPr>
              <a:t>? </a:t>
            </a:r>
            <a:r>
              <a:rPr lang="en-US" sz="600" b="1" dirty="0" err="1">
                <a:ea typeface="Arial" charset="0"/>
                <a:cs typeface="Arial" charset="0"/>
              </a:rPr>
              <a:t>Mitä</a:t>
            </a:r>
            <a:r>
              <a:rPr lang="en-US" sz="600" b="1" dirty="0">
                <a:ea typeface="Arial" charset="0"/>
                <a:cs typeface="Arial" charset="0"/>
              </a:rPr>
              <a:t> </a:t>
            </a:r>
            <a:r>
              <a:rPr lang="en-US" sz="600" b="1" dirty="0" err="1">
                <a:ea typeface="Arial" charset="0"/>
                <a:cs typeface="Arial" charset="0"/>
              </a:rPr>
              <a:t>mieltä</a:t>
            </a:r>
            <a:r>
              <a:rPr lang="en-US" sz="600" b="1" dirty="0">
                <a:ea typeface="Arial" charset="0"/>
                <a:cs typeface="Arial" charset="0"/>
              </a:rPr>
              <a:t> </a:t>
            </a:r>
            <a:r>
              <a:rPr lang="en-US" sz="600" b="1" dirty="0" err="1">
                <a:ea typeface="Arial" charset="0"/>
                <a:cs typeface="Arial" charset="0"/>
              </a:rPr>
              <a:t>minä</a:t>
            </a:r>
            <a:r>
              <a:rPr lang="en-US" sz="600" b="1" dirty="0">
                <a:ea typeface="Arial" charset="0"/>
                <a:cs typeface="Arial" charset="0"/>
              </a:rPr>
              <a:t> </a:t>
            </a:r>
            <a:r>
              <a:rPr lang="en-US" sz="600" b="1" dirty="0" err="1">
                <a:ea typeface="Arial" charset="0"/>
                <a:cs typeface="Arial" charset="0"/>
              </a:rPr>
              <a:t>olen</a:t>
            </a:r>
            <a:r>
              <a:rPr lang="en-US" sz="600" b="1" dirty="0">
                <a:ea typeface="Arial" charset="0"/>
                <a:cs typeface="Arial" charset="0"/>
              </a:rPr>
              <a:t>? </a:t>
            </a:r>
            <a:r>
              <a:rPr lang="en-US" sz="600" b="1" dirty="0" err="1">
                <a:ea typeface="Arial" charset="0"/>
                <a:cs typeface="Arial" charset="0"/>
              </a:rPr>
              <a:t>Millaiset</a:t>
            </a:r>
            <a:r>
              <a:rPr lang="en-US" sz="600" b="1" dirty="0">
                <a:ea typeface="Arial" charset="0"/>
                <a:cs typeface="Arial" charset="0"/>
              </a:rPr>
              <a:t> </a:t>
            </a:r>
            <a:r>
              <a:rPr lang="en-US" sz="600" b="1" dirty="0" err="1">
                <a:ea typeface="Arial" charset="0"/>
                <a:cs typeface="Arial" charset="0"/>
              </a:rPr>
              <a:t>ovat</a:t>
            </a:r>
            <a:r>
              <a:rPr lang="en-US" sz="600" b="1" dirty="0">
                <a:ea typeface="Arial" charset="0"/>
                <a:cs typeface="Arial" charset="0"/>
              </a:rPr>
              <a:t> </a:t>
            </a:r>
            <a:r>
              <a:rPr lang="en-US" sz="600" b="1" dirty="0" err="1">
                <a:ea typeface="Arial" charset="0"/>
                <a:cs typeface="Arial" charset="0"/>
              </a:rPr>
              <a:t>hyvät</a:t>
            </a:r>
            <a:r>
              <a:rPr lang="en-US" sz="600" b="1" dirty="0">
                <a:ea typeface="Arial" charset="0"/>
                <a:cs typeface="Arial" charset="0"/>
              </a:rPr>
              <a:t> </a:t>
            </a:r>
            <a:r>
              <a:rPr lang="en-US" sz="600" b="1" dirty="0" err="1">
                <a:ea typeface="Arial" charset="0"/>
                <a:cs typeface="Arial" charset="0"/>
              </a:rPr>
              <a:t>pelisäännöt</a:t>
            </a:r>
            <a:r>
              <a:rPr lang="en-US" sz="600" b="1" dirty="0">
                <a:ea typeface="Arial" charset="0"/>
                <a:cs typeface="Arial" charset="0"/>
              </a:rPr>
              <a:t>?</a:t>
            </a:r>
            <a:br>
              <a:rPr lang="en-US" sz="600" b="1" dirty="0">
                <a:ea typeface="Arial" charset="0"/>
                <a:cs typeface="Arial" charset="0"/>
              </a:rPr>
            </a:br>
            <a:r>
              <a:rPr lang="en-US" sz="600" b="1" dirty="0" err="1">
                <a:ea typeface="Arial" charset="0"/>
                <a:cs typeface="Arial" charset="0"/>
              </a:rPr>
              <a:t>Miten</a:t>
            </a:r>
            <a:r>
              <a:rPr lang="en-US" sz="600" b="1" dirty="0">
                <a:ea typeface="Arial" charset="0"/>
                <a:cs typeface="Arial" charset="0"/>
              </a:rPr>
              <a:t> </a:t>
            </a:r>
            <a:r>
              <a:rPr lang="en-US" sz="600" b="1" dirty="0" err="1">
                <a:ea typeface="Arial" charset="0"/>
                <a:cs typeface="Arial" charset="0"/>
              </a:rPr>
              <a:t>aloitan</a:t>
            </a:r>
            <a:r>
              <a:rPr lang="en-US" sz="600" b="1" dirty="0">
                <a:ea typeface="Arial" charset="0"/>
                <a:cs typeface="Arial" charset="0"/>
              </a:rPr>
              <a:t>, </a:t>
            </a:r>
            <a:r>
              <a:rPr lang="en-US" sz="600" b="1" dirty="0" err="1">
                <a:ea typeface="Arial" charset="0"/>
                <a:cs typeface="Arial" charset="0"/>
              </a:rPr>
              <a:t>miten</a:t>
            </a:r>
            <a:r>
              <a:rPr lang="en-US" sz="600" b="1" dirty="0">
                <a:ea typeface="Arial" charset="0"/>
                <a:cs typeface="Arial" charset="0"/>
              </a:rPr>
              <a:t> </a:t>
            </a:r>
            <a:r>
              <a:rPr lang="en-US" sz="600" b="1" dirty="0" err="1">
                <a:ea typeface="Arial" charset="0"/>
                <a:cs typeface="Arial" charset="0"/>
              </a:rPr>
              <a:t>ohjaan</a:t>
            </a:r>
            <a:r>
              <a:rPr lang="en-US" sz="600" b="1" dirty="0">
                <a:ea typeface="Arial" charset="0"/>
                <a:cs typeface="Arial" charset="0"/>
              </a:rPr>
              <a:t>, </a:t>
            </a:r>
            <a:r>
              <a:rPr lang="en-US" sz="600" b="1" dirty="0" err="1">
                <a:ea typeface="Arial" charset="0"/>
                <a:cs typeface="Arial" charset="0"/>
              </a:rPr>
              <a:t>miten</a:t>
            </a:r>
            <a:r>
              <a:rPr lang="en-US" sz="600" b="1" dirty="0">
                <a:ea typeface="Arial" charset="0"/>
                <a:cs typeface="Arial" charset="0"/>
              </a:rPr>
              <a:t> </a:t>
            </a:r>
            <a:r>
              <a:rPr lang="en-US" sz="600" b="1" dirty="0" err="1">
                <a:ea typeface="Arial" charset="0"/>
                <a:cs typeface="Arial" charset="0"/>
              </a:rPr>
              <a:t>lopetan</a:t>
            </a:r>
            <a:r>
              <a:rPr lang="en-US" sz="600" b="1" dirty="0">
                <a:ea typeface="Arial" charset="0"/>
                <a:cs typeface="Arial" charset="0"/>
              </a:rPr>
              <a:t>?</a:t>
            </a:r>
            <a:br>
              <a:rPr lang="en-US" sz="600" b="1" dirty="0">
                <a:ea typeface="Arial" charset="0"/>
                <a:cs typeface="Arial" charset="0"/>
              </a:rPr>
            </a:br>
            <a:r>
              <a:rPr lang="en-US" sz="600" b="1" dirty="0" err="1">
                <a:ea typeface="Arial" charset="0"/>
                <a:cs typeface="Arial" charset="0"/>
              </a:rPr>
              <a:t>Miten</a:t>
            </a:r>
            <a:r>
              <a:rPr lang="en-US" sz="600" b="1" dirty="0">
                <a:ea typeface="Arial" charset="0"/>
                <a:cs typeface="Arial" charset="0"/>
              </a:rPr>
              <a:t> </a:t>
            </a:r>
            <a:r>
              <a:rPr lang="en-US" sz="600" b="1" dirty="0" err="1">
                <a:ea typeface="Arial" charset="0"/>
                <a:cs typeface="Arial" charset="0"/>
              </a:rPr>
              <a:t>varmistetaan</a:t>
            </a:r>
            <a:r>
              <a:rPr lang="en-US" sz="600" b="1" dirty="0">
                <a:ea typeface="Arial" charset="0"/>
                <a:cs typeface="Arial" charset="0"/>
              </a:rPr>
              <a:t> </a:t>
            </a:r>
            <a:r>
              <a:rPr lang="en-US" sz="600" b="1" dirty="0" err="1">
                <a:ea typeface="Arial" charset="0"/>
                <a:cs typeface="Arial" charset="0"/>
              </a:rPr>
              <a:t>dialogin</a:t>
            </a:r>
            <a:r>
              <a:rPr lang="en-US" sz="600" b="1" dirty="0">
                <a:ea typeface="Arial" charset="0"/>
                <a:cs typeface="Arial" charset="0"/>
              </a:rPr>
              <a:t> </a:t>
            </a:r>
            <a:r>
              <a:rPr lang="en-US" sz="600" b="1" dirty="0" err="1">
                <a:ea typeface="Arial" charset="0"/>
                <a:cs typeface="Arial" charset="0"/>
              </a:rPr>
              <a:t>onnistuminen</a:t>
            </a:r>
            <a:r>
              <a:rPr lang="en-US" sz="600" b="1" dirty="0">
                <a:ea typeface="Arial" charset="0"/>
                <a:cs typeface="Arial" charset="0"/>
              </a:rPr>
              <a:t>?</a:t>
            </a:r>
            <a:br>
              <a:rPr lang="en-US" sz="600" b="1" dirty="0">
                <a:ea typeface="Arial" charset="0"/>
                <a:cs typeface="Arial" charset="0"/>
              </a:rPr>
            </a:br>
            <a:r>
              <a:rPr lang="en-US" sz="600" b="1" dirty="0" err="1">
                <a:ea typeface="Arial" charset="0"/>
                <a:cs typeface="Arial" charset="0"/>
              </a:rPr>
              <a:t>Miten</a:t>
            </a:r>
            <a:r>
              <a:rPr lang="en-US" sz="600" b="1" dirty="0">
                <a:ea typeface="Arial" charset="0"/>
                <a:cs typeface="Arial" charset="0"/>
              </a:rPr>
              <a:t> </a:t>
            </a:r>
            <a:r>
              <a:rPr lang="en-US" sz="600" b="1" dirty="0" err="1">
                <a:ea typeface="Arial" charset="0"/>
                <a:cs typeface="Arial" charset="0"/>
              </a:rPr>
              <a:t>keskustelu</a:t>
            </a:r>
            <a:r>
              <a:rPr lang="en-US" sz="600" b="1" dirty="0">
                <a:ea typeface="Arial" charset="0"/>
                <a:cs typeface="Arial" charset="0"/>
              </a:rPr>
              <a:t> </a:t>
            </a:r>
            <a:r>
              <a:rPr lang="en-US" sz="600" b="1" dirty="0" err="1">
                <a:ea typeface="Arial" charset="0"/>
                <a:cs typeface="Arial" charset="0"/>
              </a:rPr>
              <a:t>dokumentoidaan</a:t>
            </a:r>
            <a:r>
              <a:rPr lang="en-US" sz="600" b="1" dirty="0">
                <a:ea typeface="Arial" charset="0"/>
                <a:cs typeface="Arial" charset="0"/>
              </a:rPr>
              <a:t> ja </a:t>
            </a:r>
            <a:r>
              <a:rPr lang="en-US" sz="600" b="1" dirty="0" err="1">
                <a:ea typeface="Arial" charset="0"/>
                <a:cs typeface="Arial" charset="0"/>
              </a:rPr>
              <a:t>vedetään</a:t>
            </a:r>
            <a:r>
              <a:rPr lang="en-US" sz="600" b="1" dirty="0">
                <a:ea typeface="Arial" charset="0"/>
                <a:cs typeface="Arial" charset="0"/>
              </a:rPr>
              <a:t> </a:t>
            </a:r>
            <a:r>
              <a:rPr lang="en-US" sz="600" b="1" dirty="0" err="1">
                <a:ea typeface="Arial" charset="0"/>
                <a:cs typeface="Arial" charset="0"/>
              </a:rPr>
              <a:t>yhteen</a:t>
            </a:r>
            <a:r>
              <a:rPr lang="en-US" sz="600" b="1" dirty="0">
                <a:ea typeface="Arial" charset="0"/>
                <a:cs typeface="Arial" charset="0"/>
              </a:rPr>
              <a:t>?</a:t>
            </a:r>
          </a:p>
        </p:txBody>
      </p:sp>
    </p:spTree>
    <p:extLst>
      <p:ext uri="{BB962C8B-B14F-4D97-AF65-F5344CB8AC3E}">
        <p14:creationId xmlns:p14="http://schemas.microsoft.com/office/powerpoint/2010/main" val="1458568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sitra.fi/2017/12/12160935/erataukotyokalutaikanasyventamine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5731" y="2058348"/>
            <a:ext cx="4928721" cy="2772406"/>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title"/>
          </p:nvPr>
        </p:nvSpPr>
        <p:spPr/>
        <p:txBody>
          <a:bodyPr/>
          <a:lstStyle/>
          <a:p>
            <a:r>
              <a:rPr lang="fi-FI" dirty="0"/>
              <a:t>Millainen on hyvä aihe Erätauko-dialogille</a:t>
            </a:r>
          </a:p>
        </p:txBody>
      </p:sp>
      <p:sp>
        <p:nvSpPr>
          <p:cNvPr id="3" name="Tekstin paikkamerkki 2"/>
          <p:cNvSpPr>
            <a:spLocks noGrp="1"/>
          </p:cNvSpPr>
          <p:nvPr>
            <p:ph type="body" sz="quarter" idx="19"/>
          </p:nvPr>
        </p:nvSpPr>
        <p:spPr>
          <a:xfrm>
            <a:off x="539551" y="1203598"/>
            <a:ext cx="2780519" cy="3168352"/>
          </a:xfrm>
        </p:spPr>
        <p:txBody>
          <a:bodyPr/>
          <a:lstStyle/>
          <a:p>
            <a:pPr marL="0" indent="0">
              <a:buNone/>
            </a:pPr>
            <a:r>
              <a:rPr lang="fi-FI" sz="1400" b="1" dirty="0">
                <a:latin typeface="+mj-lt"/>
              </a:rPr>
              <a:t>AIHEEN KRITEERIT</a:t>
            </a:r>
          </a:p>
          <a:p>
            <a:pPr>
              <a:buFont typeface="Arial" panose="020B0604020202020204" pitchFamily="34" charset="0"/>
              <a:buChar char="•"/>
            </a:pPr>
            <a:r>
              <a:rPr lang="fi-FI" sz="1400" dirty="0"/>
              <a:t>Jokainen voi liittyä oman kokemuksen kautta</a:t>
            </a:r>
          </a:p>
          <a:p>
            <a:pPr>
              <a:buFont typeface="Arial" panose="020B0604020202020204" pitchFamily="34" charset="0"/>
              <a:buChar char="•"/>
            </a:pPr>
            <a:r>
              <a:rPr lang="fi-FI" sz="1400" dirty="0"/>
              <a:t>Yhteiskunnallisesti tärkeä</a:t>
            </a:r>
          </a:p>
          <a:p>
            <a:pPr>
              <a:buFont typeface="Arial" panose="020B0604020202020204" pitchFamily="34" charset="0"/>
              <a:buChar char="•"/>
            </a:pPr>
            <a:r>
              <a:rPr lang="fi-FI" sz="1400" dirty="0"/>
              <a:t>Merkityksellinen kohderyhmälle</a:t>
            </a:r>
          </a:p>
          <a:p>
            <a:pPr>
              <a:buFont typeface="Arial" panose="020B0604020202020204" pitchFamily="34" charset="0"/>
              <a:buChar char="•"/>
            </a:pPr>
            <a:r>
              <a:rPr lang="fi-FI" sz="1400" dirty="0"/>
              <a:t>On tarve laajentaa ymmärrystä</a:t>
            </a:r>
          </a:p>
          <a:p>
            <a:pPr>
              <a:buFont typeface="Arial" panose="020B0604020202020204" pitchFamily="34" charset="0"/>
              <a:buChar char="•"/>
            </a:pPr>
            <a:r>
              <a:rPr lang="fi-FI" sz="1400" dirty="0"/>
              <a:t>Ei liian laaja mutta ei liian suppea</a:t>
            </a:r>
          </a:p>
          <a:p>
            <a:pPr>
              <a:buFont typeface="Arial" panose="020B0604020202020204" pitchFamily="34" charset="0"/>
              <a:buChar char="•"/>
            </a:pPr>
            <a:r>
              <a:rPr lang="fi-FI" sz="1400" dirty="0"/>
              <a:t>Ei voi nojata ainoastaan erityisasiantuntemukseen</a:t>
            </a:r>
          </a:p>
          <a:p>
            <a:pPr>
              <a:buFont typeface="Arial" panose="020B0604020202020204" pitchFamily="34" charset="0"/>
              <a:buChar char="•"/>
            </a:pPr>
            <a:r>
              <a:rPr lang="fi-FI" sz="1400" dirty="0"/>
              <a:t>Mahdollistaa aiheen laajan käsittelyn</a:t>
            </a:r>
          </a:p>
          <a:p>
            <a:endParaRPr lang="fi-FI" sz="1400" dirty="0"/>
          </a:p>
        </p:txBody>
      </p:sp>
      <p:sp>
        <p:nvSpPr>
          <p:cNvPr id="4" name="Tekstin paikkamerkki 2"/>
          <p:cNvSpPr txBox="1">
            <a:spLocks/>
          </p:cNvSpPr>
          <p:nvPr/>
        </p:nvSpPr>
        <p:spPr>
          <a:xfrm>
            <a:off x="5580112" y="1212036"/>
            <a:ext cx="2952328" cy="3168352"/>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i-FI" sz="1400" b="1" dirty="0">
                <a:latin typeface="+mj-lt"/>
              </a:rPr>
              <a:t>POHDI LISÄKSI</a:t>
            </a:r>
          </a:p>
          <a:p>
            <a:pPr>
              <a:buFont typeface="Arial" panose="020B0604020202020204" pitchFamily="34" charset="0"/>
              <a:buChar char="•"/>
            </a:pPr>
            <a:r>
              <a:rPr lang="fi-FI" sz="1400" dirty="0"/>
              <a:t>Mitä aiheesta on keskusteltu viime aikoina? Miksi?</a:t>
            </a:r>
          </a:p>
          <a:p>
            <a:pPr>
              <a:buFont typeface="Arial" panose="020B0604020202020204" pitchFamily="34" charset="0"/>
              <a:buChar char="•"/>
            </a:pPr>
            <a:r>
              <a:rPr lang="fi-FI" sz="1400" dirty="0"/>
              <a:t>Mitkä ovat eri osallistujien näkökulmat?</a:t>
            </a:r>
          </a:p>
          <a:p>
            <a:pPr>
              <a:buFont typeface="Arial" panose="020B0604020202020204" pitchFamily="34" charset="0"/>
              <a:buChar char="•"/>
            </a:pPr>
            <a:r>
              <a:rPr lang="fi-FI" sz="1400" dirty="0"/>
              <a:t>Mistä ollaan samaa mieltä?</a:t>
            </a:r>
          </a:p>
          <a:p>
            <a:pPr>
              <a:buFont typeface="Arial" panose="020B0604020202020204" pitchFamily="34" charset="0"/>
              <a:buChar char="•"/>
            </a:pPr>
            <a:r>
              <a:rPr lang="fi-FI" sz="1400" dirty="0"/>
              <a:t>Mistä eri mieltä?</a:t>
            </a:r>
          </a:p>
          <a:p>
            <a:pPr>
              <a:buFont typeface="Arial" panose="020B0604020202020204" pitchFamily="34" charset="0"/>
              <a:buChar char="•"/>
            </a:pPr>
            <a:r>
              <a:rPr lang="fi-FI" sz="1400" dirty="0"/>
              <a:t>Kuinka asiat voi sanoa arkikielellä ja välttää erikoissanastoa?</a:t>
            </a:r>
          </a:p>
          <a:p>
            <a:pPr>
              <a:buFont typeface="Arial" panose="020B0604020202020204" pitchFamily="34" charset="0"/>
              <a:buChar char="•"/>
            </a:pPr>
            <a:endParaRPr lang="fi-FI" sz="1400" dirty="0"/>
          </a:p>
        </p:txBody>
      </p:sp>
      <p:sp>
        <p:nvSpPr>
          <p:cNvPr id="7" name="Rectangle 6"/>
          <p:cNvSpPr/>
          <p:nvPr/>
        </p:nvSpPr>
        <p:spPr>
          <a:xfrm>
            <a:off x="159488" y="4715338"/>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Tree>
    <p:extLst>
      <p:ext uri="{BB962C8B-B14F-4D97-AF65-F5344CB8AC3E}">
        <p14:creationId xmlns:p14="http://schemas.microsoft.com/office/powerpoint/2010/main" val="1743707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531" y="437368"/>
            <a:ext cx="8064895" cy="701063"/>
          </a:xfrm>
        </p:spPr>
        <p:txBody>
          <a:bodyPr/>
          <a:lstStyle/>
          <a:p>
            <a:r>
              <a:rPr lang="fi-FI" dirty="0"/>
              <a:t>Kutsuprosessin vaiheet</a:t>
            </a:r>
          </a:p>
        </p:txBody>
      </p:sp>
      <p:sp>
        <p:nvSpPr>
          <p:cNvPr id="3" name="Text Placeholder 2"/>
          <p:cNvSpPr>
            <a:spLocks noGrp="1"/>
          </p:cNvSpPr>
          <p:nvPr>
            <p:ph type="body" sz="quarter" idx="13"/>
          </p:nvPr>
        </p:nvSpPr>
        <p:spPr/>
        <p:txBody>
          <a:bodyPr/>
          <a:lstStyle/>
          <a:p>
            <a:r>
              <a:rPr lang="fi-FI" dirty="0"/>
              <a:t>Määrittele keskustelun tarve ja tavoitteet</a:t>
            </a:r>
          </a:p>
        </p:txBody>
      </p:sp>
      <p:sp>
        <p:nvSpPr>
          <p:cNvPr id="4" name="Text Placeholder 3"/>
          <p:cNvSpPr>
            <a:spLocks noGrp="1"/>
          </p:cNvSpPr>
          <p:nvPr>
            <p:ph type="body" sz="quarter" idx="14"/>
          </p:nvPr>
        </p:nvSpPr>
        <p:spPr/>
        <p:txBody>
          <a:bodyPr/>
          <a:lstStyle/>
          <a:p>
            <a:r>
              <a:rPr lang="fi-FI" dirty="0"/>
              <a:t>Tunnista keskustelun kohderyhmä tarpeen ja tavoitteen pohjalta</a:t>
            </a:r>
          </a:p>
        </p:txBody>
      </p:sp>
      <p:sp>
        <p:nvSpPr>
          <p:cNvPr id="5" name="Text Placeholder 4"/>
          <p:cNvSpPr>
            <a:spLocks noGrp="1"/>
          </p:cNvSpPr>
          <p:nvPr>
            <p:ph type="body" sz="quarter" idx="15"/>
          </p:nvPr>
        </p:nvSpPr>
        <p:spPr/>
        <p:txBody>
          <a:bodyPr/>
          <a:lstStyle/>
          <a:p>
            <a:r>
              <a:rPr lang="fi-FI" dirty="0"/>
              <a:t>Löydä parhaat kontaktihenkilöt kohderyhmän tavoittamiseksi</a:t>
            </a:r>
          </a:p>
        </p:txBody>
      </p:sp>
      <p:sp>
        <p:nvSpPr>
          <p:cNvPr id="6" name="Text Placeholder 5"/>
          <p:cNvSpPr>
            <a:spLocks noGrp="1"/>
          </p:cNvSpPr>
          <p:nvPr>
            <p:ph type="body" sz="quarter" idx="16"/>
          </p:nvPr>
        </p:nvSpPr>
        <p:spPr/>
        <p:txBody>
          <a:bodyPr/>
          <a:lstStyle/>
          <a:p>
            <a:r>
              <a:rPr lang="fi-FI" dirty="0"/>
              <a:t>Sitouta kontaktihenkilöt mukaan kutsuprosessiin </a:t>
            </a:r>
          </a:p>
        </p:txBody>
      </p:sp>
      <p:sp>
        <p:nvSpPr>
          <p:cNvPr id="7" name="Text Placeholder 6"/>
          <p:cNvSpPr>
            <a:spLocks noGrp="1"/>
          </p:cNvSpPr>
          <p:nvPr>
            <p:ph type="body" sz="quarter" idx="17"/>
          </p:nvPr>
        </p:nvSpPr>
        <p:spPr/>
        <p:txBody>
          <a:bodyPr/>
          <a:lstStyle/>
          <a:p>
            <a:r>
              <a:rPr lang="fi-FI" dirty="0"/>
              <a:t>Kohdenna kutsun oikeisiin kanaviin ja kutsu kohderyhmän kielellä</a:t>
            </a:r>
          </a:p>
        </p:txBody>
      </p:sp>
      <p:sp>
        <p:nvSpPr>
          <p:cNvPr id="15" name="Rectangle 14"/>
          <p:cNvSpPr/>
          <p:nvPr/>
        </p:nvSpPr>
        <p:spPr>
          <a:xfrm>
            <a:off x="159488" y="4715338"/>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
        <p:nvSpPr>
          <p:cNvPr id="16" name="Ellipsi 20"/>
          <p:cNvSpPr/>
          <p:nvPr/>
        </p:nvSpPr>
        <p:spPr>
          <a:xfrm>
            <a:off x="814584" y="1236718"/>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1</a:t>
            </a:r>
          </a:p>
        </p:txBody>
      </p:sp>
      <p:sp>
        <p:nvSpPr>
          <p:cNvPr id="18" name="Ellipsi 20"/>
          <p:cNvSpPr/>
          <p:nvPr/>
        </p:nvSpPr>
        <p:spPr>
          <a:xfrm>
            <a:off x="814584" y="1888710"/>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2</a:t>
            </a:r>
          </a:p>
        </p:txBody>
      </p:sp>
      <p:sp>
        <p:nvSpPr>
          <p:cNvPr id="20" name="Ellipsi 20"/>
          <p:cNvSpPr/>
          <p:nvPr/>
        </p:nvSpPr>
        <p:spPr>
          <a:xfrm>
            <a:off x="814584" y="2508429"/>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3</a:t>
            </a:r>
          </a:p>
        </p:txBody>
      </p:sp>
      <p:sp>
        <p:nvSpPr>
          <p:cNvPr id="22" name="Ellipsi 20"/>
          <p:cNvSpPr/>
          <p:nvPr/>
        </p:nvSpPr>
        <p:spPr>
          <a:xfrm>
            <a:off x="814584" y="3154186"/>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4</a:t>
            </a:r>
          </a:p>
        </p:txBody>
      </p:sp>
      <p:sp>
        <p:nvSpPr>
          <p:cNvPr id="24" name="Ellipsi 20"/>
          <p:cNvSpPr/>
          <p:nvPr/>
        </p:nvSpPr>
        <p:spPr>
          <a:xfrm>
            <a:off x="814584" y="3817456"/>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5</a:t>
            </a:r>
          </a:p>
        </p:txBody>
      </p:sp>
      <p:pic>
        <p:nvPicPr>
          <p:cNvPr id="19" name="Kuva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4597" y="1916205"/>
            <a:ext cx="1174493" cy="1457429"/>
          </a:xfrm>
          <a:prstGeom prst="rect">
            <a:avLst/>
          </a:prstGeom>
        </p:spPr>
      </p:pic>
      <p:pic>
        <p:nvPicPr>
          <p:cNvPr id="23" name="Kuva 1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19189" y="11097"/>
            <a:ext cx="824811" cy="812073"/>
          </a:xfrm>
          <a:prstGeom prst="rect">
            <a:avLst/>
          </a:prstGeom>
        </p:spPr>
      </p:pic>
      <p:pic>
        <p:nvPicPr>
          <p:cNvPr id="17" name="Kuva 9"/>
          <p:cNvPicPr>
            <a:picLocks noChangeAspect="1"/>
          </p:cNvPicPr>
          <p:nvPr/>
        </p:nvPicPr>
        <p:blipFill rotWithShape="1">
          <a:blip r:embed="rId5" cstate="print">
            <a:extLst>
              <a:ext uri="{28A0092B-C50C-407E-A947-70E740481C1C}">
                <a14:useLocalDpi xmlns:a14="http://schemas.microsoft.com/office/drawing/2010/main" val="0"/>
              </a:ext>
            </a:extLst>
          </a:blip>
          <a:srcRect l="53432" t="56528" r="834" b="4454"/>
          <a:stretch/>
        </p:blipFill>
        <p:spPr>
          <a:xfrm>
            <a:off x="7792086" y="1170995"/>
            <a:ext cx="1054205" cy="1006416"/>
          </a:xfrm>
          <a:prstGeom prst="rect">
            <a:avLst/>
          </a:prstGeom>
        </p:spPr>
      </p:pic>
    </p:spTree>
    <p:extLst>
      <p:ext uri="{BB962C8B-B14F-4D97-AF65-F5344CB8AC3E}">
        <p14:creationId xmlns:p14="http://schemas.microsoft.com/office/powerpoint/2010/main" val="1469160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78245" y="659768"/>
            <a:ext cx="2734484" cy="498101"/>
          </a:xfrm>
        </p:spPr>
        <p:txBody>
          <a:bodyPr/>
          <a:lstStyle/>
          <a:p>
            <a:pPr algn="ctr"/>
            <a:r>
              <a:rPr lang="fi-FI" sz="1800" dirty="0"/>
              <a:t>CASE TUOMIHOVI</a:t>
            </a:r>
          </a:p>
        </p:txBody>
      </p:sp>
      <p:sp>
        <p:nvSpPr>
          <p:cNvPr id="5" name="Otsikko 1">
            <a:extLst>
              <a:ext uri="{FF2B5EF4-FFF2-40B4-BE49-F238E27FC236}">
                <a16:creationId xmlns:a16="http://schemas.microsoft.com/office/drawing/2014/main" id="{C208B03D-03AB-4073-A847-0482192BCDB9}"/>
              </a:ext>
            </a:extLst>
          </p:cNvPr>
          <p:cNvSpPr txBox="1">
            <a:spLocks/>
          </p:cNvSpPr>
          <p:nvPr/>
        </p:nvSpPr>
        <p:spPr>
          <a:xfrm>
            <a:off x="651187" y="2723610"/>
            <a:ext cx="3588601" cy="422067"/>
          </a:xfrm>
          <a:prstGeom prst="rect">
            <a:avLst/>
          </a:prstGeom>
        </p:spPr>
        <p:txBody>
          <a:bodyPr vert="horz" lIns="0" tIns="0" rIns="0" bIns="140400" rtlCol="0" anchor="b" anchorCtr="0">
            <a:noAutofit/>
          </a:bodyPr>
          <a:lstStyle>
            <a:lvl1pPr algn="ctr" defTabSz="457200" rtl="0" eaLnBrk="1" latinLnBrk="0" hangingPunct="1">
              <a:spcBef>
                <a:spcPct val="0"/>
              </a:spcBef>
              <a:buNone/>
              <a:defRPr sz="2400" b="0" i="0" kern="1200" cap="all">
                <a:solidFill>
                  <a:schemeClr val="bg1"/>
                </a:solidFill>
                <a:latin typeface="+mj-lt"/>
                <a:ea typeface="+mj-ea"/>
                <a:cs typeface="Arial Black"/>
              </a:defRPr>
            </a:lvl1pPr>
          </a:lstStyle>
          <a:p>
            <a:pPr fontAlgn="auto">
              <a:spcAft>
                <a:spcPts val="0"/>
              </a:spcAft>
            </a:pPr>
            <a:r>
              <a:rPr lang="fi-FI" sz="1800" dirty="0">
                <a:solidFill>
                  <a:schemeClr val="tx1"/>
                </a:solidFill>
              </a:rPr>
              <a:t>Case </a:t>
            </a:r>
            <a:r>
              <a:rPr lang="fi-FI" sz="1800" dirty="0" err="1">
                <a:solidFill>
                  <a:schemeClr val="tx1"/>
                </a:solidFill>
              </a:rPr>
              <a:t>korholAn</a:t>
            </a:r>
            <a:r>
              <a:rPr lang="fi-FI" sz="1800" dirty="0">
                <a:solidFill>
                  <a:schemeClr val="tx1"/>
                </a:solidFill>
              </a:rPr>
              <a:t> lähiö</a:t>
            </a:r>
          </a:p>
        </p:txBody>
      </p:sp>
      <p:sp>
        <p:nvSpPr>
          <p:cNvPr id="7" name="Rectangle 6"/>
          <p:cNvSpPr/>
          <p:nvPr/>
        </p:nvSpPr>
        <p:spPr>
          <a:xfrm>
            <a:off x="159488" y="4723965"/>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
        <p:nvSpPr>
          <p:cNvPr id="11" name="Otsikko 1">
            <a:extLst>
              <a:ext uri="{FF2B5EF4-FFF2-40B4-BE49-F238E27FC236}">
                <a16:creationId xmlns:a16="http://schemas.microsoft.com/office/drawing/2014/main" id="{C208B03D-03AB-4073-A847-0482192BCDB9}"/>
              </a:ext>
            </a:extLst>
          </p:cNvPr>
          <p:cNvSpPr txBox="1">
            <a:spLocks/>
          </p:cNvSpPr>
          <p:nvPr/>
        </p:nvSpPr>
        <p:spPr>
          <a:xfrm>
            <a:off x="4731488" y="2644391"/>
            <a:ext cx="3804249" cy="754416"/>
          </a:xfrm>
          <a:prstGeom prst="rect">
            <a:avLst/>
          </a:prstGeom>
        </p:spPr>
        <p:txBody>
          <a:bodyPr vert="horz" lIns="0" tIns="0" rIns="0" bIns="140400" rtlCol="0" anchor="b" anchorCtr="0">
            <a:noAutofit/>
          </a:bodyPr>
          <a:lstStyle>
            <a:lvl1pPr algn="ctr" defTabSz="457200" rtl="0" eaLnBrk="1" latinLnBrk="0" hangingPunct="1">
              <a:spcBef>
                <a:spcPct val="0"/>
              </a:spcBef>
              <a:buNone/>
              <a:defRPr sz="2400" b="0" i="0" kern="1200" cap="all">
                <a:solidFill>
                  <a:schemeClr val="bg1"/>
                </a:solidFill>
                <a:latin typeface="+mj-lt"/>
                <a:ea typeface="+mj-ea"/>
                <a:cs typeface="Arial Black"/>
              </a:defRPr>
            </a:lvl1pPr>
          </a:lstStyle>
          <a:p>
            <a:pPr fontAlgn="auto">
              <a:spcAft>
                <a:spcPts val="0"/>
              </a:spcAft>
            </a:pPr>
            <a:r>
              <a:rPr lang="fi-FI" sz="1800" dirty="0">
                <a:solidFill>
                  <a:schemeClr val="tx1"/>
                </a:solidFill>
              </a:rPr>
              <a:t>Case sivistystoimen uudistus</a:t>
            </a:r>
          </a:p>
        </p:txBody>
      </p:sp>
      <p:sp>
        <p:nvSpPr>
          <p:cNvPr id="14" name="Rectangle 13"/>
          <p:cNvSpPr/>
          <p:nvPr/>
        </p:nvSpPr>
        <p:spPr>
          <a:xfrm>
            <a:off x="721407" y="1157869"/>
            <a:ext cx="3448160" cy="830997"/>
          </a:xfrm>
          <a:prstGeom prst="rect">
            <a:avLst/>
          </a:prstGeom>
        </p:spPr>
        <p:txBody>
          <a:bodyPr wrap="square">
            <a:spAutoFit/>
          </a:bodyPr>
          <a:lstStyle/>
          <a:p>
            <a:pPr algn="ctr"/>
            <a:r>
              <a:rPr lang="en-US" sz="1600" dirty="0" err="1">
                <a:latin typeface="Times" charset="0"/>
              </a:rPr>
              <a:t>Kaakkois-Suomessa</a:t>
            </a:r>
            <a:r>
              <a:rPr lang="en-US" sz="1600" dirty="0">
                <a:latin typeface="Times" charset="0"/>
              </a:rPr>
              <a:t> </a:t>
            </a:r>
            <a:r>
              <a:rPr lang="en-US" sz="1600" dirty="0" err="1">
                <a:latin typeface="Times" charset="0"/>
              </a:rPr>
              <a:t>toimiva</a:t>
            </a:r>
            <a:r>
              <a:rPr lang="en-US" sz="1600" dirty="0">
                <a:latin typeface="Times" charset="0"/>
              </a:rPr>
              <a:t> </a:t>
            </a:r>
            <a:r>
              <a:rPr lang="en-US" sz="1600" dirty="0" err="1">
                <a:latin typeface="Times" charset="0"/>
              </a:rPr>
              <a:t>Tuomihovi</a:t>
            </a:r>
            <a:r>
              <a:rPr lang="en-US" sz="1600" dirty="0">
                <a:latin typeface="Times" charset="0"/>
              </a:rPr>
              <a:t> Oy on </a:t>
            </a:r>
            <a:r>
              <a:rPr lang="en-US" sz="1600" dirty="0" err="1">
                <a:latin typeface="Times" charset="0"/>
              </a:rPr>
              <a:t>puuhuonekaluja</a:t>
            </a:r>
            <a:r>
              <a:rPr lang="en-US" sz="1600" dirty="0">
                <a:latin typeface="Times" charset="0"/>
              </a:rPr>
              <a:t> </a:t>
            </a:r>
            <a:r>
              <a:rPr lang="en-US" sz="1600" dirty="0" err="1">
                <a:latin typeface="Times" charset="0"/>
              </a:rPr>
              <a:t>valmistava</a:t>
            </a:r>
            <a:r>
              <a:rPr lang="en-US" sz="1600" dirty="0">
                <a:latin typeface="Times" charset="0"/>
              </a:rPr>
              <a:t> </a:t>
            </a:r>
            <a:r>
              <a:rPr lang="en-US" sz="1600" dirty="0" err="1">
                <a:latin typeface="Times" charset="0"/>
              </a:rPr>
              <a:t>yritys</a:t>
            </a:r>
            <a:r>
              <a:rPr lang="en-US" sz="1600" dirty="0">
                <a:latin typeface="Times" charset="0"/>
              </a:rPr>
              <a:t>.</a:t>
            </a:r>
            <a:endParaRPr lang="en-US" sz="1600" dirty="0">
              <a:effectLst/>
              <a:latin typeface="Times" charset="0"/>
            </a:endParaRPr>
          </a:p>
        </p:txBody>
      </p:sp>
      <p:sp>
        <p:nvSpPr>
          <p:cNvPr id="15" name="Otsikko 1">
            <a:extLst>
              <a:ext uri="{FF2B5EF4-FFF2-40B4-BE49-F238E27FC236}">
                <a16:creationId xmlns:a16="http://schemas.microsoft.com/office/drawing/2014/main" id="{C208B03D-03AB-4073-A847-0482192BCDB9}"/>
              </a:ext>
            </a:extLst>
          </p:cNvPr>
          <p:cNvSpPr txBox="1">
            <a:spLocks/>
          </p:cNvSpPr>
          <p:nvPr/>
        </p:nvSpPr>
        <p:spPr>
          <a:xfrm>
            <a:off x="4839312" y="539622"/>
            <a:ext cx="3588601" cy="674658"/>
          </a:xfrm>
          <a:prstGeom prst="rect">
            <a:avLst/>
          </a:prstGeom>
        </p:spPr>
        <p:txBody>
          <a:bodyPr vert="horz" lIns="0" tIns="0" rIns="0" bIns="140400" rtlCol="0" anchor="b" anchorCtr="0">
            <a:noAutofit/>
          </a:bodyPr>
          <a:lstStyle>
            <a:lvl1pPr algn="ctr" defTabSz="457200" rtl="0" eaLnBrk="1" latinLnBrk="0" hangingPunct="1">
              <a:spcBef>
                <a:spcPct val="0"/>
              </a:spcBef>
              <a:buNone/>
              <a:defRPr sz="2400" b="0" i="0" kern="1200" cap="all">
                <a:solidFill>
                  <a:schemeClr val="bg1"/>
                </a:solidFill>
                <a:latin typeface="+mj-lt"/>
                <a:ea typeface="+mj-ea"/>
                <a:cs typeface="Arial Black"/>
              </a:defRPr>
            </a:lvl1pPr>
          </a:lstStyle>
          <a:p>
            <a:pPr fontAlgn="auto">
              <a:spcAft>
                <a:spcPts val="0"/>
              </a:spcAft>
            </a:pPr>
            <a:r>
              <a:rPr lang="fi-FI" sz="1800" dirty="0">
                <a:solidFill>
                  <a:schemeClr val="tx1"/>
                </a:solidFill>
              </a:rPr>
              <a:t>Case </a:t>
            </a:r>
            <a:r>
              <a:rPr lang="fi-FI" sz="1800" dirty="0" err="1">
                <a:solidFill>
                  <a:schemeClr val="tx1"/>
                </a:solidFill>
              </a:rPr>
              <a:t>laurikka</a:t>
            </a:r>
            <a:endParaRPr lang="fi-FI" sz="1800" dirty="0">
              <a:solidFill>
                <a:schemeClr val="tx1"/>
              </a:solidFill>
            </a:endParaRPr>
          </a:p>
        </p:txBody>
      </p:sp>
      <p:sp>
        <p:nvSpPr>
          <p:cNvPr id="16" name="Rectangle 15"/>
          <p:cNvSpPr/>
          <p:nvPr/>
        </p:nvSpPr>
        <p:spPr>
          <a:xfrm>
            <a:off x="4972525" y="1157869"/>
            <a:ext cx="3322174" cy="830997"/>
          </a:xfrm>
          <a:prstGeom prst="rect">
            <a:avLst/>
          </a:prstGeom>
        </p:spPr>
        <p:txBody>
          <a:bodyPr wrap="square">
            <a:spAutoFit/>
          </a:bodyPr>
          <a:lstStyle/>
          <a:p>
            <a:pPr algn="ctr"/>
            <a:r>
              <a:rPr lang="en-US" sz="1600" dirty="0" err="1">
                <a:latin typeface="Times" charset="0"/>
              </a:rPr>
              <a:t>Laurikkaan</a:t>
            </a:r>
            <a:r>
              <a:rPr lang="en-US" sz="1600" dirty="0">
                <a:latin typeface="Times" charset="0"/>
              </a:rPr>
              <a:t> </a:t>
            </a:r>
            <a:r>
              <a:rPr lang="en-US" sz="1600" dirty="0" err="1">
                <a:latin typeface="Times" charset="0"/>
              </a:rPr>
              <a:t>kunta</a:t>
            </a:r>
            <a:r>
              <a:rPr lang="en-US" sz="1600" dirty="0">
                <a:latin typeface="Times" charset="0"/>
              </a:rPr>
              <a:t> </a:t>
            </a:r>
            <a:r>
              <a:rPr lang="en-US" sz="1600" dirty="0" err="1">
                <a:latin typeface="Times" charset="0"/>
              </a:rPr>
              <a:t>koostuu</a:t>
            </a:r>
            <a:r>
              <a:rPr lang="en-US" sz="1600" dirty="0">
                <a:latin typeface="Times" charset="0"/>
              </a:rPr>
              <a:t> </a:t>
            </a:r>
            <a:r>
              <a:rPr lang="en-US" sz="1600" dirty="0" err="1">
                <a:latin typeface="Times" charset="0"/>
              </a:rPr>
              <a:t>perinteisestä</a:t>
            </a:r>
            <a:r>
              <a:rPr lang="en-US" sz="1600" dirty="0">
                <a:latin typeface="Times" charset="0"/>
              </a:rPr>
              <a:t> </a:t>
            </a:r>
            <a:r>
              <a:rPr lang="en-US" sz="1600" dirty="0" err="1">
                <a:latin typeface="Times" charset="0"/>
              </a:rPr>
              <a:t>kirkonkylästä</a:t>
            </a:r>
            <a:r>
              <a:rPr lang="en-US" sz="1600" dirty="0">
                <a:latin typeface="Times" charset="0"/>
              </a:rPr>
              <a:t> ja</a:t>
            </a:r>
          </a:p>
          <a:p>
            <a:pPr algn="ctr"/>
            <a:r>
              <a:rPr lang="en-US" sz="1600" dirty="0" err="1">
                <a:latin typeface="Times" charset="0"/>
              </a:rPr>
              <a:t>viidestä</a:t>
            </a:r>
            <a:r>
              <a:rPr lang="en-US" sz="1600" dirty="0">
                <a:latin typeface="Times" charset="0"/>
              </a:rPr>
              <a:t> </a:t>
            </a:r>
            <a:r>
              <a:rPr lang="en-US" sz="1600" dirty="0" err="1">
                <a:latin typeface="Times" charset="0"/>
              </a:rPr>
              <a:t>pienemmästä</a:t>
            </a:r>
            <a:r>
              <a:rPr lang="en-US" sz="1600" dirty="0">
                <a:latin typeface="Times" charset="0"/>
              </a:rPr>
              <a:t> </a:t>
            </a:r>
            <a:r>
              <a:rPr lang="en-US" sz="1600" dirty="0" err="1">
                <a:latin typeface="Times" charset="0"/>
              </a:rPr>
              <a:t>sivukylästä</a:t>
            </a:r>
            <a:r>
              <a:rPr lang="en-US" sz="1600" dirty="0">
                <a:latin typeface="Times" charset="0"/>
              </a:rPr>
              <a:t>.</a:t>
            </a:r>
          </a:p>
        </p:txBody>
      </p:sp>
      <p:sp>
        <p:nvSpPr>
          <p:cNvPr id="17" name="Rectangle 16"/>
          <p:cNvSpPr/>
          <p:nvPr/>
        </p:nvSpPr>
        <p:spPr>
          <a:xfrm>
            <a:off x="510741" y="3145677"/>
            <a:ext cx="3869493" cy="830997"/>
          </a:xfrm>
          <a:prstGeom prst="rect">
            <a:avLst/>
          </a:prstGeom>
        </p:spPr>
        <p:txBody>
          <a:bodyPr wrap="square">
            <a:spAutoFit/>
          </a:bodyPr>
          <a:lstStyle/>
          <a:p>
            <a:pPr algn="ctr"/>
            <a:r>
              <a:rPr lang="en-US" sz="1600" dirty="0" err="1">
                <a:latin typeface="Times" charset="0"/>
              </a:rPr>
              <a:t>Lähiössä</a:t>
            </a:r>
            <a:r>
              <a:rPr lang="en-US" sz="1600" dirty="0">
                <a:latin typeface="Times" charset="0"/>
              </a:rPr>
              <a:t> on </a:t>
            </a:r>
            <a:r>
              <a:rPr lang="en-US" sz="1600" dirty="0" err="1">
                <a:latin typeface="Times" charset="0"/>
              </a:rPr>
              <a:t>kaupungin</a:t>
            </a:r>
            <a:r>
              <a:rPr lang="en-US" sz="1600" dirty="0">
                <a:latin typeface="Times" charset="0"/>
              </a:rPr>
              <a:t> </a:t>
            </a:r>
            <a:r>
              <a:rPr lang="en-US" sz="1600" dirty="0" err="1">
                <a:latin typeface="Times" charset="0"/>
              </a:rPr>
              <a:t>vuokrakerrostaloja</a:t>
            </a:r>
            <a:r>
              <a:rPr lang="en-US" sz="1600" dirty="0">
                <a:latin typeface="Times" charset="0"/>
              </a:rPr>
              <a:t> </a:t>
            </a:r>
            <a:r>
              <a:rPr lang="en-US" sz="1600" dirty="0" err="1">
                <a:latin typeface="Times" charset="0"/>
              </a:rPr>
              <a:t>sekä</a:t>
            </a:r>
            <a:r>
              <a:rPr lang="en-US" sz="1600" dirty="0">
                <a:latin typeface="Times" charset="0"/>
              </a:rPr>
              <a:t> </a:t>
            </a:r>
            <a:r>
              <a:rPr lang="en-US" sz="1600" dirty="0" err="1">
                <a:latin typeface="Times" charset="0"/>
              </a:rPr>
              <a:t>laajahko</a:t>
            </a:r>
            <a:r>
              <a:rPr lang="en-US" sz="1600" dirty="0">
                <a:latin typeface="Times" charset="0"/>
              </a:rPr>
              <a:t> </a:t>
            </a:r>
            <a:r>
              <a:rPr lang="en-US" sz="1600" dirty="0" err="1">
                <a:latin typeface="Times" charset="0"/>
              </a:rPr>
              <a:t>omakotitaloalue</a:t>
            </a:r>
            <a:r>
              <a:rPr lang="en-US" sz="1600" dirty="0">
                <a:latin typeface="Times" charset="0"/>
              </a:rPr>
              <a:t>. </a:t>
            </a:r>
            <a:r>
              <a:rPr lang="en-US" sz="1600" dirty="0" err="1">
                <a:latin typeface="Times" charset="0"/>
              </a:rPr>
              <a:t>Lähiö</a:t>
            </a:r>
            <a:r>
              <a:rPr lang="en-US" sz="1600" dirty="0">
                <a:latin typeface="Times" charset="0"/>
              </a:rPr>
              <a:t> on </a:t>
            </a:r>
            <a:r>
              <a:rPr lang="en-US" sz="1600" dirty="0" err="1">
                <a:latin typeface="Times" charset="0"/>
              </a:rPr>
              <a:t>muuttunut</a:t>
            </a:r>
            <a:r>
              <a:rPr lang="en-US" sz="1600" dirty="0">
                <a:latin typeface="Times" charset="0"/>
              </a:rPr>
              <a:t> </a:t>
            </a:r>
            <a:r>
              <a:rPr lang="en-US" sz="1600" dirty="0" err="1">
                <a:latin typeface="Times" charset="0"/>
              </a:rPr>
              <a:t>viime</a:t>
            </a:r>
            <a:r>
              <a:rPr lang="en-US" sz="1600" dirty="0">
                <a:latin typeface="Times" charset="0"/>
              </a:rPr>
              <a:t> </a:t>
            </a:r>
            <a:r>
              <a:rPr lang="en-US" sz="1600" dirty="0" err="1">
                <a:latin typeface="Times" charset="0"/>
              </a:rPr>
              <a:t>vuosina</a:t>
            </a:r>
            <a:r>
              <a:rPr lang="en-US" sz="1600" dirty="0">
                <a:latin typeface="Times" charset="0"/>
              </a:rPr>
              <a:t> </a:t>
            </a:r>
            <a:r>
              <a:rPr lang="en-US" sz="1600" dirty="0" err="1">
                <a:latin typeface="Times" charset="0"/>
              </a:rPr>
              <a:t>paljon</a:t>
            </a:r>
            <a:r>
              <a:rPr lang="en-US" sz="1600" dirty="0">
                <a:latin typeface="Times" charset="0"/>
              </a:rPr>
              <a:t>.</a:t>
            </a:r>
          </a:p>
        </p:txBody>
      </p:sp>
      <p:sp>
        <p:nvSpPr>
          <p:cNvPr id="18" name="Rectangle 17"/>
          <p:cNvSpPr/>
          <p:nvPr/>
        </p:nvSpPr>
        <p:spPr>
          <a:xfrm>
            <a:off x="4801708" y="3378590"/>
            <a:ext cx="3663808" cy="830997"/>
          </a:xfrm>
          <a:prstGeom prst="rect">
            <a:avLst/>
          </a:prstGeom>
        </p:spPr>
        <p:txBody>
          <a:bodyPr wrap="square">
            <a:spAutoFit/>
          </a:bodyPr>
          <a:lstStyle/>
          <a:p>
            <a:pPr algn="ctr"/>
            <a:r>
              <a:rPr lang="en-US" sz="1600" dirty="0" err="1">
                <a:latin typeface="Times" charset="0"/>
              </a:rPr>
              <a:t>Neljän</a:t>
            </a:r>
            <a:r>
              <a:rPr lang="en-US" sz="1600" dirty="0">
                <a:latin typeface="Times" charset="0"/>
              </a:rPr>
              <a:t> </a:t>
            </a:r>
            <a:r>
              <a:rPr lang="en-US" sz="1600" dirty="0" err="1">
                <a:latin typeface="Times" charset="0"/>
              </a:rPr>
              <a:t>kunnan</a:t>
            </a:r>
            <a:r>
              <a:rPr lang="en-US" sz="1600" dirty="0">
                <a:latin typeface="Times" charset="0"/>
              </a:rPr>
              <a:t> </a:t>
            </a:r>
            <a:r>
              <a:rPr lang="en-US" sz="1600" dirty="0" err="1">
                <a:latin typeface="Times" charset="0"/>
              </a:rPr>
              <a:t>yhdistyminen</a:t>
            </a:r>
            <a:r>
              <a:rPr lang="en-US" sz="1600" dirty="0">
                <a:latin typeface="Times" charset="0"/>
              </a:rPr>
              <a:t> on </a:t>
            </a:r>
            <a:r>
              <a:rPr lang="en-US" sz="1600" dirty="0" err="1">
                <a:latin typeface="Times" charset="0"/>
              </a:rPr>
              <a:t>ollut</a:t>
            </a:r>
            <a:r>
              <a:rPr lang="en-US" sz="1600" dirty="0">
                <a:latin typeface="Times" charset="0"/>
              </a:rPr>
              <a:t> </a:t>
            </a:r>
            <a:r>
              <a:rPr lang="en-US" sz="1600" dirty="0" err="1">
                <a:latin typeface="Times" charset="0"/>
              </a:rPr>
              <a:t>monipolvinen</a:t>
            </a:r>
            <a:r>
              <a:rPr lang="en-US" sz="1600" dirty="0">
                <a:latin typeface="Times" charset="0"/>
              </a:rPr>
              <a:t> ja </a:t>
            </a:r>
            <a:r>
              <a:rPr lang="en-US" sz="1600" dirty="0" err="1">
                <a:latin typeface="Times" charset="0"/>
              </a:rPr>
              <a:t>usein</a:t>
            </a:r>
            <a:r>
              <a:rPr lang="en-US" sz="1600" dirty="0">
                <a:latin typeface="Times" charset="0"/>
              </a:rPr>
              <a:t> </a:t>
            </a:r>
            <a:r>
              <a:rPr lang="en-US" sz="1600" dirty="0" err="1">
                <a:latin typeface="Times" charset="0"/>
              </a:rPr>
              <a:t>sekavaksi</a:t>
            </a:r>
            <a:r>
              <a:rPr lang="en-US" sz="1600" dirty="0">
                <a:latin typeface="Times" charset="0"/>
              </a:rPr>
              <a:t> </a:t>
            </a:r>
            <a:r>
              <a:rPr lang="en-US" sz="1600" dirty="0" err="1">
                <a:latin typeface="Times" charset="0"/>
              </a:rPr>
              <a:t>koettu</a:t>
            </a:r>
            <a:r>
              <a:rPr lang="en-US" sz="1600" dirty="0">
                <a:latin typeface="Times" charset="0"/>
              </a:rPr>
              <a:t> </a:t>
            </a:r>
            <a:r>
              <a:rPr lang="en-US" sz="1600" dirty="0" err="1">
                <a:latin typeface="Times" charset="0"/>
              </a:rPr>
              <a:t>tapahtumasarja</a:t>
            </a:r>
            <a:r>
              <a:rPr lang="en-US" sz="1600" dirty="0">
                <a:latin typeface="Times" charset="0"/>
              </a:rPr>
              <a:t>.</a:t>
            </a:r>
          </a:p>
        </p:txBody>
      </p:sp>
    </p:spTree>
    <p:extLst>
      <p:ext uri="{BB962C8B-B14F-4D97-AF65-F5344CB8AC3E}">
        <p14:creationId xmlns:p14="http://schemas.microsoft.com/office/powerpoint/2010/main" val="1679502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fi-FI" dirty="0"/>
              <a:t>Lukekaa läpi case</a:t>
            </a:r>
          </a:p>
        </p:txBody>
      </p:sp>
      <p:sp>
        <p:nvSpPr>
          <p:cNvPr id="4" name="Text Placeholder 3"/>
          <p:cNvSpPr>
            <a:spLocks noGrp="1"/>
          </p:cNvSpPr>
          <p:nvPr>
            <p:ph type="body" sz="quarter" idx="14"/>
          </p:nvPr>
        </p:nvSpPr>
        <p:spPr>
          <a:xfrm>
            <a:off x="1476375" y="1848170"/>
            <a:ext cx="5215973" cy="574799"/>
          </a:xfrm>
        </p:spPr>
        <p:txBody>
          <a:bodyPr/>
          <a:lstStyle/>
          <a:p>
            <a:r>
              <a:rPr lang="fi-FI" dirty="0"/>
              <a:t>Keskustelkaa, millaisia ajatuksia case herättää? Millaisia ongelmia ollaan ratkomassa ja millaista keskustelua tarvitaan?</a:t>
            </a:r>
          </a:p>
        </p:txBody>
      </p:sp>
      <p:sp>
        <p:nvSpPr>
          <p:cNvPr id="5" name="Text Placeholder 4"/>
          <p:cNvSpPr>
            <a:spLocks noGrp="1"/>
          </p:cNvSpPr>
          <p:nvPr>
            <p:ph type="body" sz="quarter" idx="15"/>
          </p:nvPr>
        </p:nvSpPr>
        <p:spPr>
          <a:xfrm>
            <a:off x="1476375" y="2496242"/>
            <a:ext cx="5215973" cy="574799"/>
          </a:xfrm>
        </p:spPr>
        <p:txBody>
          <a:bodyPr/>
          <a:lstStyle/>
          <a:p>
            <a:r>
              <a:rPr lang="fi-FI" dirty="0"/>
              <a:t>Aloittakaa keskustelun suunnittelupohjan täyttö keskustellen järjestyksessä laatikko kerrallaan</a:t>
            </a:r>
          </a:p>
        </p:txBody>
      </p:sp>
      <p:sp>
        <p:nvSpPr>
          <p:cNvPr id="6" name="Text Placeholder 5"/>
          <p:cNvSpPr>
            <a:spLocks noGrp="1"/>
          </p:cNvSpPr>
          <p:nvPr>
            <p:ph type="body" sz="quarter" idx="16"/>
          </p:nvPr>
        </p:nvSpPr>
        <p:spPr/>
        <p:txBody>
          <a:bodyPr/>
          <a:lstStyle/>
          <a:p>
            <a:r>
              <a:rPr lang="fi-FI" dirty="0"/>
              <a:t>Keskustelkaa, keitä keskusteluun toivotaan ja miten kutsuprosessi toteutetaan</a:t>
            </a:r>
          </a:p>
        </p:txBody>
      </p:sp>
      <p:sp>
        <p:nvSpPr>
          <p:cNvPr id="7" name="Text Placeholder 6"/>
          <p:cNvSpPr>
            <a:spLocks noGrp="1"/>
          </p:cNvSpPr>
          <p:nvPr>
            <p:ph type="body" sz="quarter" idx="17"/>
          </p:nvPr>
        </p:nvSpPr>
        <p:spPr>
          <a:xfrm>
            <a:off x="1475655" y="3792386"/>
            <a:ext cx="6661179" cy="574799"/>
          </a:xfrm>
        </p:spPr>
        <p:txBody>
          <a:bodyPr/>
          <a:lstStyle/>
          <a:p>
            <a:r>
              <a:rPr lang="fi-FI" dirty="0"/>
              <a:t>Esittäkää valmis suunnitelma tärkeimpien nostojen kera muille ryhmäläisille – miten lähditte ratkomaan </a:t>
            </a:r>
            <a:r>
              <a:rPr lang="fi-FI" dirty="0" err="1"/>
              <a:t>casea</a:t>
            </a:r>
            <a:r>
              <a:rPr lang="fi-FI" dirty="0"/>
              <a:t> ja mitä olivat keskeiset oivallukset. 5 min per ryhmä.</a:t>
            </a:r>
            <a:endParaRPr lang="x-none" dirty="0"/>
          </a:p>
        </p:txBody>
      </p:sp>
      <p:sp>
        <p:nvSpPr>
          <p:cNvPr id="2" name="Title 1"/>
          <p:cNvSpPr>
            <a:spLocks noGrp="1"/>
          </p:cNvSpPr>
          <p:nvPr>
            <p:ph type="title"/>
          </p:nvPr>
        </p:nvSpPr>
        <p:spPr/>
        <p:txBody>
          <a:bodyPr/>
          <a:lstStyle/>
          <a:p>
            <a:r>
              <a:rPr lang="fi-FI" dirty="0"/>
              <a:t>Case-harjoituksen työstö</a:t>
            </a:r>
          </a:p>
        </p:txBody>
      </p:sp>
      <p:sp>
        <p:nvSpPr>
          <p:cNvPr id="15" name="Rectangle 14"/>
          <p:cNvSpPr/>
          <p:nvPr/>
        </p:nvSpPr>
        <p:spPr>
          <a:xfrm>
            <a:off x="159488" y="4715338"/>
            <a:ext cx="4572000" cy="230832"/>
          </a:xfrm>
          <a:prstGeom prst="rect">
            <a:avLst/>
          </a:prstGeom>
        </p:spPr>
        <p:txBody>
          <a:bodyPr>
            <a:spAutoFit/>
          </a:bodyPr>
          <a:lstStyle/>
          <a:p>
            <a:r>
              <a:rPr lang="fi-FI" sz="900" b="1" dirty="0">
                <a:latin typeface="+mj-lt"/>
              </a:rPr>
              <a:t>B-moduuli – Keskustelun suunnittelu ja kutsuprosessi</a:t>
            </a:r>
            <a:endParaRPr lang="en-US" sz="900" dirty="0">
              <a:latin typeface="+mj-lt"/>
            </a:endParaRPr>
          </a:p>
        </p:txBody>
      </p:sp>
      <p:sp>
        <p:nvSpPr>
          <p:cNvPr id="16" name="Ellipsi 20"/>
          <p:cNvSpPr/>
          <p:nvPr/>
        </p:nvSpPr>
        <p:spPr>
          <a:xfrm>
            <a:off x="814584" y="1218970"/>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1</a:t>
            </a:r>
          </a:p>
        </p:txBody>
      </p:sp>
      <p:sp>
        <p:nvSpPr>
          <p:cNvPr id="18" name="Ellipsi 20"/>
          <p:cNvSpPr/>
          <p:nvPr/>
        </p:nvSpPr>
        <p:spPr>
          <a:xfrm>
            <a:off x="814584" y="1870962"/>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2</a:t>
            </a:r>
          </a:p>
        </p:txBody>
      </p:sp>
      <p:sp>
        <p:nvSpPr>
          <p:cNvPr id="20" name="Ellipsi 20"/>
          <p:cNvSpPr/>
          <p:nvPr/>
        </p:nvSpPr>
        <p:spPr>
          <a:xfrm>
            <a:off x="814584" y="2504142"/>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3</a:t>
            </a:r>
          </a:p>
        </p:txBody>
      </p:sp>
      <p:sp>
        <p:nvSpPr>
          <p:cNvPr id="22" name="Ellipsi 20"/>
          <p:cNvSpPr/>
          <p:nvPr/>
        </p:nvSpPr>
        <p:spPr>
          <a:xfrm>
            <a:off x="814584" y="3139754"/>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4</a:t>
            </a:r>
          </a:p>
        </p:txBody>
      </p:sp>
      <p:sp>
        <p:nvSpPr>
          <p:cNvPr id="24" name="Ellipsi 20"/>
          <p:cNvSpPr/>
          <p:nvPr/>
        </p:nvSpPr>
        <p:spPr>
          <a:xfrm>
            <a:off x="814584" y="3791598"/>
            <a:ext cx="539862" cy="522832"/>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3500" b="1" dirty="0">
                <a:solidFill>
                  <a:schemeClr val="tx1"/>
                </a:solidFill>
                <a:latin typeface="+mj-lt"/>
              </a:rPr>
              <a:t>5</a:t>
            </a:r>
          </a:p>
        </p:txBody>
      </p:sp>
    </p:spTree>
    <p:extLst>
      <p:ext uri="{BB962C8B-B14F-4D97-AF65-F5344CB8AC3E}">
        <p14:creationId xmlns:p14="http://schemas.microsoft.com/office/powerpoint/2010/main" val="1170909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827760"/>
            <a:ext cx="8064896" cy="1224136"/>
          </a:xfrm>
        </p:spPr>
        <p:txBody>
          <a:bodyPr/>
          <a:lstStyle/>
          <a:p>
            <a:r>
              <a:rPr lang="en-US" dirty="0"/>
              <a:t>C-</a:t>
            </a:r>
            <a:r>
              <a:rPr lang="en-US" dirty="0" err="1"/>
              <a:t>Moduuli</a:t>
            </a:r>
            <a:r>
              <a:rPr lang="en-US" dirty="0"/>
              <a:t>: </a:t>
            </a:r>
            <a:r>
              <a:rPr lang="en-US" dirty="0" err="1"/>
              <a:t>Toteuta</a:t>
            </a:r>
            <a:r>
              <a:rPr lang="en-US" dirty="0"/>
              <a:t> ja </a:t>
            </a:r>
            <a:r>
              <a:rPr lang="en-US" dirty="0" err="1"/>
              <a:t>vaikuta</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13236" y="2018256"/>
            <a:ext cx="2117528" cy="2160000"/>
          </a:xfrm>
          <a:prstGeom prst="rect">
            <a:avLst/>
          </a:prstGeom>
        </p:spPr>
      </p:pic>
    </p:spTree>
    <p:extLst>
      <p:ext uri="{BB962C8B-B14F-4D97-AF65-F5344CB8AC3E}">
        <p14:creationId xmlns:p14="http://schemas.microsoft.com/office/powerpoint/2010/main" val="326398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41400"/>
            <a:ext cx="9144000" cy="3048000"/>
          </a:xfrm>
          <a:prstGeom prst="rect">
            <a:avLst/>
          </a:prstGeom>
        </p:spPr>
      </p:pic>
    </p:spTree>
    <p:extLst>
      <p:ext uri="{BB962C8B-B14F-4D97-AF65-F5344CB8AC3E}">
        <p14:creationId xmlns:p14="http://schemas.microsoft.com/office/powerpoint/2010/main" val="2837920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852D91-5A23-4D81-AF54-F2AEB70FD508}"/>
              </a:ext>
            </a:extLst>
          </p:cNvPr>
          <p:cNvSpPr>
            <a:spLocks noGrp="1"/>
          </p:cNvSpPr>
          <p:nvPr>
            <p:ph type="title"/>
          </p:nvPr>
        </p:nvSpPr>
        <p:spPr/>
        <p:txBody>
          <a:bodyPr/>
          <a:lstStyle/>
          <a:p>
            <a:br>
              <a:rPr lang="fi-FI" dirty="0"/>
            </a:br>
            <a:br>
              <a:rPr lang="fi-FI" dirty="0"/>
            </a:br>
            <a:r>
              <a:rPr lang="fi-FI" cap="none" dirty="0">
                <a:latin typeface="Arial" charset="0"/>
                <a:ea typeface="Arial" charset="0"/>
                <a:cs typeface="Arial" charset="0"/>
              </a:rPr>
              <a:t>9. Koulutussessio</a:t>
            </a:r>
            <a:br>
              <a:rPr lang="fi-FI" cap="none" dirty="0">
                <a:latin typeface="Arial" charset="0"/>
                <a:ea typeface="Arial" charset="0"/>
                <a:cs typeface="Arial" charset="0"/>
              </a:rPr>
            </a:br>
            <a:br>
              <a:rPr lang="fi-FI" cap="none" dirty="0">
                <a:latin typeface="Arial" charset="0"/>
                <a:ea typeface="Arial" charset="0"/>
                <a:cs typeface="Arial" charset="0"/>
              </a:rPr>
            </a:br>
            <a:r>
              <a:rPr lang="fi-FI" dirty="0"/>
              <a:t>Keskustelun paketointi ja vaikuttavuus</a:t>
            </a:r>
            <a:endParaRPr lang="x-none" dirty="0"/>
          </a:p>
        </p:txBody>
      </p:sp>
      <p:sp>
        <p:nvSpPr>
          <p:cNvPr id="3" name="Rectangle 2"/>
          <p:cNvSpPr/>
          <p:nvPr/>
        </p:nvSpPr>
        <p:spPr>
          <a:xfrm>
            <a:off x="159488" y="4715338"/>
            <a:ext cx="4572000" cy="230832"/>
          </a:xfrm>
          <a:prstGeom prst="rect">
            <a:avLst/>
          </a:prstGeom>
        </p:spPr>
        <p:txBody>
          <a:bodyPr>
            <a:spAutoFit/>
          </a:bodyPr>
          <a:lstStyle/>
          <a:p>
            <a:r>
              <a:rPr lang="fi-FI" sz="900" b="1">
                <a:solidFill>
                  <a:schemeClr val="bg1"/>
                </a:solidFill>
                <a:latin typeface="+mj-lt"/>
              </a:rPr>
              <a:t>C-moduuli </a:t>
            </a:r>
            <a:r>
              <a:rPr lang="fi-FI" sz="900" b="1" dirty="0">
                <a:solidFill>
                  <a:schemeClr val="bg1"/>
                </a:solidFill>
                <a:latin typeface="+mj-lt"/>
              </a:rPr>
              <a:t>– Keskustelun paketointi ja vaikuttavuus</a:t>
            </a:r>
            <a:endParaRPr lang="en-US" sz="900" dirty="0">
              <a:solidFill>
                <a:schemeClr val="bg1"/>
              </a:solidFill>
              <a:latin typeface="+mj-lt"/>
            </a:endParaRPr>
          </a:p>
        </p:txBody>
      </p:sp>
    </p:spTree>
    <p:extLst>
      <p:ext uri="{BB962C8B-B14F-4D97-AF65-F5344CB8AC3E}">
        <p14:creationId xmlns:p14="http://schemas.microsoft.com/office/powerpoint/2010/main" val="12317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B0DC20-3898-4AC8-86DC-AC2EF6AB6DE6}"/>
              </a:ext>
            </a:extLst>
          </p:cNvPr>
          <p:cNvSpPr>
            <a:spLocks noGrp="1"/>
          </p:cNvSpPr>
          <p:nvPr>
            <p:ph type="title"/>
          </p:nvPr>
        </p:nvSpPr>
        <p:spPr/>
        <p:txBody>
          <a:bodyPr/>
          <a:lstStyle/>
          <a:p>
            <a:r>
              <a:rPr lang="fi-FI" cap="none" dirty="0">
                <a:latin typeface="Arial" charset="0"/>
                <a:ea typeface="Arial" charset="0"/>
                <a:cs typeface="Arial" charset="0"/>
              </a:rPr>
              <a:t>1. Koulutussessio</a:t>
            </a:r>
            <a:br>
              <a:rPr lang="fi-FI" cap="none" dirty="0">
                <a:latin typeface="Arial" charset="0"/>
                <a:ea typeface="Arial" charset="0"/>
                <a:cs typeface="Arial" charset="0"/>
              </a:rPr>
            </a:br>
            <a:br>
              <a:rPr lang="fi-FI" b="1" dirty="0"/>
            </a:br>
            <a:r>
              <a:rPr lang="fi-FI" b="1" dirty="0"/>
              <a:t>ENNAKKOTEHTÄVÄT</a:t>
            </a:r>
            <a:endParaRPr lang="x-none"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2075425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Demokraattinen kyvykkyys ja osallisuus</a:t>
            </a:r>
          </a:p>
        </p:txBody>
      </p:sp>
      <p:sp>
        <p:nvSpPr>
          <p:cNvPr id="6" name="Tasakylkinen kolmio 5"/>
          <p:cNvSpPr/>
          <p:nvPr/>
        </p:nvSpPr>
        <p:spPr>
          <a:xfrm>
            <a:off x="1658439" y="1331589"/>
            <a:ext cx="5955828" cy="2822967"/>
          </a:xfrm>
          <a:prstGeom prst="triangle">
            <a:avLst/>
          </a:prstGeom>
          <a:solidFill>
            <a:schemeClr val="accent5"/>
          </a:solidFill>
          <a:ln w="12700" cap="flat" cmpd="sng" algn="ctr">
            <a:noFill/>
            <a:prstDash val="solid"/>
            <a:miter lim="800000"/>
          </a:ln>
          <a:effectLst/>
        </p:spPr>
      </p:sp>
      <p:sp>
        <p:nvSpPr>
          <p:cNvPr id="17" name="Rectangle 16"/>
          <p:cNvSpPr/>
          <p:nvPr/>
        </p:nvSpPr>
        <p:spPr>
          <a:xfrm>
            <a:off x="3662048" y="2387564"/>
            <a:ext cx="1948610" cy="286232"/>
          </a:xfrm>
          <a:prstGeom prst="rect">
            <a:avLst/>
          </a:prstGeom>
        </p:spPr>
        <p:txBody>
          <a:bodyPr wrap="none">
            <a:spAutoFit/>
          </a:bodyPr>
          <a:lstStyle/>
          <a:p>
            <a:pPr algn="ctr" defTabSz="444500" fontAlgn="auto">
              <a:lnSpc>
                <a:spcPct val="90000"/>
              </a:lnSpc>
              <a:spcAft>
                <a:spcPct val="35000"/>
              </a:spcAft>
            </a:pPr>
            <a:r>
              <a:rPr lang="en-US" sz="1400" b="1" dirty="0">
                <a:solidFill>
                  <a:sysClr val="windowText" lastClr="000000">
                    <a:hueOff val="0"/>
                    <a:satOff val="0"/>
                    <a:lumOff val="0"/>
                    <a:alphaOff val="0"/>
                  </a:sysClr>
                </a:solidFill>
                <a:latin typeface="+mj-lt"/>
              </a:rPr>
              <a:t>PÄÄTÖKSENTEKO</a:t>
            </a:r>
          </a:p>
        </p:txBody>
      </p:sp>
      <p:sp>
        <p:nvSpPr>
          <p:cNvPr id="18" name="Rectangle 17"/>
          <p:cNvSpPr/>
          <p:nvPr/>
        </p:nvSpPr>
        <p:spPr>
          <a:xfrm>
            <a:off x="2944769" y="3059565"/>
            <a:ext cx="3383169" cy="286232"/>
          </a:xfrm>
          <a:prstGeom prst="rect">
            <a:avLst/>
          </a:prstGeom>
        </p:spPr>
        <p:txBody>
          <a:bodyPr wrap="none">
            <a:spAutoFit/>
          </a:bodyPr>
          <a:lstStyle/>
          <a:p>
            <a:pPr algn="ctr" defTabSz="444500" fontAlgn="auto">
              <a:lnSpc>
                <a:spcPct val="90000"/>
              </a:lnSpc>
              <a:spcAft>
                <a:spcPct val="35000"/>
              </a:spcAft>
            </a:pPr>
            <a:r>
              <a:rPr lang="en-US" sz="1400" b="1" dirty="0">
                <a:solidFill>
                  <a:sysClr val="windowText" lastClr="000000">
                    <a:hueOff val="0"/>
                    <a:satOff val="0"/>
                    <a:lumOff val="0"/>
                    <a:alphaOff val="0"/>
                  </a:sysClr>
                </a:solidFill>
                <a:latin typeface="+mj-lt"/>
              </a:rPr>
              <a:t>OSALLISTAVA PÄÄTÖKSENTEKO</a:t>
            </a:r>
          </a:p>
        </p:txBody>
      </p:sp>
      <p:sp>
        <p:nvSpPr>
          <p:cNvPr id="19" name="Rectangle 18"/>
          <p:cNvSpPr/>
          <p:nvPr/>
        </p:nvSpPr>
        <p:spPr>
          <a:xfrm>
            <a:off x="1712479" y="3731566"/>
            <a:ext cx="5847748" cy="286232"/>
          </a:xfrm>
          <a:prstGeom prst="rect">
            <a:avLst/>
          </a:prstGeom>
        </p:spPr>
        <p:txBody>
          <a:bodyPr wrap="square">
            <a:spAutoFit/>
          </a:bodyPr>
          <a:lstStyle/>
          <a:p>
            <a:pPr algn="ctr" defTabSz="444500" fontAlgn="auto">
              <a:lnSpc>
                <a:spcPct val="90000"/>
              </a:lnSpc>
              <a:spcAft>
                <a:spcPct val="35000"/>
              </a:spcAft>
            </a:pPr>
            <a:r>
              <a:rPr lang="en-US" sz="1400" b="1" dirty="0">
                <a:solidFill>
                  <a:sysClr val="windowText" lastClr="000000">
                    <a:hueOff val="0"/>
                    <a:satOff val="0"/>
                    <a:lumOff val="0"/>
                    <a:alphaOff val="0"/>
                  </a:sysClr>
                </a:solidFill>
                <a:latin typeface="+mj-lt"/>
              </a:rPr>
              <a:t>RAKENTAVA YHTEISKUNNALLINEN KESKUSTELU</a:t>
            </a:r>
          </a:p>
        </p:txBody>
      </p:sp>
      <p:pic>
        <p:nvPicPr>
          <p:cNvPr id="27" name="Pictur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flipH="1" flipV="1">
            <a:off x="4232883" y="1328604"/>
            <a:ext cx="820193" cy="1025426"/>
          </a:xfrm>
          <a:prstGeom prst="rect">
            <a:avLst/>
          </a:prstGeom>
        </p:spPr>
      </p:pic>
      <p:sp>
        <p:nvSpPr>
          <p:cNvPr id="30" name="Rectangle 29"/>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253383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1" y="3417224"/>
            <a:ext cx="2799466" cy="83906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p:txBody>
          <a:bodyPr/>
          <a:lstStyle/>
          <a:p>
            <a:r>
              <a:rPr lang="fi-FI" dirty="0"/>
              <a:t>Osallisuusmuotojen prosessi</a:t>
            </a:r>
          </a:p>
        </p:txBody>
      </p:sp>
      <p:sp>
        <p:nvSpPr>
          <p:cNvPr id="3" name="Rectangle 2"/>
          <p:cNvSpPr/>
          <p:nvPr/>
        </p:nvSpPr>
        <p:spPr>
          <a:xfrm>
            <a:off x="539552" y="3513590"/>
            <a:ext cx="2799466" cy="646331"/>
          </a:xfrm>
          <a:prstGeom prst="rect">
            <a:avLst/>
          </a:prstGeom>
        </p:spPr>
        <p:txBody>
          <a:bodyPr wrap="square">
            <a:spAutoFit/>
          </a:bodyPr>
          <a:lstStyle/>
          <a:p>
            <a:pPr lvl="0" algn="ctr"/>
            <a:r>
              <a:rPr lang="fi-FI" sz="1200" b="1" dirty="0">
                <a:latin typeface="+mj-lt"/>
              </a:rPr>
              <a:t>YMMÄRRYKSEN </a:t>
            </a:r>
            <a:br>
              <a:rPr lang="fi-FI" sz="1200" b="1" dirty="0">
                <a:latin typeface="+mj-lt"/>
              </a:rPr>
            </a:br>
            <a:r>
              <a:rPr lang="fi-FI" sz="1200" b="1" dirty="0">
                <a:latin typeface="+mj-lt"/>
              </a:rPr>
              <a:t>LISÄÄMISEEN TÄHTÄÄVÄ DIALOGI</a:t>
            </a:r>
            <a:endParaRPr lang="fi-FI" sz="1200" dirty="0">
              <a:latin typeface="+mj-lt"/>
            </a:endParaRPr>
          </a:p>
        </p:txBody>
      </p:sp>
      <p:sp>
        <p:nvSpPr>
          <p:cNvPr id="12" name="Rectangle 11"/>
          <p:cNvSpPr/>
          <p:nvPr/>
        </p:nvSpPr>
        <p:spPr>
          <a:xfrm>
            <a:off x="5524173" y="1200857"/>
            <a:ext cx="3110623" cy="9367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34396" y="2303781"/>
            <a:ext cx="3110623" cy="9367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934395" y="2474572"/>
            <a:ext cx="3110623" cy="646331"/>
          </a:xfrm>
          <a:prstGeom prst="rect">
            <a:avLst/>
          </a:prstGeom>
        </p:spPr>
        <p:txBody>
          <a:bodyPr wrap="square">
            <a:spAutoFit/>
          </a:bodyPr>
          <a:lstStyle/>
          <a:p>
            <a:pPr lvl="0" algn="ctr"/>
            <a:r>
              <a:rPr lang="fi-FI" sz="1200" b="1" dirty="0">
                <a:latin typeface="+mj-lt"/>
              </a:rPr>
              <a:t>IDEOIDEN JA RATKAISUJEN ETSIMISEEN TÄHTÄÄVÄ TYÖSKENTELY</a:t>
            </a:r>
          </a:p>
        </p:txBody>
      </p:sp>
      <p:sp>
        <p:nvSpPr>
          <p:cNvPr id="8" name="Rectangle 7"/>
          <p:cNvSpPr/>
          <p:nvPr/>
        </p:nvSpPr>
        <p:spPr>
          <a:xfrm>
            <a:off x="5524173" y="1346070"/>
            <a:ext cx="3110623" cy="646331"/>
          </a:xfrm>
          <a:prstGeom prst="rect">
            <a:avLst/>
          </a:prstGeom>
        </p:spPr>
        <p:txBody>
          <a:bodyPr wrap="square">
            <a:spAutoFit/>
          </a:bodyPr>
          <a:lstStyle/>
          <a:p>
            <a:pPr lvl="0" algn="ctr"/>
            <a:r>
              <a:rPr lang="fi-FI" sz="1200" b="1" dirty="0">
                <a:latin typeface="+mj-lt"/>
              </a:rPr>
              <a:t>JULKILAUSUMAAN, VISIOON </a:t>
            </a:r>
            <a:br>
              <a:rPr lang="fi-FI" sz="1200" b="1" dirty="0">
                <a:latin typeface="+mj-lt"/>
              </a:rPr>
            </a:br>
            <a:r>
              <a:rPr lang="fi-FI" sz="1200" b="1" dirty="0">
                <a:latin typeface="+mj-lt"/>
              </a:rPr>
              <a:t>TAI TAVOITTEISIIN TÄHTÄÄVÄ DELIBERATIIVINEN NEUVOTTELU</a:t>
            </a:r>
          </a:p>
        </p:txBody>
      </p:sp>
      <p:cxnSp>
        <p:nvCxnSpPr>
          <p:cNvPr id="30" name="Elbow Connector 29"/>
          <p:cNvCxnSpPr/>
          <p:nvPr/>
        </p:nvCxnSpPr>
        <p:spPr>
          <a:xfrm flipV="1">
            <a:off x="1920873" y="2772160"/>
            <a:ext cx="908244" cy="468380"/>
          </a:xfrm>
          <a:prstGeom prst="bentConnector3">
            <a:avLst>
              <a:gd name="adj1" fmla="val -1"/>
            </a:avLst>
          </a:prstGeom>
          <a:ln w="63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Elbow Connector 32"/>
          <p:cNvCxnSpPr/>
          <p:nvPr/>
        </p:nvCxnSpPr>
        <p:spPr>
          <a:xfrm flipV="1">
            <a:off x="4489706" y="1623842"/>
            <a:ext cx="908244" cy="468380"/>
          </a:xfrm>
          <a:prstGeom prst="bentConnector3">
            <a:avLst>
              <a:gd name="adj1" fmla="val -1"/>
            </a:avLst>
          </a:prstGeom>
          <a:ln w="63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460282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5968" y="0"/>
            <a:ext cx="5668032" cy="5143500"/>
          </a:xfrm>
          <a:prstGeom prst="rect">
            <a:avLst/>
          </a:prstGeom>
        </p:spPr>
      </p:pic>
      <p:sp>
        <p:nvSpPr>
          <p:cNvPr id="2" name="Otsikko 1"/>
          <p:cNvSpPr>
            <a:spLocks noGrp="1"/>
          </p:cNvSpPr>
          <p:nvPr>
            <p:ph type="title"/>
          </p:nvPr>
        </p:nvSpPr>
        <p:spPr/>
        <p:txBody>
          <a:bodyPr/>
          <a:lstStyle/>
          <a:p>
            <a:r>
              <a:rPr lang="fi-FI" dirty="0"/>
              <a:t>Erätauon vaikuttavuus</a:t>
            </a:r>
          </a:p>
        </p:txBody>
      </p:sp>
      <p:sp>
        <p:nvSpPr>
          <p:cNvPr id="3" name="Tekstin paikkamerkki 2"/>
          <p:cNvSpPr>
            <a:spLocks noGrp="1"/>
          </p:cNvSpPr>
          <p:nvPr>
            <p:ph type="body" sz="quarter" idx="19"/>
          </p:nvPr>
        </p:nvSpPr>
        <p:spPr>
          <a:xfrm>
            <a:off x="539552" y="1275606"/>
            <a:ext cx="5499741" cy="3240360"/>
          </a:xfrm>
        </p:spPr>
        <p:txBody>
          <a:bodyPr/>
          <a:lstStyle/>
          <a:p>
            <a:pPr marL="0" indent="0">
              <a:buNone/>
            </a:pPr>
            <a:r>
              <a:rPr lang="fi-FI" dirty="0">
                <a:latin typeface="+mj-lt"/>
              </a:rPr>
              <a:t>KULTAISET SÄÄNNÖT</a:t>
            </a:r>
          </a:p>
          <a:p>
            <a:pPr marL="342900" indent="-342900">
              <a:buFont typeface="+mj-lt"/>
              <a:buAutoNum type="arabicPeriod"/>
            </a:pPr>
            <a:r>
              <a:rPr lang="fi-FI" dirty="0"/>
              <a:t>Erota Erätauko päätöksenteosta</a:t>
            </a:r>
          </a:p>
          <a:p>
            <a:pPr marL="342900" indent="-342900">
              <a:buFont typeface="+mj-lt"/>
              <a:buAutoNum type="arabicPeriod"/>
            </a:pPr>
            <a:r>
              <a:rPr lang="fi-FI" dirty="0"/>
              <a:t>Vaikuttavuus lähtee tarpeesta – miksi tämä järjestetään?</a:t>
            </a:r>
          </a:p>
          <a:p>
            <a:pPr marL="342900" indent="-342900">
              <a:buFont typeface="+mj-lt"/>
              <a:buAutoNum type="arabicPeriod"/>
            </a:pPr>
            <a:r>
              <a:rPr lang="fi-FI" dirty="0"/>
              <a:t>Arvioi, ovatko odotukset toteutuneet ja onko syntynyt jotain mitä ei oltu edes ajateltu alussa?</a:t>
            </a:r>
          </a:p>
        </p:txBody>
      </p:sp>
      <p:sp>
        <p:nvSpPr>
          <p:cNvPr id="6" name="Tekstin paikkamerkki 2"/>
          <p:cNvSpPr txBox="1">
            <a:spLocks/>
          </p:cNvSpPr>
          <p:nvPr/>
        </p:nvSpPr>
        <p:spPr>
          <a:xfrm>
            <a:off x="368304" y="2919376"/>
            <a:ext cx="7138281" cy="1698706"/>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ct val="20000"/>
              </a:spcBef>
              <a:spcAft>
                <a:spcPts val="0"/>
              </a:spcAft>
              <a:buClrTx/>
              <a:buSzTx/>
              <a:buFont typeface="Lucida Grande"/>
              <a:buChar char="-"/>
              <a:tabLst/>
              <a:defRPr sz="16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4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2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2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6212" lvl="1" indent="0" fontAlgn="auto">
              <a:spcAft>
                <a:spcPts val="0"/>
              </a:spcAft>
              <a:buNone/>
            </a:pPr>
            <a:r>
              <a:rPr lang="fi-FI" sz="1500" dirty="0">
                <a:latin typeface="+mj-lt"/>
              </a:rPr>
              <a:t>VAIKUTUSTEN NÄKÖKULMAT</a:t>
            </a:r>
          </a:p>
          <a:p>
            <a:pPr lvl="2" fontAlgn="auto">
              <a:spcAft>
                <a:spcPts val="0"/>
              </a:spcAft>
              <a:buFont typeface="Arial" panose="020B0604020202020204" pitchFamily="34" charset="0"/>
              <a:buChar char="•"/>
            </a:pPr>
            <a:r>
              <a:rPr lang="fi-FI" sz="1500" dirty="0"/>
              <a:t>yksilö ja hänen ajattelunsa</a:t>
            </a:r>
          </a:p>
          <a:p>
            <a:pPr lvl="2" fontAlgn="auto">
              <a:spcAft>
                <a:spcPts val="0"/>
              </a:spcAft>
              <a:buFont typeface="Arial" panose="020B0604020202020204" pitchFamily="34" charset="0"/>
              <a:buChar char="•"/>
            </a:pPr>
            <a:r>
              <a:rPr lang="fi-FI" sz="1500" dirty="0"/>
              <a:t>suhteet toisiin keskustelijoihin</a:t>
            </a:r>
          </a:p>
          <a:p>
            <a:pPr lvl="2" fontAlgn="auto">
              <a:spcAft>
                <a:spcPts val="0"/>
              </a:spcAft>
              <a:buFont typeface="Arial" panose="020B0604020202020204" pitchFamily="34" charset="0"/>
              <a:buChar char="•"/>
            </a:pPr>
            <a:r>
              <a:rPr lang="fi-FI" sz="1500" dirty="0"/>
              <a:t>yhteisön koheesio ja kapasiteetti keskustella</a:t>
            </a:r>
          </a:p>
          <a:p>
            <a:pPr lvl="2" fontAlgn="auto">
              <a:spcAft>
                <a:spcPts val="0"/>
              </a:spcAft>
              <a:buFont typeface="Arial" panose="020B0604020202020204" pitchFamily="34" charset="0"/>
              <a:buChar char="•"/>
            </a:pPr>
            <a:r>
              <a:rPr lang="fi-FI" sz="1500" dirty="0"/>
              <a:t>Keskusteltava asia ja aiheen ymmärrys</a:t>
            </a:r>
          </a:p>
        </p:txBody>
      </p:sp>
      <p:sp>
        <p:nvSpPr>
          <p:cNvPr id="7" name="Rectangle 6"/>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29439632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5968" y="0"/>
            <a:ext cx="5668032" cy="5143500"/>
          </a:xfrm>
          <a:prstGeom prst="rect">
            <a:avLst/>
          </a:prstGeom>
        </p:spPr>
      </p:pic>
      <p:sp>
        <p:nvSpPr>
          <p:cNvPr id="2" name="Otsikko 1"/>
          <p:cNvSpPr>
            <a:spLocks noGrp="1"/>
          </p:cNvSpPr>
          <p:nvPr>
            <p:ph type="title"/>
          </p:nvPr>
        </p:nvSpPr>
        <p:spPr>
          <a:xfrm>
            <a:off x="539551" y="267494"/>
            <a:ext cx="4609319" cy="864096"/>
          </a:xfrm>
        </p:spPr>
        <p:txBody>
          <a:bodyPr/>
          <a:lstStyle/>
          <a:p>
            <a:r>
              <a:rPr lang="fi-FI" dirty="0"/>
              <a:t>Erätauko-keskusteluiden vaikuttavuuden näkökulmia</a:t>
            </a:r>
            <a:endParaRPr lang="fi-FI" dirty="0">
              <a:solidFill>
                <a:srgbClr val="FF0000"/>
              </a:solidFill>
            </a:endParaRPr>
          </a:p>
        </p:txBody>
      </p:sp>
      <p:sp>
        <p:nvSpPr>
          <p:cNvPr id="3" name="Tekstin paikkamerkki 2"/>
          <p:cNvSpPr>
            <a:spLocks noGrp="1"/>
          </p:cNvSpPr>
          <p:nvPr>
            <p:ph type="body" sz="quarter" idx="19"/>
          </p:nvPr>
        </p:nvSpPr>
        <p:spPr>
          <a:xfrm>
            <a:off x="539552" y="1564041"/>
            <a:ext cx="4198145" cy="3240360"/>
          </a:xfrm>
        </p:spPr>
        <p:txBody>
          <a:bodyPr/>
          <a:lstStyle/>
          <a:p>
            <a:pPr marL="342900" indent="-342900">
              <a:lnSpc>
                <a:spcPct val="100000"/>
              </a:lnSpc>
              <a:spcBef>
                <a:spcPts val="784"/>
              </a:spcBef>
              <a:buFont typeface="+mj-lt"/>
              <a:buAutoNum type="arabicPeriod"/>
            </a:pPr>
            <a:r>
              <a:rPr lang="fi-FI" dirty="0"/>
              <a:t>Miten </a:t>
            </a:r>
            <a:r>
              <a:rPr lang="fi-FI" b="1" dirty="0">
                <a:latin typeface="+mj-lt"/>
              </a:rPr>
              <a:t>dokumentoida</a:t>
            </a:r>
            <a:r>
              <a:rPr lang="fi-FI" dirty="0"/>
              <a:t> keskustelu ja työstää keskeisiä sisällöllisiä näkökulmia yhteenvedoksi? </a:t>
            </a:r>
          </a:p>
          <a:p>
            <a:pPr marL="342900" indent="-342900">
              <a:lnSpc>
                <a:spcPct val="100000"/>
              </a:lnSpc>
              <a:spcBef>
                <a:spcPts val="784"/>
              </a:spcBef>
              <a:buFont typeface="+mj-lt"/>
              <a:buAutoNum type="arabicPeriod"/>
            </a:pPr>
            <a:r>
              <a:rPr lang="fi-FI" dirty="0"/>
              <a:t>Miten dialogista </a:t>
            </a:r>
            <a:r>
              <a:rPr lang="fi-FI" b="1" dirty="0">
                <a:latin typeface="+mj-lt"/>
              </a:rPr>
              <a:t>siirrytään toimenpiteisiin</a:t>
            </a:r>
            <a:r>
              <a:rPr lang="fi-FI" dirty="0">
                <a:latin typeface="+mj-lt"/>
              </a:rPr>
              <a:t> </a:t>
            </a:r>
            <a:r>
              <a:rPr lang="fi-FI" dirty="0"/>
              <a:t>ja mitä sen eri muodot voivat olla? </a:t>
            </a:r>
          </a:p>
          <a:p>
            <a:pPr marL="342900" indent="-342900">
              <a:lnSpc>
                <a:spcPct val="100000"/>
              </a:lnSpc>
              <a:spcBef>
                <a:spcPts val="784"/>
              </a:spcBef>
              <a:buFont typeface="+mj-lt"/>
              <a:buAutoNum type="arabicPeriod"/>
            </a:pPr>
            <a:r>
              <a:rPr lang="fi-FI" dirty="0"/>
              <a:t>Miten dialogi </a:t>
            </a:r>
            <a:r>
              <a:rPr lang="fi-FI" b="1" dirty="0">
                <a:latin typeface="+mj-lt"/>
              </a:rPr>
              <a:t>tukee valmistelua ja päätöksentekoa</a:t>
            </a:r>
            <a:r>
              <a:rPr lang="fi-FI" dirty="0">
                <a:latin typeface="+mj-lt"/>
              </a:rPr>
              <a:t> </a:t>
            </a:r>
            <a:r>
              <a:rPr lang="fi-FI" dirty="0"/>
              <a:t>parhaimmillaan? </a:t>
            </a:r>
          </a:p>
          <a:p>
            <a:pPr marL="342900" indent="-342900">
              <a:lnSpc>
                <a:spcPct val="100000"/>
              </a:lnSpc>
              <a:spcBef>
                <a:spcPts val="784"/>
              </a:spcBef>
              <a:buFont typeface="+mj-lt"/>
              <a:buAutoNum type="arabicPeriod"/>
            </a:pPr>
            <a:r>
              <a:rPr lang="fi-FI" dirty="0"/>
              <a:t>Millainen on </a:t>
            </a:r>
            <a:r>
              <a:rPr lang="fi-FI" b="1" dirty="0">
                <a:latin typeface="+mj-lt"/>
              </a:rPr>
              <a:t>julkinen dialogi </a:t>
            </a:r>
            <a:r>
              <a:rPr lang="fi-FI" dirty="0"/>
              <a:t>ja miten kytkeä viestintä osaksi dialogia? </a:t>
            </a:r>
          </a:p>
        </p:txBody>
      </p:sp>
      <p:sp>
        <p:nvSpPr>
          <p:cNvPr id="7" name="Rectangle 6"/>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29411498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1" y="267494"/>
            <a:ext cx="5173915" cy="1303556"/>
          </a:xfrm>
        </p:spPr>
        <p:txBody>
          <a:bodyPr/>
          <a:lstStyle/>
          <a:p>
            <a:r>
              <a:rPr lang="fi-FI" dirty="0"/>
              <a:t>Palautteen keruu ja osallistujakokemus vaikuttavuuden ytimessä</a:t>
            </a:r>
          </a:p>
        </p:txBody>
      </p:sp>
      <p:sp>
        <p:nvSpPr>
          <p:cNvPr id="3" name="Tekstin paikkamerkki 2"/>
          <p:cNvSpPr>
            <a:spLocks noGrp="1"/>
          </p:cNvSpPr>
          <p:nvPr>
            <p:ph type="body" sz="quarter" idx="19"/>
          </p:nvPr>
        </p:nvSpPr>
        <p:spPr>
          <a:xfrm>
            <a:off x="539552" y="1903140"/>
            <a:ext cx="5603498" cy="3240360"/>
          </a:xfrm>
        </p:spPr>
        <p:txBody>
          <a:bodyPr/>
          <a:lstStyle/>
          <a:p>
            <a:pPr>
              <a:buFont typeface="Arial" panose="020B0604020202020204" pitchFamily="34" charset="0"/>
              <a:buChar char="•"/>
            </a:pPr>
            <a:r>
              <a:rPr lang="fi-FI" dirty="0"/>
              <a:t>Millainen kokemus keskustelu oli sinulle?</a:t>
            </a:r>
          </a:p>
          <a:p>
            <a:pPr>
              <a:buFont typeface="Arial" panose="020B0604020202020204" pitchFamily="34" charset="0"/>
              <a:buChar char="•"/>
            </a:pPr>
            <a:r>
              <a:rPr lang="fi-FI" dirty="0"/>
              <a:t>Mikä onnistui? Mitä kehittäisit vielä?</a:t>
            </a:r>
          </a:p>
          <a:p>
            <a:pPr>
              <a:buFont typeface="Arial" panose="020B0604020202020204" pitchFamily="34" charset="0"/>
              <a:buChar char="•"/>
            </a:pPr>
            <a:r>
              <a:rPr lang="fi-FI" dirty="0"/>
              <a:t>Missä sait kutsun keskusteluun?</a:t>
            </a:r>
          </a:p>
          <a:p>
            <a:pPr>
              <a:buFont typeface="Arial" panose="020B0604020202020204" pitchFamily="34" charset="0"/>
              <a:buChar char="•"/>
            </a:pPr>
            <a:r>
              <a:rPr lang="fi-FI" dirty="0"/>
              <a:t>Olitko osallistunut ennen tapahtumaan, jossa käsitellään (yhteiskunnallisia) asioita?</a:t>
            </a:r>
          </a:p>
          <a:p>
            <a:pPr>
              <a:buFont typeface="Arial" panose="020B0604020202020204" pitchFamily="34" charset="0"/>
              <a:buChar char="•"/>
            </a:pPr>
            <a:r>
              <a:rPr lang="fi-FI" dirty="0"/>
              <a:t>Keitä muita keskustelussa pitäisi olla mukana, jotta keskustelu kattaisi mahdollisimman monia näkökulmia?</a:t>
            </a:r>
          </a:p>
          <a:p>
            <a:pPr>
              <a:buFont typeface="Arial" panose="020B0604020202020204" pitchFamily="34" charset="0"/>
              <a:buChar char="•"/>
            </a:pPr>
            <a:endParaRPr lang="fi-FI"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90728" y="0"/>
            <a:ext cx="3553272" cy="5161481"/>
          </a:xfrm>
          <a:prstGeom prst="rect">
            <a:avLst/>
          </a:prstGeom>
        </p:spPr>
      </p:pic>
      <p:sp>
        <p:nvSpPr>
          <p:cNvPr id="6" name="Rectangle 5"/>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2062414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C8A9EF5-7A75-44D1-98FB-76E5BB2B8F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9892" y="755374"/>
            <a:ext cx="2314108" cy="3710140"/>
          </a:xfrm>
          <a:prstGeom prst="rect">
            <a:avLst/>
          </a:prstGeom>
        </p:spPr>
      </p:pic>
      <p:sp>
        <p:nvSpPr>
          <p:cNvPr id="2" name="Otsikko 1">
            <a:extLst>
              <a:ext uri="{FF2B5EF4-FFF2-40B4-BE49-F238E27FC236}">
                <a16:creationId xmlns:a16="http://schemas.microsoft.com/office/drawing/2014/main" id="{8D9B1D16-BFB5-4BA5-A02A-0FFBC0323734}"/>
              </a:ext>
            </a:extLst>
          </p:cNvPr>
          <p:cNvSpPr>
            <a:spLocks noGrp="1"/>
          </p:cNvSpPr>
          <p:nvPr>
            <p:ph type="title"/>
          </p:nvPr>
        </p:nvSpPr>
        <p:spPr/>
        <p:txBody>
          <a:bodyPr/>
          <a:lstStyle/>
          <a:p>
            <a:r>
              <a:rPr lang="fi-FI" dirty="0"/>
              <a:t>Keskustelun paketoinnin vaiheet </a:t>
            </a:r>
          </a:p>
        </p:txBody>
      </p:sp>
      <p:sp>
        <p:nvSpPr>
          <p:cNvPr id="3" name="Tekstin paikkamerkki 2">
            <a:extLst>
              <a:ext uri="{FF2B5EF4-FFF2-40B4-BE49-F238E27FC236}">
                <a16:creationId xmlns:a16="http://schemas.microsoft.com/office/drawing/2014/main" id="{3F68BED1-DCFE-4A30-B347-DEF6DFC462C7}"/>
              </a:ext>
            </a:extLst>
          </p:cNvPr>
          <p:cNvSpPr>
            <a:spLocks noGrp="1"/>
          </p:cNvSpPr>
          <p:nvPr>
            <p:ph type="body" sz="quarter" idx="19"/>
          </p:nvPr>
        </p:nvSpPr>
        <p:spPr>
          <a:xfrm>
            <a:off x="539550" y="1287880"/>
            <a:ext cx="5880993" cy="3240360"/>
          </a:xfrm>
        </p:spPr>
        <p:txBody>
          <a:bodyPr/>
          <a:lstStyle/>
          <a:p>
            <a:pPr marL="342900" lvl="0" indent="-342900">
              <a:spcBef>
                <a:spcPts val="784"/>
              </a:spcBef>
              <a:buFont typeface="+mj-lt"/>
              <a:buAutoNum type="arabicPeriod"/>
            </a:pPr>
            <a:r>
              <a:rPr lang="fi-FI" sz="1400" dirty="0">
                <a:latin typeface="+mj-lt"/>
              </a:rPr>
              <a:t>LÄHTÖTILANNE: </a:t>
            </a:r>
            <a:r>
              <a:rPr lang="fi-FI" sz="1400" dirty="0"/>
              <a:t>Millaisia ovat käsitykset keskusteltavasta </a:t>
            </a:r>
            <a:br>
              <a:rPr lang="fi-FI" sz="1400" dirty="0"/>
            </a:br>
            <a:r>
              <a:rPr lang="fi-FI" sz="1400" dirty="0"/>
              <a:t>aiheesta ennen keskustelua? Mihin toivotaan uutta syvempää ymmärrystä?</a:t>
            </a:r>
          </a:p>
          <a:p>
            <a:pPr marL="342900" indent="-342900">
              <a:spcBef>
                <a:spcPts val="784"/>
              </a:spcBef>
              <a:buFont typeface="+mj-lt"/>
              <a:buAutoNum type="arabicPeriod"/>
            </a:pPr>
            <a:r>
              <a:rPr lang="fi-FI" sz="1400" dirty="0">
                <a:latin typeface="+mj-lt"/>
              </a:rPr>
              <a:t>KESKUSTELUN YHTEENVETO: </a:t>
            </a:r>
            <a:r>
              <a:rPr lang="fi-FI" sz="1400" dirty="0"/>
              <a:t>Miten keskustelu kirjataan ja vedetään yhteen? Kerätäänkö osallistujilta oivallukset osaksi yhteenvetoa? Hyödynnetäänkö yhteenvetopohjaa? Teemoitus auttaa yhteenvedon tekemistä.</a:t>
            </a:r>
          </a:p>
          <a:p>
            <a:pPr marL="342900" indent="-342900">
              <a:spcBef>
                <a:spcPts val="784"/>
              </a:spcBef>
              <a:buFont typeface="+mj-lt"/>
              <a:buAutoNum type="arabicPeriod"/>
            </a:pPr>
            <a:r>
              <a:rPr lang="fi-FI" sz="1400" dirty="0">
                <a:latin typeface="+mj-lt"/>
              </a:rPr>
              <a:t>TULKINTA KESKUSTELUSTA: </a:t>
            </a:r>
            <a:r>
              <a:rPr lang="fi-FI" sz="1400" dirty="0"/>
              <a:t>Järjestäjän tulkinta keskustelun yhteenvedosta. Mitä uutta ymmärrystä keskustelussa syntyi verrattuna esimerkiksi lähtötilanteeseen? Millainen on osallistujakokemus?</a:t>
            </a:r>
          </a:p>
          <a:p>
            <a:pPr marL="342900" lvl="0" indent="-342900">
              <a:spcBef>
                <a:spcPts val="784"/>
              </a:spcBef>
              <a:buFont typeface="+mj-lt"/>
              <a:buAutoNum type="arabicPeriod"/>
            </a:pPr>
            <a:r>
              <a:rPr lang="fi-FI" sz="1400" dirty="0">
                <a:latin typeface="+mj-lt"/>
              </a:rPr>
              <a:t>KESKUSTELUN JATKO: </a:t>
            </a:r>
            <a:r>
              <a:rPr lang="fi-FI" sz="1400" dirty="0"/>
              <a:t>Mitä tapahtuu ymmärrykselle keskustelun jälkeen? Kuka sitä hyödyntää ja millä tavalla? Mitä osallistujille viestitään?</a:t>
            </a:r>
          </a:p>
          <a:p>
            <a:pPr marL="342900" indent="-342900">
              <a:spcBef>
                <a:spcPts val="784"/>
              </a:spcBef>
              <a:buFont typeface="+mj-lt"/>
              <a:buAutoNum type="arabicPeriod"/>
            </a:pPr>
            <a:endParaRPr lang="fi-FI" sz="1400" dirty="0"/>
          </a:p>
        </p:txBody>
      </p:sp>
      <p:sp>
        <p:nvSpPr>
          <p:cNvPr id="6" name="Rectangle 5"/>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1807879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p:nvPr/>
        </p:nvSpPr>
        <p:spPr>
          <a:xfrm>
            <a:off x="539552" y="1188181"/>
            <a:ext cx="5238211" cy="3266776"/>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5" name="TextBox 4"/>
          <p:cNvSpPr txBox="1"/>
          <p:nvPr/>
        </p:nvSpPr>
        <p:spPr>
          <a:xfrm>
            <a:off x="539550" y="1200770"/>
            <a:ext cx="5238213" cy="253128"/>
          </a:xfrm>
          <a:prstGeom prst="rect">
            <a:avLst/>
          </a:prstGeom>
          <a:solidFill>
            <a:schemeClr val="accent5"/>
          </a:solidFill>
        </p:spPr>
        <p:txBody>
          <a:bodyPr wrap="square" lIns="72000" tIns="72000" rIns="72000" bIns="72000" rtlCol="0" anchor="ctr" anchorCtr="0">
            <a:spAutoFit/>
          </a:bodyPr>
          <a:lstStyle/>
          <a:p>
            <a:r>
              <a:rPr lang="en-US" sz="700" dirty="0">
                <a:latin typeface="+mj-lt"/>
              </a:rPr>
              <a:t>MISTÄ KESKUSTELTIIN?</a:t>
            </a:r>
          </a:p>
        </p:txBody>
      </p:sp>
      <p:sp>
        <p:nvSpPr>
          <p:cNvPr id="13" name="object 2"/>
          <p:cNvSpPr txBox="1">
            <a:spLocks noGrp="1"/>
          </p:cNvSpPr>
          <p:nvPr>
            <p:ph type="title"/>
          </p:nvPr>
        </p:nvSpPr>
        <p:spPr>
          <a:xfrm>
            <a:off x="508109" y="302457"/>
            <a:ext cx="5788532" cy="257776"/>
          </a:xfrm>
          <a:prstGeom prst="rect">
            <a:avLst/>
          </a:prstGeom>
        </p:spPr>
        <p:txBody>
          <a:bodyPr vert="horz" wrap="square" lIns="0" tIns="6109" rIns="0" bIns="0" rtlCol="0" anchor="ctr" anchorCtr="0">
            <a:spAutoFit/>
          </a:bodyPr>
          <a:lstStyle/>
          <a:p>
            <a:pPr marL="6109">
              <a:spcBef>
                <a:spcPts val="48"/>
              </a:spcBef>
            </a:pPr>
            <a:r>
              <a:rPr lang="fi-FI" sz="1600" u="none" dirty="0">
                <a:latin typeface="Arial Black" panose="020B0A04020102020204" pitchFamily="34" charset="0"/>
              </a:rPr>
              <a:t>KESKUSTELUN YHTEENVETO</a:t>
            </a:r>
          </a:p>
        </p:txBody>
      </p:sp>
      <p:sp>
        <p:nvSpPr>
          <p:cNvPr id="14" name="object 19"/>
          <p:cNvSpPr txBox="1"/>
          <p:nvPr/>
        </p:nvSpPr>
        <p:spPr>
          <a:xfrm>
            <a:off x="520147" y="652005"/>
            <a:ext cx="4069106" cy="361651"/>
          </a:xfrm>
          <a:prstGeom prst="rect">
            <a:avLst/>
          </a:prstGeom>
        </p:spPr>
        <p:txBody>
          <a:bodyPr vert="horz" wrap="square" lIns="0" tIns="6109" rIns="0" bIns="0" rtlCol="0">
            <a:spAutoFit/>
          </a:bodyPr>
          <a:lstStyle/>
          <a:p>
            <a:pPr marL="6109" marR="2443">
              <a:spcBef>
                <a:spcPts val="48"/>
              </a:spcBef>
            </a:pPr>
            <a:r>
              <a:rPr lang="fi-FI" sz="770" dirty="0">
                <a:solidFill>
                  <a:srgbClr val="231F20"/>
                </a:solidFill>
                <a:latin typeface="Arial"/>
                <a:cs typeface="Arial"/>
              </a:rPr>
              <a:t>Käytä pohjaa avuksi keskustelun yhteenvetoon ja jatkotoimenpiteiden suunnitteluun vastaamalla kysymyksiin. Kiteytä lopputulema muutamaan virkkeeseen ja mieti myös keiden kannattaisi jatkaa keskustelua. Kirjaa nämä tiedot pohjan oikeanpuoleiseen sarakkeeseen.</a:t>
            </a:r>
          </a:p>
        </p:txBody>
      </p:sp>
      <p:sp>
        <p:nvSpPr>
          <p:cNvPr id="15" name="TextBox 14"/>
          <p:cNvSpPr txBox="1"/>
          <p:nvPr/>
        </p:nvSpPr>
        <p:spPr>
          <a:xfrm>
            <a:off x="539550" y="1946081"/>
            <a:ext cx="5238213" cy="253128"/>
          </a:xfrm>
          <a:prstGeom prst="rect">
            <a:avLst/>
          </a:prstGeom>
          <a:solidFill>
            <a:schemeClr val="accent5"/>
          </a:solidFill>
        </p:spPr>
        <p:txBody>
          <a:bodyPr wrap="square" lIns="72000" tIns="72000" rIns="72000" bIns="72000" rtlCol="0" anchor="ctr" anchorCtr="0">
            <a:spAutoFit/>
          </a:bodyPr>
          <a:lstStyle/>
          <a:p>
            <a:r>
              <a:rPr lang="en-US" sz="700" dirty="0">
                <a:latin typeface="+mj-lt"/>
              </a:rPr>
              <a:t>MITKÄ OLIVAT KESKEISET OIVALLUKSET KESKUSTELUSTA?</a:t>
            </a:r>
          </a:p>
        </p:txBody>
      </p:sp>
      <p:sp>
        <p:nvSpPr>
          <p:cNvPr id="16" name="TextBox 15"/>
          <p:cNvSpPr txBox="1"/>
          <p:nvPr/>
        </p:nvSpPr>
        <p:spPr>
          <a:xfrm>
            <a:off x="539550" y="2725896"/>
            <a:ext cx="5238213" cy="253128"/>
          </a:xfrm>
          <a:prstGeom prst="rect">
            <a:avLst/>
          </a:prstGeom>
          <a:solidFill>
            <a:schemeClr val="accent5"/>
          </a:solidFill>
        </p:spPr>
        <p:txBody>
          <a:bodyPr wrap="square" lIns="72000" tIns="72000" rIns="72000" bIns="72000" rtlCol="0" anchor="ctr" anchorCtr="0">
            <a:spAutoFit/>
          </a:bodyPr>
          <a:lstStyle/>
          <a:p>
            <a:r>
              <a:rPr lang="en-US" sz="700" dirty="0">
                <a:latin typeface="+mj-lt"/>
              </a:rPr>
              <a:t>MITÄ UUTTA TAI YLLÄTTÄVÄÄ KESKUSTELUSSA NOUSI ESILLE?</a:t>
            </a:r>
          </a:p>
        </p:txBody>
      </p:sp>
      <p:sp>
        <p:nvSpPr>
          <p:cNvPr id="17" name="TextBox 16"/>
          <p:cNvSpPr txBox="1"/>
          <p:nvPr/>
        </p:nvSpPr>
        <p:spPr>
          <a:xfrm>
            <a:off x="539550" y="3505711"/>
            <a:ext cx="5238213" cy="253128"/>
          </a:xfrm>
          <a:prstGeom prst="rect">
            <a:avLst/>
          </a:prstGeom>
          <a:solidFill>
            <a:schemeClr val="accent5"/>
          </a:solidFill>
        </p:spPr>
        <p:txBody>
          <a:bodyPr wrap="square" lIns="72000" tIns="72000" rIns="72000" bIns="72000" rtlCol="0" anchor="ctr" anchorCtr="0">
            <a:spAutoFit/>
          </a:bodyPr>
          <a:lstStyle/>
          <a:p>
            <a:r>
              <a:rPr lang="en-US" sz="700" dirty="0">
                <a:latin typeface="+mj-lt"/>
              </a:rPr>
              <a:t>MITKÄ ASIAT JÄIVÄT EPÄSELVÄKSI?</a:t>
            </a:r>
          </a:p>
        </p:txBody>
      </p:sp>
      <p:sp>
        <p:nvSpPr>
          <p:cNvPr id="18" name="object 3"/>
          <p:cNvSpPr/>
          <p:nvPr/>
        </p:nvSpPr>
        <p:spPr>
          <a:xfrm>
            <a:off x="5960853" y="1200770"/>
            <a:ext cx="2659521" cy="3266776"/>
          </a:xfrm>
          <a:custGeom>
            <a:avLst/>
            <a:gdLst/>
            <a:ahLst/>
            <a:cxnLst/>
            <a:rect l="l" t="t" r="r" b="b"/>
            <a:pathLst>
              <a:path w="3424554" h="5880734">
                <a:moveTo>
                  <a:pt x="3423970" y="5880633"/>
                </a:moveTo>
                <a:lnTo>
                  <a:pt x="0" y="5880633"/>
                </a:lnTo>
                <a:lnTo>
                  <a:pt x="0" y="0"/>
                </a:lnTo>
                <a:lnTo>
                  <a:pt x="3423970" y="0"/>
                </a:lnTo>
                <a:lnTo>
                  <a:pt x="3423970" y="5880633"/>
                </a:lnTo>
                <a:close/>
              </a:path>
            </a:pathLst>
          </a:custGeom>
          <a:ln w="38100">
            <a:solidFill>
              <a:schemeClr val="accent5"/>
            </a:solidFill>
            <a:miter lim="800000"/>
          </a:ln>
        </p:spPr>
        <p:txBody>
          <a:bodyPr wrap="square" lIns="0" tIns="0" rIns="0" bIns="0" rtlCol="0"/>
          <a:lstStyle/>
          <a:p>
            <a:endParaRPr/>
          </a:p>
        </p:txBody>
      </p:sp>
      <p:sp>
        <p:nvSpPr>
          <p:cNvPr id="19" name="TextBox 18"/>
          <p:cNvSpPr txBox="1"/>
          <p:nvPr/>
        </p:nvSpPr>
        <p:spPr>
          <a:xfrm>
            <a:off x="5960854" y="1192144"/>
            <a:ext cx="2656936" cy="253128"/>
          </a:xfrm>
          <a:prstGeom prst="rect">
            <a:avLst/>
          </a:prstGeom>
          <a:solidFill>
            <a:schemeClr val="accent5"/>
          </a:solidFill>
        </p:spPr>
        <p:txBody>
          <a:bodyPr wrap="square" lIns="72000" tIns="72000" rIns="72000" bIns="72000" rtlCol="0" anchor="ctr" anchorCtr="0">
            <a:spAutoFit/>
          </a:bodyPr>
          <a:lstStyle/>
          <a:p>
            <a:r>
              <a:rPr lang="en-US" sz="700" dirty="0">
                <a:latin typeface="+mj-lt"/>
              </a:rPr>
              <a:t>KITEYTYS</a:t>
            </a:r>
          </a:p>
        </p:txBody>
      </p:sp>
      <p:sp>
        <p:nvSpPr>
          <p:cNvPr id="20" name="TextBox 19"/>
          <p:cNvSpPr txBox="1"/>
          <p:nvPr/>
        </p:nvSpPr>
        <p:spPr>
          <a:xfrm>
            <a:off x="5960853" y="2725896"/>
            <a:ext cx="2654350" cy="253128"/>
          </a:xfrm>
          <a:prstGeom prst="rect">
            <a:avLst/>
          </a:prstGeom>
          <a:solidFill>
            <a:schemeClr val="accent5"/>
          </a:solidFill>
        </p:spPr>
        <p:txBody>
          <a:bodyPr wrap="square" lIns="72000" tIns="72000" rIns="36000" bIns="72000" rtlCol="0" anchor="ctr" anchorCtr="0">
            <a:spAutoFit/>
          </a:bodyPr>
          <a:lstStyle/>
          <a:p>
            <a:r>
              <a:rPr lang="en-US" sz="700" dirty="0">
                <a:latin typeface="+mj-lt"/>
              </a:rPr>
              <a:t>MISTÄ JA KEIDEN PITÄISI JATKAA KESKUSTELUA?</a:t>
            </a:r>
          </a:p>
        </p:txBody>
      </p:sp>
      <p:sp>
        <p:nvSpPr>
          <p:cNvPr id="24" name="Rectangle 23"/>
          <p:cNvSpPr/>
          <p:nvPr/>
        </p:nvSpPr>
        <p:spPr>
          <a:xfrm>
            <a:off x="150851" y="4720198"/>
            <a:ext cx="4572000" cy="230832"/>
          </a:xfrm>
          <a:prstGeom prst="rect">
            <a:avLst/>
          </a:prstGeom>
        </p:spPr>
        <p:txBody>
          <a:bodyPr>
            <a:spAutoFit/>
          </a:bodyPr>
          <a:lstStyle/>
          <a:p>
            <a:r>
              <a:rPr lang="fi-FI" sz="900" b="1">
                <a:latin typeface="+mj-lt"/>
              </a:rPr>
              <a:t>C-moduuli </a:t>
            </a:r>
            <a:r>
              <a:rPr lang="fi-FI" sz="900" b="1" dirty="0">
                <a:latin typeface="+mj-lt"/>
              </a:rPr>
              <a:t>– Keskustelun paketointi ja vaikuttavuus</a:t>
            </a:r>
            <a:endParaRPr lang="en-US" sz="900" dirty="0">
              <a:latin typeface="+mj-lt"/>
            </a:endParaRPr>
          </a:p>
        </p:txBody>
      </p:sp>
    </p:spTree>
    <p:extLst>
      <p:ext uri="{BB962C8B-B14F-4D97-AF65-F5344CB8AC3E}">
        <p14:creationId xmlns:p14="http://schemas.microsoft.com/office/powerpoint/2010/main" val="353466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04C7CF-6C14-46F8-9258-507559194907}"/>
              </a:ext>
            </a:extLst>
          </p:cNvPr>
          <p:cNvSpPr>
            <a:spLocks noGrp="1"/>
          </p:cNvSpPr>
          <p:nvPr>
            <p:ph type="title"/>
          </p:nvPr>
        </p:nvSpPr>
        <p:spPr/>
        <p:txBody>
          <a:bodyPr/>
          <a:lstStyle/>
          <a:p>
            <a:r>
              <a:rPr lang="fi-FI" cap="none" dirty="0">
                <a:latin typeface="Arial" charset="0"/>
                <a:ea typeface="Arial" charset="0"/>
                <a:cs typeface="Arial" charset="0"/>
              </a:rPr>
              <a:t>10. Koulutussessio</a:t>
            </a:r>
            <a:br>
              <a:rPr lang="fi-FI" cap="none" dirty="0">
                <a:latin typeface="Arial" charset="0"/>
                <a:ea typeface="Arial" charset="0"/>
                <a:cs typeface="Arial" charset="0"/>
              </a:rPr>
            </a:br>
            <a:br>
              <a:rPr lang="fi-FI" cap="none" dirty="0">
                <a:latin typeface="Arial" charset="0"/>
                <a:ea typeface="Arial" charset="0"/>
                <a:cs typeface="Arial" charset="0"/>
              </a:rPr>
            </a:br>
            <a:r>
              <a:rPr lang="fi-FI" b="1" dirty="0"/>
              <a:t>Oman Erätauon suunnittelu ja loppukeskustelu</a:t>
            </a:r>
            <a:endParaRPr lang="x-none" dirty="0"/>
          </a:p>
        </p:txBody>
      </p:sp>
    </p:spTree>
    <p:extLst>
      <p:ext uri="{BB962C8B-B14F-4D97-AF65-F5344CB8AC3E}">
        <p14:creationId xmlns:p14="http://schemas.microsoft.com/office/powerpoint/2010/main" val="3321636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53D1C9-106F-40C6-BD44-03DBDA727E5D}"/>
              </a:ext>
            </a:extLst>
          </p:cNvPr>
          <p:cNvSpPr>
            <a:spLocks noGrp="1"/>
          </p:cNvSpPr>
          <p:nvPr>
            <p:ph type="title"/>
          </p:nvPr>
        </p:nvSpPr>
        <p:spPr/>
        <p:txBody>
          <a:bodyPr/>
          <a:lstStyle/>
          <a:p>
            <a:r>
              <a:rPr lang="en-US" dirty="0"/>
              <a:t>Oman </a:t>
            </a:r>
            <a:r>
              <a:rPr lang="en-US" dirty="0" err="1"/>
              <a:t>Erätauon</a:t>
            </a:r>
            <a:r>
              <a:rPr lang="en-US" dirty="0"/>
              <a:t> </a:t>
            </a:r>
            <a:r>
              <a:rPr lang="en-US" dirty="0" err="1"/>
              <a:t>suunnittelu</a:t>
            </a:r>
            <a:endParaRPr lang="x-none" dirty="0"/>
          </a:p>
        </p:txBody>
      </p:sp>
      <p:sp>
        <p:nvSpPr>
          <p:cNvPr id="4" name="Text Placeholder 3"/>
          <p:cNvSpPr>
            <a:spLocks noGrp="1"/>
          </p:cNvSpPr>
          <p:nvPr>
            <p:ph type="body" sz="quarter" idx="19"/>
          </p:nvPr>
        </p:nvSpPr>
        <p:spPr>
          <a:xfrm>
            <a:off x="539552" y="1275606"/>
            <a:ext cx="5898069" cy="3240360"/>
          </a:xfrm>
        </p:spPr>
        <p:txBody>
          <a:bodyPr/>
          <a:lstStyle/>
          <a:p>
            <a:pPr>
              <a:buFont typeface="Arial" charset="0"/>
              <a:buChar char="•"/>
            </a:pPr>
            <a:r>
              <a:rPr lang="en-US" dirty="0" err="1"/>
              <a:t>Keskustelu</a:t>
            </a:r>
            <a:r>
              <a:rPr lang="en-US" dirty="0"/>
              <a:t> </a:t>
            </a:r>
            <a:r>
              <a:rPr lang="en-US" dirty="0" err="1"/>
              <a:t>kolmikoissa</a:t>
            </a:r>
            <a:r>
              <a:rPr lang="en-US" dirty="0"/>
              <a:t> </a:t>
            </a:r>
            <a:r>
              <a:rPr lang="en-US" dirty="0" err="1"/>
              <a:t>siitä</a:t>
            </a:r>
            <a:r>
              <a:rPr lang="en-US" dirty="0"/>
              <a:t>, </a:t>
            </a:r>
            <a:r>
              <a:rPr lang="en-US" dirty="0" err="1"/>
              <a:t>mihin</a:t>
            </a:r>
            <a:r>
              <a:rPr lang="en-US" dirty="0"/>
              <a:t> </a:t>
            </a:r>
            <a:r>
              <a:rPr lang="en-US" dirty="0" err="1"/>
              <a:t>erätaukoa</a:t>
            </a:r>
            <a:r>
              <a:rPr lang="en-US" dirty="0"/>
              <a:t> </a:t>
            </a:r>
            <a:r>
              <a:rPr lang="en-US" dirty="0" err="1"/>
              <a:t>voisi</a:t>
            </a:r>
            <a:r>
              <a:rPr lang="en-US" dirty="0"/>
              <a:t> </a:t>
            </a:r>
            <a:r>
              <a:rPr lang="en-US" dirty="0" err="1"/>
              <a:t>hyödyntää</a:t>
            </a:r>
            <a:r>
              <a:rPr lang="en-US" dirty="0"/>
              <a:t> </a:t>
            </a:r>
            <a:r>
              <a:rPr lang="en-US" dirty="0" err="1"/>
              <a:t>omassa</a:t>
            </a:r>
            <a:r>
              <a:rPr lang="en-US" dirty="0"/>
              <a:t> </a:t>
            </a:r>
            <a:r>
              <a:rPr lang="en-US" dirty="0" err="1"/>
              <a:t>työssä</a:t>
            </a:r>
            <a:r>
              <a:rPr lang="en-US" dirty="0"/>
              <a:t>.</a:t>
            </a:r>
          </a:p>
          <a:p>
            <a:pPr>
              <a:buFont typeface="Arial" charset="0"/>
              <a:buChar char="•"/>
            </a:pPr>
            <a:r>
              <a:rPr lang="en-US" dirty="0" err="1"/>
              <a:t>Voit</a:t>
            </a:r>
            <a:r>
              <a:rPr lang="en-US" dirty="0"/>
              <a:t> </a:t>
            </a:r>
            <a:r>
              <a:rPr lang="en-US" dirty="0" err="1"/>
              <a:t>käyttää</a:t>
            </a:r>
            <a:r>
              <a:rPr lang="en-US" dirty="0"/>
              <a:t> </a:t>
            </a:r>
            <a:r>
              <a:rPr lang="en-US" dirty="0" err="1"/>
              <a:t>apuna</a:t>
            </a:r>
            <a:r>
              <a:rPr lang="en-US" dirty="0"/>
              <a:t> </a:t>
            </a:r>
            <a:r>
              <a:rPr lang="en-US" dirty="0" err="1"/>
              <a:t>keskustelun</a:t>
            </a:r>
            <a:r>
              <a:rPr lang="en-US" dirty="0"/>
              <a:t> </a:t>
            </a:r>
            <a:r>
              <a:rPr lang="en-US" dirty="0" err="1"/>
              <a:t>suunnittelupohjan</a:t>
            </a:r>
            <a:r>
              <a:rPr lang="en-US" dirty="0"/>
              <a:t> </a:t>
            </a:r>
            <a:r>
              <a:rPr lang="en-US" dirty="0" err="1"/>
              <a:t>yläriviä</a:t>
            </a:r>
            <a:r>
              <a:rPr lang="en-US" dirty="0"/>
              <a:t>: </a:t>
            </a:r>
            <a:r>
              <a:rPr lang="en-US" dirty="0" err="1"/>
              <a:t>tarve</a:t>
            </a:r>
            <a:r>
              <a:rPr lang="en-US" dirty="0"/>
              <a:t>, </a:t>
            </a:r>
            <a:r>
              <a:rPr lang="en-US" dirty="0" err="1"/>
              <a:t>aihe</a:t>
            </a:r>
            <a:r>
              <a:rPr lang="en-US" dirty="0"/>
              <a:t>, </a:t>
            </a:r>
            <a:r>
              <a:rPr lang="en-US" dirty="0" err="1"/>
              <a:t>tavoitteet</a:t>
            </a:r>
            <a:r>
              <a:rPr lang="en-US" dirty="0"/>
              <a:t> ja </a:t>
            </a:r>
            <a:r>
              <a:rPr lang="en-US" dirty="0" err="1"/>
              <a:t>vaikuttavuus</a:t>
            </a:r>
            <a:r>
              <a:rPr lang="en-US" dirty="0"/>
              <a:t>. </a:t>
            </a:r>
            <a:r>
              <a:rPr lang="en-US" dirty="0" err="1"/>
              <a:t>Yhdellä</a:t>
            </a:r>
            <a:r>
              <a:rPr lang="en-US" dirty="0"/>
              <a:t> </a:t>
            </a:r>
            <a:r>
              <a:rPr lang="en-US" dirty="0" err="1"/>
              <a:t>aikaa</a:t>
            </a:r>
            <a:r>
              <a:rPr lang="en-US" dirty="0"/>
              <a:t> </a:t>
            </a:r>
            <a:r>
              <a:rPr lang="en-US" dirty="0" err="1"/>
              <a:t>kertoa</a:t>
            </a:r>
            <a:r>
              <a:rPr lang="en-US" dirty="0"/>
              <a:t> 4-6 min, </a:t>
            </a:r>
            <a:r>
              <a:rPr lang="en-US" dirty="0" err="1"/>
              <a:t>muut</a:t>
            </a:r>
            <a:r>
              <a:rPr lang="en-US" dirty="0"/>
              <a:t> </a:t>
            </a:r>
            <a:r>
              <a:rPr lang="en-US" dirty="0" err="1"/>
              <a:t>kuuntelevat</a:t>
            </a:r>
            <a:r>
              <a:rPr lang="en-US" dirty="0"/>
              <a:t> ja </a:t>
            </a:r>
            <a:r>
              <a:rPr lang="en-US" dirty="0" err="1"/>
              <a:t>sen</a:t>
            </a:r>
            <a:r>
              <a:rPr lang="en-US" dirty="0"/>
              <a:t> </a:t>
            </a:r>
            <a:r>
              <a:rPr lang="en-US" dirty="0" err="1"/>
              <a:t>jälkeen</a:t>
            </a:r>
            <a:r>
              <a:rPr lang="en-US" dirty="0"/>
              <a:t> </a:t>
            </a:r>
            <a:r>
              <a:rPr lang="en-US" dirty="0" err="1"/>
              <a:t>avataan</a:t>
            </a:r>
            <a:r>
              <a:rPr lang="en-US" dirty="0"/>
              <a:t> </a:t>
            </a:r>
            <a:r>
              <a:rPr lang="en-US" dirty="0" err="1"/>
              <a:t>keskustelu</a:t>
            </a:r>
            <a:r>
              <a:rPr lang="en-US" dirty="0"/>
              <a:t>. </a:t>
            </a:r>
            <a:r>
              <a:rPr lang="en-US" dirty="0" err="1"/>
              <a:t>Kertoja</a:t>
            </a:r>
            <a:r>
              <a:rPr lang="en-US" dirty="0"/>
              <a:t> </a:t>
            </a:r>
            <a:r>
              <a:rPr lang="en-US" dirty="0" err="1"/>
              <a:t>pohtii</a:t>
            </a:r>
            <a:r>
              <a:rPr lang="en-US" dirty="0"/>
              <a:t> </a:t>
            </a:r>
            <a:r>
              <a:rPr lang="en-US" dirty="0" err="1"/>
              <a:t>myös</a:t>
            </a:r>
            <a:r>
              <a:rPr lang="en-US" dirty="0"/>
              <a:t>, </a:t>
            </a:r>
            <a:r>
              <a:rPr lang="en-US" dirty="0" err="1"/>
              <a:t>mihin</a:t>
            </a:r>
            <a:r>
              <a:rPr lang="en-US" dirty="0"/>
              <a:t> </a:t>
            </a:r>
            <a:r>
              <a:rPr lang="en-US" dirty="0" err="1"/>
              <a:t>toivoo</a:t>
            </a:r>
            <a:r>
              <a:rPr lang="en-US" dirty="0"/>
              <a:t> </a:t>
            </a:r>
            <a:r>
              <a:rPr lang="en-US" dirty="0" err="1"/>
              <a:t>muilta</a:t>
            </a:r>
            <a:r>
              <a:rPr lang="en-US" dirty="0"/>
              <a:t> </a:t>
            </a:r>
            <a:r>
              <a:rPr lang="en-US" dirty="0" err="1"/>
              <a:t>osallistujilta</a:t>
            </a:r>
            <a:r>
              <a:rPr lang="en-US" dirty="0"/>
              <a:t> </a:t>
            </a:r>
            <a:r>
              <a:rPr lang="en-US" dirty="0" err="1"/>
              <a:t>neuvoja</a:t>
            </a:r>
            <a:r>
              <a:rPr lang="en-US" dirty="0"/>
              <a:t>. </a:t>
            </a:r>
            <a:r>
              <a:rPr lang="en-US" dirty="0" err="1"/>
              <a:t>Yhteensä</a:t>
            </a:r>
            <a:r>
              <a:rPr lang="en-US" dirty="0"/>
              <a:t> per </a:t>
            </a:r>
            <a:r>
              <a:rPr lang="en-US" dirty="0" err="1"/>
              <a:t>henkilö</a:t>
            </a:r>
            <a:r>
              <a:rPr lang="en-US" dirty="0"/>
              <a:t> 15 min ja </a:t>
            </a:r>
            <a:r>
              <a:rPr lang="en-US" dirty="0" err="1"/>
              <a:t>kokonaisuudessaan</a:t>
            </a:r>
            <a:r>
              <a:rPr lang="en-US" dirty="0"/>
              <a:t> </a:t>
            </a:r>
            <a:r>
              <a:rPr lang="en-US" dirty="0" err="1"/>
              <a:t>harjoitukseen</a:t>
            </a:r>
            <a:r>
              <a:rPr lang="en-US" dirty="0"/>
              <a:t> 45 min. </a:t>
            </a:r>
            <a:r>
              <a:rPr lang="en-US" dirty="0" err="1"/>
              <a:t>Voit</a:t>
            </a:r>
            <a:r>
              <a:rPr lang="en-US" dirty="0"/>
              <a:t> </a:t>
            </a:r>
            <a:r>
              <a:rPr lang="en-US" dirty="0" err="1"/>
              <a:t>myös</a:t>
            </a:r>
            <a:r>
              <a:rPr lang="en-US" dirty="0"/>
              <a:t> </a:t>
            </a:r>
            <a:r>
              <a:rPr lang="en-US" dirty="0" err="1"/>
              <a:t>jakaa</a:t>
            </a:r>
            <a:r>
              <a:rPr lang="en-US" dirty="0"/>
              <a:t> </a:t>
            </a:r>
            <a:r>
              <a:rPr lang="en-US" dirty="0" err="1"/>
              <a:t>osallistujille</a:t>
            </a:r>
            <a:r>
              <a:rPr lang="en-US" dirty="0"/>
              <a:t> </a:t>
            </a:r>
            <a:r>
              <a:rPr lang="en-US" dirty="0" err="1"/>
              <a:t>kortin</a:t>
            </a:r>
            <a:r>
              <a:rPr lang="en-US" dirty="0"/>
              <a:t>; </a:t>
            </a:r>
            <a:r>
              <a:rPr lang="en-US" dirty="0" err="1"/>
              <a:t>oman</a:t>
            </a:r>
            <a:r>
              <a:rPr lang="en-US" dirty="0"/>
              <a:t> </a:t>
            </a:r>
            <a:r>
              <a:rPr lang="en-US" dirty="0" err="1"/>
              <a:t>kuuntelutaidon</a:t>
            </a:r>
            <a:r>
              <a:rPr lang="en-US" dirty="0"/>
              <a:t> </a:t>
            </a:r>
            <a:r>
              <a:rPr lang="en-US" dirty="0" err="1"/>
              <a:t>kehittäminen</a:t>
            </a:r>
            <a:r>
              <a:rPr lang="en-US" dirty="0"/>
              <a:t>.  </a:t>
            </a:r>
          </a:p>
          <a:p>
            <a:pPr>
              <a:buFont typeface="Arial" charset="0"/>
              <a:buChar char="•"/>
            </a:pPr>
            <a:r>
              <a:rPr lang="en-US" dirty="0" err="1"/>
              <a:t>Keskeisten</a:t>
            </a:r>
            <a:r>
              <a:rPr lang="en-US" dirty="0"/>
              <a:t> </a:t>
            </a:r>
            <a:r>
              <a:rPr lang="en-US" dirty="0" err="1"/>
              <a:t>oivallusten</a:t>
            </a:r>
            <a:r>
              <a:rPr lang="en-US" dirty="0"/>
              <a:t> </a:t>
            </a:r>
            <a:r>
              <a:rPr lang="en-US" dirty="0" err="1"/>
              <a:t>purkaminen</a:t>
            </a:r>
            <a:r>
              <a:rPr lang="en-US" dirty="0"/>
              <a:t> </a:t>
            </a:r>
            <a:r>
              <a:rPr lang="en-US" dirty="0" err="1"/>
              <a:t>yhdessä</a:t>
            </a:r>
            <a:r>
              <a:rPr lang="en-US" dirty="0"/>
              <a:t> </a:t>
            </a:r>
            <a:r>
              <a:rPr lang="en-US" dirty="0" err="1"/>
              <a:t>ajan</a:t>
            </a:r>
            <a:r>
              <a:rPr lang="en-US" dirty="0"/>
              <a:t> </a:t>
            </a:r>
            <a:r>
              <a:rPr lang="en-US" dirty="0" err="1"/>
              <a:t>salliessa</a:t>
            </a:r>
            <a:r>
              <a:rPr lang="en-US" dirty="0"/>
              <a:t> </a:t>
            </a:r>
          </a:p>
        </p:txBody>
      </p:sp>
      <p:sp>
        <p:nvSpPr>
          <p:cNvPr id="5" name="Rectangle 4"/>
          <p:cNvSpPr/>
          <p:nvPr/>
        </p:nvSpPr>
        <p:spPr>
          <a:xfrm>
            <a:off x="150851" y="4720198"/>
            <a:ext cx="4572000" cy="230832"/>
          </a:xfrm>
          <a:prstGeom prst="rect">
            <a:avLst/>
          </a:prstGeom>
        </p:spPr>
        <p:txBody>
          <a:bodyPr>
            <a:spAutoFit/>
          </a:bodyPr>
          <a:lstStyle/>
          <a:p>
            <a:r>
              <a:rPr lang="fi-FI" sz="900" b="1" dirty="0">
                <a:latin typeface="+mj-lt"/>
              </a:rPr>
              <a:t>C-moduuli – Oman Erätauon suunnittelu ja loppukeskustelu</a:t>
            </a:r>
            <a:endParaRPr lang="en-US" sz="900" dirty="0">
              <a:latin typeface="+mj-lt"/>
            </a:endParaRPr>
          </a:p>
        </p:txBody>
      </p:sp>
    </p:spTree>
    <p:extLst>
      <p:ext uri="{BB962C8B-B14F-4D97-AF65-F5344CB8AC3E}">
        <p14:creationId xmlns:p14="http://schemas.microsoft.com/office/powerpoint/2010/main" val="3933643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0851" y="4720198"/>
            <a:ext cx="4572000" cy="230832"/>
          </a:xfrm>
          <a:prstGeom prst="rect">
            <a:avLst/>
          </a:prstGeom>
        </p:spPr>
        <p:txBody>
          <a:bodyPr>
            <a:spAutoFit/>
          </a:bodyPr>
          <a:lstStyle/>
          <a:p>
            <a:r>
              <a:rPr lang="fi-FI" sz="900" b="1" dirty="0">
                <a:latin typeface="+mj-lt"/>
              </a:rPr>
              <a:t>C-moduuli – Oman Erätauon suunnittelu ja loppukeskustelu</a:t>
            </a:r>
            <a:endParaRPr lang="en-US" sz="900" dirty="0">
              <a:latin typeface="+mj-lt"/>
            </a:endParaRPr>
          </a:p>
        </p:txBody>
      </p:sp>
      <p:sp>
        <p:nvSpPr>
          <p:cNvPr id="2" name="Otsikko 1"/>
          <p:cNvSpPr>
            <a:spLocks noGrp="1"/>
          </p:cNvSpPr>
          <p:nvPr>
            <p:ph type="title"/>
          </p:nvPr>
        </p:nvSpPr>
        <p:spPr/>
        <p:txBody>
          <a:bodyPr/>
          <a:lstStyle/>
          <a:p>
            <a:r>
              <a:rPr lang="fi-FI" dirty="0"/>
              <a:t>Kävely kolmikoissa</a:t>
            </a:r>
          </a:p>
        </p:txBody>
      </p:sp>
      <p:sp>
        <p:nvSpPr>
          <p:cNvPr id="3" name="Tekstin paikkamerkki 2"/>
          <p:cNvSpPr>
            <a:spLocks noGrp="1"/>
          </p:cNvSpPr>
          <p:nvPr>
            <p:ph type="body" sz="quarter" idx="19"/>
          </p:nvPr>
        </p:nvSpPr>
        <p:spPr/>
        <p:txBody>
          <a:bodyPr/>
          <a:lstStyle/>
          <a:p>
            <a:pPr lvl="0">
              <a:buFont typeface="Arial" charset="0"/>
              <a:buChar char="•"/>
            </a:pPr>
            <a:r>
              <a:rPr lang="fi-FI" dirty="0"/>
              <a:t>Jokainen kertoo vuorollaan toisille osallistujille omista suunnitelmistaan erätauon järjestämiseen 7 min ajan</a:t>
            </a:r>
            <a:endParaRPr lang="x-none" dirty="0"/>
          </a:p>
          <a:p>
            <a:pPr lvl="0">
              <a:buFont typeface="Arial" charset="0"/>
              <a:buChar char="•"/>
            </a:pPr>
            <a:r>
              <a:rPr lang="fi-FI" dirty="0"/>
              <a:t>Kaksi muuta kuuntelevat ja ensin vain toinen kyselee ymmärtääkseen lisää</a:t>
            </a:r>
            <a:endParaRPr lang="x-none" dirty="0"/>
          </a:p>
          <a:p>
            <a:pPr lvl="0">
              <a:buFont typeface="Arial" charset="0"/>
              <a:buChar char="•"/>
            </a:pPr>
            <a:r>
              <a:rPr lang="fi-FI" dirty="0"/>
              <a:t>Lopuksi keskustellaan yhdessä. Jokaiselle varataan aikaa 15 min sisältäen 7 min puheenvuoron ja 8 min kyselyn sekä keskustelun</a:t>
            </a:r>
            <a:endParaRPr lang="x-none" dirty="0"/>
          </a:p>
          <a:p>
            <a:pPr>
              <a:buFont typeface="Arial" charset="0"/>
              <a:buChar char="•"/>
            </a:pPr>
            <a:endParaRPr lang="fi-FI"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2762" y="3954928"/>
            <a:ext cx="1572310" cy="1188571"/>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7304" y="3401724"/>
            <a:ext cx="2870441" cy="174177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195858"/>
            <a:ext cx="3479315" cy="1947642"/>
          </a:xfrm>
          <a:prstGeom prst="rect">
            <a:avLst/>
          </a:prstGeom>
        </p:spPr>
      </p:pic>
    </p:spTree>
    <p:extLst>
      <p:ext uri="{BB962C8B-B14F-4D97-AF65-F5344CB8AC3E}">
        <p14:creationId xmlns:p14="http://schemas.microsoft.com/office/powerpoint/2010/main" val="526835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375452"/>
            <a:ext cx="9144000" cy="2768048"/>
          </a:xfrm>
          <a:prstGeom prst="rect">
            <a:avLst/>
          </a:prstGeom>
        </p:spPr>
      </p:pic>
      <p:sp>
        <p:nvSpPr>
          <p:cNvPr id="2" name="Otsikko 1">
            <a:extLst>
              <a:ext uri="{FF2B5EF4-FFF2-40B4-BE49-F238E27FC236}">
                <a16:creationId xmlns:a16="http://schemas.microsoft.com/office/drawing/2014/main" id="{B093CE73-4E6C-4739-9BBA-0BE4DFCEB8B1}"/>
              </a:ext>
            </a:extLst>
          </p:cNvPr>
          <p:cNvSpPr>
            <a:spLocks noGrp="1"/>
          </p:cNvSpPr>
          <p:nvPr>
            <p:ph type="title"/>
          </p:nvPr>
        </p:nvSpPr>
        <p:spPr/>
        <p:txBody>
          <a:bodyPr/>
          <a:lstStyle/>
          <a:p>
            <a:r>
              <a:rPr lang="en-US" dirty="0" err="1"/>
              <a:t>Ennakkotehtävän</a:t>
            </a:r>
            <a:r>
              <a:rPr lang="en-US" dirty="0"/>
              <a:t> </a:t>
            </a:r>
            <a:r>
              <a:rPr lang="en-US" dirty="0" err="1"/>
              <a:t>purku</a:t>
            </a:r>
            <a:endParaRPr lang="x-none" dirty="0"/>
          </a:p>
        </p:txBody>
      </p:sp>
      <p:sp>
        <p:nvSpPr>
          <p:cNvPr id="3" name="Tekstin paikkamerkki 2">
            <a:extLst>
              <a:ext uri="{FF2B5EF4-FFF2-40B4-BE49-F238E27FC236}">
                <a16:creationId xmlns:a16="http://schemas.microsoft.com/office/drawing/2014/main" id="{42738A5F-77D6-44B5-B75F-27258009E2D5}"/>
              </a:ext>
            </a:extLst>
          </p:cNvPr>
          <p:cNvSpPr>
            <a:spLocks noGrp="1"/>
          </p:cNvSpPr>
          <p:nvPr>
            <p:ph type="body" sz="quarter" idx="19"/>
          </p:nvPr>
        </p:nvSpPr>
        <p:spPr>
          <a:xfrm>
            <a:off x="539552" y="1275606"/>
            <a:ext cx="3286298" cy="3240360"/>
          </a:xfrm>
        </p:spPr>
        <p:txBody>
          <a:bodyPr/>
          <a:lstStyle/>
          <a:p>
            <a:pPr marL="0" indent="0">
              <a:buNone/>
            </a:pPr>
            <a:r>
              <a:rPr lang="en-US" sz="1400" b="1" dirty="0">
                <a:latin typeface="+mj-lt"/>
                <a:cs typeface="Arial" panose="020B0604020202020204" pitchFamily="34" charset="0"/>
              </a:rPr>
              <a:t>VAIHTOEHTO 1</a:t>
            </a:r>
            <a:endParaRPr lang="fi-FI" sz="1400" b="1" dirty="0">
              <a:latin typeface="+mj-lt"/>
              <a:cs typeface="Arial" panose="020B0604020202020204" pitchFamily="34" charset="0"/>
            </a:endParaRPr>
          </a:p>
          <a:p>
            <a:pPr marL="0" indent="0">
              <a:buNone/>
            </a:pPr>
            <a:r>
              <a:rPr lang="fi-FI" dirty="0"/>
              <a:t>Tutustu Erätauon verkkosivuihin ja valitse sieltä yksi työkalu. </a:t>
            </a:r>
            <a:endParaRPr lang="x-none" dirty="0"/>
          </a:p>
        </p:txBody>
      </p:sp>
      <p:sp>
        <p:nvSpPr>
          <p:cNvPr id="7" name="Tekstin paikkamerkki 2">
            <a:extLst>
              <a:ext uri="{FF2B5EF4-FFF2-40B4-BE49-F238E27FC236}">
                <a16:creationId xmlns:a16="http://schemas.microsoft.com/office/drawing/2014/main" id="{42738A5F-77D6-44B5-B75F-27258009E2D5}"/>
              </a:ext>
            </a:extLst>
          </p:cNvPr>
          <p:cNvSpPr txBox="1">
            <a:spLocks/>
          </p:cNvSpPr>
          <p:nvPr/>
        </p:nvSpPr>
        <p:spPr>
          <a:xfrm>
            <a:off x="4605059" y="1571069"/>
            <a:ext cx="3759732" cy="666608"/>
          </a:xfrm>
          <a:prstGeom prst="rect">
            <a:avLst/>
          </a:prstGeom>
        </p:spPr>
        <p:txBody>
          <a:bodyPr vert="horz" lIns="0" tIns="0" rIns="0" bIns="0" rtlCol="0" anchor="t" anchorCtr="0">
            <a:noAutofit/>
          </a:bodyPr>
          <a:lstStyle>
            <a:lvl1pPr marL="179388" marR="0" indent="-179388" algn="l" defTabSz="457200" rtl="0" eaLnBrk="1" fontAlgn="auto" latinLnBrk="0" hangingPunct="1">
              <a:lnSpc>
                <a:spcPct val="90000"/>
              </a:lnSpc>
              <a:spcBef>
                <a:spcPts val="784"/>
              </a:spcBef>
              <a:spcAft>
                <a:spcPts val="0"/>
              </a:spcAft>
              <a:buClrTx/>
              <a:buSzTx/>
              <a:buFont typeface="Lucida Grande"/>
              <a:buChar char="-"/>
              <a:tabLst/>
              <a:defRPr sz="1500" b="0" i="0" kern="1200">
                <a:solidFill>
                  <a:schemeClr val="tx1"/>
                </a:solidFill>
                <a:latin typeface="Georgia"/>
                <a:ea typeface="+mn-ea"/>
                <a:cs typeface="Georgia"/>
              </a:defRPr>
            </a:lvl1pPr>
            <a:lvl2pPr marL="355600" indent="-176213" algn="l" defTabSz="457200" rtl="0" eaLnBrk="1" latinLnBrk="0" hangingPunct="1">
              <a:lnSpc>
                <a:spcPct val="90000"/>
              </a:lnSpc>
              <a:spcBef>
                <a:spcPts val="600"/>
              </a:spcBef>
              <a:buFont typeface="Georgia" panose="02040502050405020303" pitchFamily="18" charset="0"/>
              <a:buChar char="–"/>
              <a:defRPr sz="1500" b="0" i="0" kern="1200">
                <a:solidFill>
                  <a:schemeClr val="tx1"/>
                </a:solidFill>
                <a:latin typeface="Georgia"/>
                <a:ea typeface="+mn-ea"/>
                <a:cs typeface="Georgia"/>
              </a:defRPr>
            </a:lvl2pPr>
            <a:lvl3pPr marL="534988" indent="-176213" algn="l" defTabSz="536575" rtl="0" eaLnBrk="1" latinLnBrk="0" hangingPunct="1">
              <a:lnSpc>
                <a:spcPct val="90000"/>
              </a:lnSpc>
              <a:spcBef>
                <a:spcPts val="600"/>
              </a:spcBef>
              <a:buFont typeface="Georgia" panose="02040502050405020303" pitchFamily="18" charset="0"/>
              <a:buChar char="–"/>
              <a:defRPr sz="1500" b="0" i="0" kern="1200">
                <a:solidFill>
                  <a:schemeClr val="tx1"/>
                </a:solidFill>
                <a:latin typeface="Georgia"/>
                <a:ea typeface="+mn-ea"/>
                <a:cs typeface="Georgia"/>
              </a:defRPr>
            </a:lvl3pPr>
            <a:lvl4pPr marL="719138" indent="-176213" algn="l" defTabSz="457200" rtl="0" eaLnBrk="1" latinLnBrk="0" hangingPunct="1">
              <a:lnSpc>
                <a:spcPct val="90000"/>
              </a:lnSpc>
              <a:spcBef>
                <a:spcPct val="20000"/>
              </a:spcBef>
              <a:buFont typeface="Georgia" panose="02040502050405020303" pitchFamily="18" charset="0"/>
              <a:buChar char="–"/>
              <a:defRPr sz="1500" b="0" i="0" kern="1200">
                <a:solidFill>
                  <a:schemeClr val="tx1"/>
                </a:solidFill>
                <a:latin typeface="Georgia"/>
                <a:ea typeface="+mn-ea"/>
                <a:cs typeface="Georgia"/>
              </a:defRPr>
            </a:lvl4pPr>
            <a:lvl5pPr marL="108000" indent="-285750" algn="l" defTabSz="457200" rtl="0" eaLnBrk="1" latinLnBrk="0" hangingPunct="1">
              <a:spcBef>
                <a:spcPct val="20000"/>
              </a:spcBef>
              <a:buFont typeface="Arial"/>
              <a:buChar char="•"/>
              <a:defRPr sz="14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Lucida Grande"/>
              <a:buNone/>
            </a:pPr>
            <a:r>
              <a:rPr lang="fi-FI" i="1"/>
              <a:t>Mikä </a:t>
            </a:r>
            <a:r>
              <a:rPr lang="fi-FI" i="1" dirty="0"/>
              <a:t>Erätauon verkkosivun työkaluista puhuttelee sinua eniten, miksi?  </a:t>
            </a:r>
            <a:r>
              <a:rPr lang="fi-FI" dirty="0"/>
              <a:t> </a:t>
            </a:r>
            <a:endParaRPr lang="fi-FI" i="1" dirty="0"/>
          </a:p>
          <a:p>
            <a:pPr marL="0" indent="0">
              <a:buFont typeface="Lucida Grande"/>
              <a:buNone/>
            </a:pPr>
            <a:br>
              <a:rPr lang="fi-FI" dirty="0"/>
            </a:br>
            <a:br>
              <a:rPr lang="fi-FI" dirty="0"/>
            </a:br>
            <a:endParaRPr lang="x-none" dirty="0"/>
          </a:p>
        </p:txBody>
      </p:sp>
      <p:pic>
        <p:nvPicPr>
          <p:cNvPr id="9" name="Picture 6">
            <a:extLst>
              <a:ext uri="{FF2B5EF4-FFF2-40B4-BE49-F238E27FC236}">
                <a16:creationId xmlns:a16="http://schemas.microsoft.com/office/drawing/2014/main" id="{ECC46BD7-F3AF-48C6-A6C5-8BF7AA34E5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
        <p:nvSpPr>
          <p:cNvPr id="11" name="Rectangle 10"/>
          <p:cNvSpPr/>
          <p:nvPr/>
        </p:nvSpPr>
        <p:spPr>
          <a:xfrm>
            <a:off x="150851" y="4720198"/>
            <a:ext cx="4572000" cy="230832"/>
          </a:xfrm>
          <a:prstGeom prst="rect">
            <a:avLst/>
          </a:prstGeom>
        </p:spPr>
        <p:txBody>
          <a:bodyPr>
            <a:spAutoFit/>
          </a:bodyPr>
          <a:lstStyle/>
          <a:p>
            <a:r>
              <a:rPr lang="fi-FI" sz="900" b="1" dirty="0">
                <a:latin typeface="+mj-lt"/>
              </a:rPr>
              <a:t>A-moduuli – Ennakkotehtävät</a:t>
            </a:r>
            <a:endParaRPr lang="en-US" sz="900" dirty="0">
              <a:latin typeface="+mj-lt"/>
            </a:endParaRPr>
          </a:p>
        </p:txBody>
      </p:sp>
    </p:spTree>
    <p:extLst>
      <p:ext uri="{BB962C8B-B14F-4D97-AF65-F5344CB8AC3E}">
        <p14:creationId xmlns:p14="http://schemas.microsoft.com/office/powerpoint/2010/main" val="1548458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0851" y="4720198"/>
            <a:ext cx="4572000" cy="230832"/>
          </a:xfrm>
          <a:prstGeom prst="rect">
            <a:avLst/>
          </a:prstGeom>
        </p:spPr>
        <p:txBody>
          <a:bodyPr>
            <a:spAutoFit/>
          </a:bodyPr>
          <a:lstStyle/>
          <a:p>
            <a:r>
              <a:rPr lang="fi-FI" sz="900" b="1" dirty="0">
                <a:latin typeface="+mj-lt"/>
              </a:rPr>
              <a:t>C-moduuli – Oman Erätauon suunnittelu ja loppukeskustelu</a:t>
            </a:r>
            <a:endParaRPr lang="en-US" sz="900"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453" y="207034"/>
            <a:ext cx="6129547" cy="4320000"/>
          </a:xfrm>
          <a:prstGeom prst="rect">
            <a:avLst/>
          </a:prstGeom>
        </p:spPr>
      </p:pic>
    </p:spTree>
    <p:extLst>
      <p:ext uri="{BB962C8B-B14F-4D97-AF65-F5344CB8AC3E}">
        <p14:creationId xmlns:p14="http://schemas.microsoft.com/office/powerpoint/2010/main" val="342154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174867-D299-4479-A504-8E63BB2531FE}"/>
              </a:ext>
            </a:extLst>
          </p:cNvPr>
          <p:cNvSpPr>
            <a:spLocks noGrp="1"/>
          </p:cNvSpPr>
          <p:nvPr>
            <p:ph type="title"/>
          </p:nvPr>
        </p:nvSpPr>
        <p:spPr>
          <a:xfrm>
            <a:off x="539552" y="1431608"/>
            <a:ext cx="8064896" cy="1224136"/>
          </a:xfrm>
        </p:spPr>
        <p:txBody>
          <a:bodyPr/>
          <a:lstStyle/>
          <a:p>
            <a:r>
              <a:rPr lang="en-US" dirty="0" err="1"/>
              <a:t>liitteet</a:t>
            </a:r>
            <a:endParaRPr lang="x-none" dirty="0"/>
          </a:p>
        </p:txBody>
      </p:sp>
    </p:spTree>
    <p:extLst>
      <p:ext uri="{BB962C8B-B14F-4D97-AF65-F5344CB8AC3E}">
        <p14:creationId xmlns:p14="http://schemas.microsoft.com/office/powerpoint/2010/main" val="952251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51D2102-854D-43D6-9D2F-64835FDC04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7663" y="964096"/>
            <a:ext cx="3518625" cy="4179404"/>
          </a:xfrm>
          <a:prstGeom prst="rect">
            <a:avLst/>
          </a:prstGeom>
        </p:spPr>
      </p:pic>
    </p:spTree>
    <p:extLst>
      <p:ext uri="{BB962C8B-B14F-4D97-AF65-F5344CB8AC3E}">
        <p14:creationId xmlns:p14="http://schemas.microsoft.com/office/powerpoint/2010/main" val="3084005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9144000" cy="4953000"/>
          </a:xfrm>
          <a:prstGeom prst="rect">
            <a:avLst/>
          </a:prstGeom>
        </p:spPr>
      </p:pic>
      <p:sp>
        <p:nvSpPr>
          <p:cNvPr id="2" name="Otsikko 1"/>
          <p:cNvSpPr>
            <a:spLocks noGrp="1"/>
          </p:cNvSpPr>
          <p:nvPr>
            <p:ph type="title"/>
          </p:nvPr>
        </p:nvSpPr>
        <p:spPr>
          <a:xfrm>
            <a:off x="539552" y="673732"/>
            <a:ext cx="8064896" cy="664757"/>
          </a:xfrm>
        </p:spPr>
        <p:txBody>
          <a:bodyPr/>
          <a:lstStyle/>
          <a:p>
            <a:pPr algn="ctr"/>
            <a:r>
              <a:rPr lang="fi-FI" dirty="0"/>
              <a:t>DIALOGIN VUORO</a:t>
            </a:r>
          </a:p>
        </p:txBody>
      </p:sp>
    </p:spTree>
    <p:extLst>
      <p:ext uri="{BB962C8B-B14F-4D97-AF65-F5344CB8AC3E}">
        <p14:creationId xmlns:p14="http://schemas.microsoft.com/office/powerpoint/2010/main" val="37100814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955849" y="956929"/>
            <a:ext cx="3161415" cy="316141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7419" y="-34114"/>
            <a:ext cx="6858000" cy="5143500"/>
          </a:xfrm>
          <a:prstGeom prst="rect">
            <a:avLst/>
          </a:prstGeom>
        </p:spPr>
      </p:pic>
      <p:sp>
        <p:nvSpPr>
          <p:cNvPr id="6" name="Rectangle 5"/>
          <p:cNvSpPr/>
          <p:nvPr/>
        </p:nvSpPr>
        <p:spPr>
          <a:xfrm>
            <a:off x="3452036" y="1917370"/>
            <a:ext cx="2121021" cy="1240532"/>
          </a:xfrm>
          <a:prstGeom prst="rect">
            <a:avLst/>
          </a:prstGeom>
        </p:spPr>
        <p:txBody>
          <a:bodyPr wrap="square">
            <a:spAutoFit/>
          </a:bodyPr>
          <a:lstStyle/>
          <a:p>
            <a:pPr algn="ctr">
              <a:lnSpc>
                <a:spcPct val="70000"/>
              </a:lnSpc>
            </a:pPr>
            <a:r>
              <a:rPr lang="fi-FI" sz="8000" dirty="0">
                <a:latin typeface="+mj-lt"/>
              </a:rPr>
              <a:t>5</a:t>
            </a:r>
          </a:p>
          <a:p>
            <a:pPr algn="ctr">
              <a:lnSpc>
                <a:spcPct val="70000"/>
              </a:lnSpc>
            </a:pPr>
            <a:r>
              <a:rPr lang="fi-FI" sz="2500" dirty="0">
                <a:latin typeface="+mj-lt"/>
              </a:rPr>
              <a:t>TEESIÄ</a:t>
            </a:r>
            <a:endParaRPr lang="en-US" sz="2500" dirty="0">
              <a:latin typeface="+mj-lt"/>
            </a:endParaRPr>
          </a:p>
        </p:txBody>
      </p:sp>
    </p:spTree>
    <p:extLst>
      <p:ext uri="{BB962C8B-B14F-4D97-AF65-F5344CB8AC3E}">
        <p14:creationId xmlns:p14="http://schemas.microsoft.com/office/powerpoint/2010/main" val="3826783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9144000" cy="4953000"/>
          </a:xfrm>
          <a:prstGeom prst="rect">
            <a:avLst/>
          </a:prstGeom>
        </p:spPr>
      </p:pic>
      <p:sp>
        <p:nvSpPr>
          <p:cNvPr id="3" name="Title 2"/>
          <p:cNvSpPr>
            <a:spLocks noGrp="1"/>
          </p:cNvSpPr>
          <p:nvPr>
            <p:ph type="title"/>
          </p:nvPr>
        </p:nvSpPr>
        <p:spPr/>
        <p:txBody>
          <a:bodyPr/>
          <a:lstStyle/>
          <a:p>
            <a:r>
              <a:rPr lang="fi-FI"/>
              <a:t>1. Tarjoa dialogia. Kysyntää on.</a:t>
            </a:r>
            <a:endParaRPr lang="en-US" dirty="0"/>
          </a:p>
        </p:txBody>
      </p:sp>
      <p:pic>
        <p:nvPicPr>
          <p:cNvPr id="4" name="Picture 6">
            <a:extLst>
              <a:ext uri="{FF2B5EF4-FFF2-40B4-BE49-F238E27FC236}">
                <a16:creationId xmlns:a16="http://schemas.microsoft.com/office/drawing/2014/main" id="{F9C9BE01-44A9-46AA-87B4-D54C7A994F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25310195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1" y="699542"/>
            <a:ext cx="6336170" cy="4177118"/>
          </a:xfrm>
          <a:prstGeom prst="rect">
            <a:avLst/>
          </a:prstGeom>
        </p:spPr>
      </p:pic>
      <p:sp>
        <p:nvSpPr>
          <p:cNvPr id="3" name="Title 2"/>
          <p:cNvSpPr>
            <a:spLocks noGrp="1"/>
          </p:cNvSpPr>
          <p:nvPr>
            <p:ph type="title"/>
          </p:nvPr>
        </p:nvSpPr>
        <p:spPr/>
        <p:txBody>
          <a:bodyPr/>
          <a:lstStyle/>
          <a:p>
            <a:r>
              <a:rPr lang="en-US"/>
              <a:t>2. Dialogi opitaan luopumalla rooleista </a:t>
            </a:r>
            <a:endParaRPr lang="en-US" dirty="0"/>
          </a:p>
        </p:txBody>
      </p:sp>
    </p:spTree>
    <p:extLst>
      <p:ext uri="{BB962C8B-B14F-4D97-AF65-F5344CB8AC3E}">
        <p14:creationId xmlns:p14="http://schemas.microsoft.com/office/powerpoint/2010/main" val="2798004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38662"/>
            <a:ext cx="8988724" cy="4804838"/>
          </a:xfrm>
          <a:prstGeom prst="rect">
            <a:avLst/>
          </a:prstGeom>
        </p:spPr>
      </p:pic>
      <p:sp>
        <p:nvSpPr>
          <p:cNvPr id="3" name="Title 2"/>
          <p:cNvSpPr>
            <a:spLocks noGrp="1"/>
          </p:cNvSpPr>
          <p:nvPr>
            <p:ph type="title"/>
          </p:nvPr>
        </p:nvSpPr>
        <p:spPr/>
        <p:txBody>
          <a:bodyPr/>
          <a:lstStyle/>
          <a:p>
            <a:r>
              <a:rPr lang="fi-FI"/>
              <a:t>3. Etsi ja kohtaa syrjään jääneet</a:t>
            </a:r>
            <a:endParaRPr lang="en-US" dirty="0"/>
          </a:p>
        </p:txBody>
      </p:sp>
      <p:pic>
        <p:nvPicPr>
          <p:cNvPr id="5" name="Picture 6">
            <a:extLst>
              <a:ext uri="{FF2B5EF4-FFF2-40B4-BE49-F238E27FC236}">
                <a16:creationId xmlns:a16="http://schemas.microsoft.com/office/drawing/2014/main" id="{F9C9BE01-44A9-46AA-87B4-D54C7A994F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0442" y="4709479"/>
            <a:ext cx="1380783" cy="219196"/>
          </a:xfrm>
          <a:prstGeom prst="rect">
            <a:avLst/>
          </a:prstGeom>
        </p:spPr>
      </p:pic>
    </p:spTree>
    <p:extLst>
      <p:ext uri="{BB962C8B-B14F-4D97-AF65-F5344CB8AC3E}">
        <p14:creationId xmlns:p14="http://schemas.microsoft.com/office/powerpoint/2010/main" val="3828815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p:cNvSpPr txBox="1">
            <a:spLocks/>
          </p:cNvSpPr>
          <p:nvPr/>
        </p:nvSpPr>
        <p:spPr>
          <a:xfrm>
            <a:off x="909033" y="658366"/>
            <a:ext cx="3330077" cy="956642"/>
          </a:xfrm>
          <a:prstGeom prst="rect">
            <a:avLst/>
          </a:prstGeom>
        </p:spPr>
        <p:txBody>
          <a:bodyPr vert="horz" lIns="0" tIns="0" rIns="0" bIns="0" rtlCol="0" anchor="ctr" anchorCtr="0">
            <a:noAutofit/>
          </a:bodyPr>
          <a:lstStyle>
            <a:lvl1pPr algn="l" defTabSz="457200" rtl="0" eaLnBrk="1" latinLnBrk="0" hangingPunct="1">
              <a:spcBef>
                <a:spcPct val="0"/>
              </a:spcBef>
              <a:buNone/>
              <a:defRPr sz="2400" b="0" i="0" kern="1200">
                <a:solidFill>
                  <a:schemeClr val="tx1"/>
                </a:solidFill>
                <a:latin typeface="+mj-lt"/>
                <a:ea typeface="+mj-ea"/>
                <a:cs typeface="Arial Black"/>
              </a:defRPr>
            </a:lvl1pPr>
          </a:lstStyle>
          <a:p>
            <a:pPr algn="ctr" fontAlgn="auto">
              <a:spcAft>
                <a:spcPts val="0"/>
              </a:spcAft>
            </a:pPr>
            <a:r>
              <a:rPr lang="fi-FI" sz="5400" dirty="0"/>
              <a:t> </a:t>
            </a:r>
            <a:br>
              <a:rPr lang="fi-FI" dirty="0"/>
            </a:br>
            <a:endParaRPr lang="fi-FI" dirty="0"/>
          </a:p>
        </p:txBody>
      </p:sp>
      <p:sp>
        <p:nvSpPr>
          <p:cNvPr id="4" name="Title 3"/>
          <p:cNvSpPr>
            <a:spLocks noGrp="1"/>
          </p:cNvSpPr>
          <p:nvPr>
            <p:ph type="title"/>
          </p:nvPr>
        </p:nvSpPr>
        <p:spPr/>
        <p:txBody>
          <a:bodyPr/>
          <a:lstStyle/>
          <a:p>
            <a:r>
              <a:rPr lang="en-US"/>
              <a:t>4. Verkkodialogi on kansalaistaito</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9144000" cy="4953000"/>
          </a:xfrm>
          <a:prstGeom prst="rect">
            <a:avLst/>
          </a:prstGeom>
        </p:spPr>
      </p:pic>
    </p:spTree>
    <p:extLst>
      <p:ext uri="{BB962C8B-B14F-4D97-AF65-F5344CB8AC3E}">
        <p14:creationId xmlns:p14="http://schemas.microsoft.com/office/powerpoint/2010/main" val="1717888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a:t>5. Vahvista maltillisia keskustelijoita</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500"/>
            <a:ext cx="9144000" cy="4953000"/>
          </a:xfrm>
          <a:prstGeom prst="rect">
            <a:avLst/>
          </a:prstGeom>
        </p:spPr>
      </p:pic>
    </p:spTree>
    <p:extLst>
      <p:ext uri="{BB962C8B-B14F-4D97-AF65-F5344CB8AC3E}">
        <p14:creationId xmlns:p14="http://schemas.microsoft.com/office/powerpoint/2010/main" val="386242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00678" y="648072"/>
            <a:ext cx="2905747" cy="1787847"/>
          </a:xfrm>
          <a:prstGeom prst="rect">
            <a:avLst/>
          </a:prstGeom>
        </p:spPr>
      </p:pic>
      <p:sp>
        <p:nvSpPr>
          <p:cNvPr id="2" name="Otsikko 1">
            <a:extLst>
              <a:ext uri="{FF2B5EF4-FFF2-40B4-BE49-F238E27FC236}">
                <a16:creationId xmlns:a16="http://schemas.microsoft.com/office/drawing/2014/main" id="{B093CE73-4E6C-4739-9BBA-0BE4DFCEB8B1}"/>
              </a:ext>
            </a:extLst>
          </p:cNvPr>
          <p:cNvSpPr>
            <a:spLocks noGrp="1"/>
          </p:cNvSpPr>
          <p:nvPr>
            <p:ph type="title"/>
          </p:nvPr>
        </p:nvSpPr>
        <p:spPr/>
        <p:txBody>
          <a:bodyPr/>
          <a:lstStyle/>
          <a:p>
            <a:r>
              <a:rPr lang="en-US" dirty="0" err="1"/>
              <a:t>Ennakkotehtävän</a:t>
            </a:r>
            <a:r>
              <a:rPr lang="en-US" dirty="0"/>
              <a:t> </a:t>
            </a:r>
            <a:r>
              <a:rPr lang="en-US" dirty="0" err="1"/>
              <a:t>purku</a:t>
            </a:r>
            <a:endParaRPr lang="x-none" dirty="0"/>
          </a:p>
        </p:txBody>
      </p:sp>
      <p:sp>
        <p:nvSpPr>
          <p:cNvPr id="3" name="Tekstin paikkamerkki 2">
            <a:extLst>
              <a:ext uri="{FF2B5EF4-FFF2-40B4-BE49-F238E27FC236}">
                <a16:creationId xmlns:a16="http://schemas.microsoft.com/office/drawing/2014/main" id="{42738A5F-77D6-44B5-B75F-27258009E2D5}"/>
              </a:ext>
            </a:extLst>
          </p:cNvPr>
          <p:cNvSpPr>
            <a:spLocks noGrp="1"/>
          </p:cNvSpPr>
          <p:nvPr>
            <p:ph type="body" sz="quarter" idx="19"/>
          </p:nvPr>
        </p:nvSpPr>
        <p:spPr>
          <a:xfrm>
            <a:off x="539552" y="1275606"/>
            <a:ext cx="4529882" cy="3240360"/>
          </a:xfrm>
        </p:spPr>
        <p:txBody>
          <a:bodyPr/>
          <a:lstStyle/>
          <a:p>
            <a:pPr marL="0" indent="0">
              <a:buNone/>
            </a:pPr>
            <a:r>
              <a:rPr lang="en-US" sz="1400" dirty="0">
                <a:latin typeface="+mj-lt"/>
                <a:cs typeface="Arial" panose="020B0604020202020204" pitchFamily="34" charset="0"/>
              </a:rPr>
              <a:t>VAIHTOEHTO 2</a:t>
            </a:r>
            <a:endParaRPr lang="fi-FI" sz="1400" dirty="0">
              <a:latin typeface="+mj-lt"/>
              <a:cs typeface="Arial" panose="020B0604020202020204" pitchFamily="34" charset="0"/>
            </a:endParaRPr>
          </a:p>
          <a:p>
            <a:pPr marL="0" indent="0">
              <a:buNone/>
            </a:pPr>
            <a:r>
              <a:rPr lang="fi-FI" sz="1400" dirty="0"/>
              <a:t>Lue Dialogin vuoro -julkaisu ja valitse sieltä yksi teesi tai henkilöjuttu ja pohdi, mitä se merkitsee:</a:t>
            </a:r>
            <a:br>
              <a:rPr lang="fi-FI" sz="1400" dirty="0"/>
            </a:br>
            <a:r>
              <a:rPr lang="fi-FI" sz="1400" dirty="0"/>
              <a:t>  </a:t>
            </a:r>
            <a:endParaRPr lang="x-none" sz="1400" dirty="0"/>
          </a:p>
          <a:p>
            <a:pPr marL="176212" lvl="1" indent="0">
              <a:buNone/>
            </a:pPr>
            <a:r>
              <a:rPr lang="fi-FI" i="1" dirty="0"/>
              <a:t>a) henkilökohtaisesti sinulle</a:t>
            </a:r>
            <a:endParaRPr lang="x-none" dirty="0"/>
          </a:p>
          <a:p>
            <a:pPr marL="176212" lvl="1" indent="0">
              <a:buNone/>
            </a:pPr>
            <a:r>
              <a:rPr lang="fi-FI" i="1" dirty="0"/>
              <a:t>b) organisaatiosi näkökulmasta   </a:t>
            </a:r>
            <a:endParaRPr lang="x-none" dirty="0"/>
          </a:p>
          <a:p>
            <a:pPr marL="176212" lvl="1" indent="0">
              <a:buNone/>
            </a:pPr>
            <a:r>
              <a:rPr lang="fi-FI" i="1" dirty="0"/>
              <a:t>c) yhteiskunnan muutoksen näkökulmasta </a:t>
            </a:r>
            <a:r>
              <a:rPr lang="fi-FI" dirty="0"/>
              <a:t>  </a:t>
            </a:r>
            <a:endParaRPr lang="en-US" dirty="0"/>
          </a:p>
          <a:p>
            <a:pPr marL="176212" lvl="1" indent="0">
              <a:buNone/>
            </a:pPr>
            <a:endParaRPr lang="en-US" dirty="0"/>
          </a:p>
          <a:p>
            <a:pPr marL="0" indent="0">
              <a:buNone/>
            </a:pPr>
            <a:r>
              <a:rPr lang="en-US" sz="1400" dirty="0" err="1"/>
              <a:t>Parikeskustelu</a:t>
            </a:r>
            <a:r>
              <a:rPr lang="en-US" sz="1400" dirty="0"/>
              <a:t>: </a:t>
            </a:r>
            <a:r>
              <a:rPr lang="en-US" sz="1400" dirty="0" err="1"/>
              <a:t>Yksi</a:t>
            </a:r>
            <a:r>
              <a:rPr lang="en-US" sz="1400" dirty="0"/>
              <a:t> </a:t>
            </a:r>
            <a:r>
              <a:rPr lang="fi-FI" sz="1400" dirty="0"/>
              <a:t>kertoo, toinen kuuntelee ja kertoo, mitä oivalsi toisen puheesta. 10 min per henkilö. </a:t>
            </a:r>
            <a:br>
              <a:rPr lang="fi-FI" sz="1400" dirty="0"/>
            </a:br>
            <a:br>
              <a:rPr lang="fi-FI" sz="1400" dirty="0"/>
            </a:br>
            <a:r>
              <a:rPr lang="fi-FI" sz="1400" dirty="0"/>
              <a:t>Kortti: </a:t>
            </a:r>
            <a:r>
              <a:rPr lang="fi-FI" sz="1400" i="1" dirty="0"/>
              <a:t>Oman kuuntelutaidon parantaminen</a:t>
            </a:r>
            <a:endParaRPr lang="x-none" sz="1400" i="1" dirty="0"/>
          </a:p>
        </p:txBody>
      </p:sp>
      <p:pic>
        <p:nvPicPr>
          <p:cNvPr id="4" name="Picture 7">
            <a:extLst>
              <a:ext uri="{FF2B5EF4-FFF2-40B4-BE49-F238E27FC236}">
                <a16:creationId xmlns:a16="http://schemas.microsoft.com/office/drawing/2014/main" id="{BEE7A710-2B40-4437-9BFA-27C05E1EE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4952" y="2353845"/>
            <a:ext cx="2348600" cy="2789655"/>
          </a:xfrm>
          <a:prstGeom prst="rect">
            <a:avLst/>
          </a:prstGeom>
        </p:spPr>
      </p:pic>
      <p:sp>
        <p:nvSpPr>
          <p:cNvPr id="8" name="Rectangle 7"/>
          <p:cNvSpPr/>
          <p:nvPr/>
        </p:nvSpPr>
        <p:spPr>
          <a:xfrm>
            <a:off x="150851" y="4720198"/>
            <a:ext cx="4572000" cy="230832"/>
          </a:xfrm>
          <a:prstGeom prst="rect">
            <a:avLst/>
          </a:prstGeom>
        </p:spPr>
        <p:txBody>
          <a:bodyPr>
            <a:spAutoFit/>
          </a:bodyPr>
          <a:lstStyle/>
          <a:p>
            <a:r>
              <a:rPr lang="fi-FI" sz="900" b="1" dirty="0">
                <a:latin typeface="+mj-lt"/>
              </a:rPr>
              <a:t>A-moduuli – Ennakkotehtävät</a:t>
            </a:r>
            <a:endParaRPr lang="en-US" sz="900" dirty="0">
              <a:latin typeface="+mj-lt"/>
            </a:endParaRPr>
          </a:p>
        </p:txBody>
      </p:sp>
    </p:spTree>
    <p:extLst>
      <p:ext uri="{BB962C8B-B14F-4D97-AF65-F5344CB8AC3E}">
        <p14:creationId xmlns:p14="http://schemas.microsoft.com/office/powerpoint/2010/main" val="239347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B0DC20-3898-4AC8-86DC-AC2EF6AB6DE6}"/>
              </a:ext>
            </a:extLst>
          </p:cNvPr>
          <p:cNvSpPr>
            <a:spLocks noGrp="1"/>
          </p:cNvSpPr>
          <p:nvPr>
            <p:ph type="title"/>
          </p:nvPr>
        </p:nvSpPr>
        <p:spPr/>
        <p:txBody>
          <a:bodyPr/>
          <a:lstStyle/>
          <a:p>
            <a:r>
              <a:rPr lang="fi-FI" cap="none" dirty="0">
                <a:latin typeface="Arial" charset="0"/>
                <a:ea typeface="Arial" charset="0"/>
                <a:cs typeface="Arial" charset="0"/>
              </a:rPr>
              <a:t>2. Koulutussessio</a:t>
            </a:r>
            <a:br>
              <a:rPr lang="fi-FI" cap="none" dirty="0">
                <a:latin typeface="Arial" charset="0"/>
                <a:ea typeface="Arial" charset="0"/>
                <a:cs typeface="Arial" charset="0"/>
              </a:rPr>
            </a:br>
            <a:br>
              <a:rPr lang="fi-FI" b="1" dirty="0"/>
            </a:br>
            <a:r>
              <a:rPr lang="fi-FI" b="1" dirty="0"/>
              <a:t>ERÄTAUKO-KOULUTUKSEN OHJELMA, TAVOITTEET JA TARKOITUS</a:t>
            </a:r>
            <a:endParaRPr lang="x-none" dirty="0"/>
          </a:p>
        </p:txBody>
      </p:sp>
      <p:sp>
        <p:nvSpPr>
          <p:cNvPr id="6" name="Rectangle 5"/>
          <p:cNvSpPr/>
          <p:nvPr/>
        </p:nvSpPr>
        <p:spPr>
          <a:xfrm>
            <a:off x="159488" y="4715338"/>
            <a:ext cx="4572000" cy="230832"/>
          </a:xfrm>
          <a:prstGeom prst="rect">
            <a:avLst/>
          </a:prstGeom>
        </p:spPr>
        <p:txBody>
          <a:bodyPr>
            <a:spAutoFit/>
          </a:bodyPr>
          <a:lstStyle/>
          <a:p>
            <a:r>
              <a:rPr lang="fi-FI" sz="900" b="1" dirty="0">
                <a:latin typeface="+mj-lt"/>
              </a:rPr>
              <a:t>B-moduuli – Dialogin ohjaaminen I: perusteet</a:t>
            </a:r>
            <a:endParaRPr lang="en-US" sz="900" dirty="0">
              <a:latin typeface="+mj-lt"/>
            </a:endParaRPr>
          </a:p>
        </p:txBody>
      </p:sp>
    </p:spTree>
    <p:extLst>
      <p:ext uri="{BB962C8B-B14F-4D97-AF65-F5344CB8AC3E}">
        <p14:creationId xmlns:p14="http://schemas.microsoft.com/office/powerpoint/2010/main" val="3518554130"/>
      </p:ext>
    </p:extLst>
  </p:cSld>
  <p:clrMapOvr>
    <a:masterClrMapping/>
  </p:clrMapOvr>
</p:sld>
</file>

<file path=ppt/theme/theme1.xml><?xml version="1.0" encoding="utf-8"?>
<a:theme xmlns:a="http://schemas.openxmlformats.org/drawingml/2006/main" name="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62A9DC3C-AE0B-4453-BF30-EE4EF56151E8}" vid="{39DABCFD-DC1D-4F05-8B22-DAAF63071A4B}"/>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Liite xmlns="59df146f-7ddd-4b8c-ad0a-b36f0bde1af8" xsi:nil="true"/>
    <Voimassaolo_x0020_päättyy xmlns="59df146f-7ddd-4b8c-ad0a-b36f0bde1af8" xsi:nil="true"/>
    <datehidden xmlns="59df146f-7ddd-4b8c-ad0a-b36f0bde1af8">2018-03-16T06:36:42+00:00</datehidden>
    <Turvaluokka xmlns="59df146f-7ddd-4b8c-ad0a-b36f0bde1af8">Sisäinen</Turvaluokka>
    <m1b612f04ed641ef84700b625686da1a xmlns="0a3d3510-5864-46d9-99f3-ff9cf64766bd">
      <Terms xmlns="http://schemas.microsoft.com/office/infopath/2007/PartnerControls"/>
    </m1b612f04ed641ef84700b625686da1a>
    <Hyväksymisaika xmlns="59df146f-7ddd-4b8c-ad0a-b36f0bde1af8" xsi:nil="true"/>
    <Toimintalohko xmlns="b3482ef4-95fb-428f-9b80-8291477d056d" xsi:nil="true"/>
    <Arkistointitila xmlns="59df146f-7ddd-4b8c-ad0a-b36f0bde1af8" xsi:nil="true"/>
    <Luonne xmlns="59df146f-7ddd-4b8c-ad0a-b36f0bde1af8">Normaali</Luonne>
    <documenttypehidden xmlns="59df146f-7ddd-4b8c-ad0a-b36f0bde1af8" xsi:nil="true"/>
    <Muun_x0020_tallennemuodon_x0020_sijoituspaikka xmlns="59df146f-7ddd-4b8c-ad0a-b36f0bde1af8" xsi:nil="true"/>
    <securityclasshidden xmlns="59df146f-7ddd-4b8c-ad0a-b36f0bde1af8" xsi:nil="true"/>
    <appendixhidden xmlns="59df146f-7ddd-4b8c-ad0a-b36f0bde1af8" xsi:nil="true"/>
    <Yksikkö xmlns="59df146f-7ddd-4b8c-ad0a-b36f0bde1af8" xsi:nil="true"/>
    <Asiakirjan_x0020_kieli xmlns="59df146f-7ddd-4b8c-ad0a-b36f0bde1af8">suomi</Asiakirjan_x0020_kieli>
    <Paperisen_x0020_asiakirjan_x0020_sijoituspaikka xmlns="59df146f-7ddd-4b8c-ad0a-b36f0bde1af8" xsi:nil="true"/>
    <Täydenne xmlns="59df146f-7ddd-4b8c-ad0a-b36f0bde1af8" xsi:nil="true"/>
    <Numero xmlns="59df146f-7ddd-4b8c-ad0a-b36f0bde1af8" xsi:nil="true"/>
    <Pääasiakirja xmlns="59df146f-7ddd-4b8c-ad0a-b36f0bde1af8">
      <Url xsi:nil="true"/>
      <Description xsi:nil="true"/>
    </Pääasiakirja>
    <naturehidden xmlns="59df146f-7ddd-4b8c-ad0a-b36f0bde1af8" xsi:nil="true"/>
    <Asiakirjatyyppi xmlns="59df146f-7ddd-4b8c-ad0a-b36f0bde1af8" xsi:nil="true"/>
    <Hyväksyjä xmlns="59df146f-7ddd-4b8c-ad0a-b36f0bde1af8" xsi:nil="true"/>
    <Päivämäärä xmlns="59df146f-7ddd-4b8c-ad0a-b36f0bde1af8" xsi:nil="true"/>
    <Asiatunnus xmlns="59df146f-7ddd-4b8c-ad0a-b36f0bde1af8" xsi:nil="true"/>
    <TaxCatchAll xmlns="0a3d3510-5864-46d9-99f3-ff9cf64766bd"/>
    <organizationhidden xmlns="59df146f-7ddd-4b8c-ad0a-b36f0bde1a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Esitys" ma:contentTypeID="0x01010009B064D253C0234B96565FEBDE0EB1AE020020B77B6F51164E4E9EBD7441A5A9A6DC" ma:contentTypeVersion="34" ma:contentTypeDescription="" ma:contentTypeScope="" ma:versionID="ca86390156be0362f649b30a65ae7762">
  <xsd:schema xmlns:xsd="http://www.w3.org/2001/XMLSchema" xmlns:xs="http://www.w3.org/2001/XMLSchema" xmlns:p="http://schemas.microsoft.com/office/2006/metadata/properties" xmlns:ns3="59df146f-7ddd-4b8c-ad0a-b36f0bde1af8" xmlns:ns4="b3482ef4-95fb-428f-9b80-8291477d056d" xmlns:ns5="0a3d3510-5864-46d9-99f3-ff9cf64766bd" targetNamespace="http://schemas.microsoft.com/office/2006/metadata/properties" ma:root="true" ma:fieldsID="628a06c2e3262504385e1778422a0fa0" ns3:_="" ns4:_="" ns5:_="">
    <xsd:import namespace="59df146f-7ddd-4b8c-ad0a-b36f0bde1af8"/>
    <xsd:import namespace="b3482ef4-95fb-428f-9b80-8291477d056d"/>
    <xsd:import namespace="0a3d3510-5864-46d9-99f3-ff9cf64766bd"/>
    <xsd:element name="properties">
      <xsd:complexType>
        <xsd:sequence>
          <xsd:element name="documentManagement">
            <xsd:complexType>
              <xsd:all>
                <xsd:element ref="ns3:Yksikkö" minOccurs="0"/>
                <xsd:element ref="ns3:Päivämäärä" minOccurs="0"/>
                <xsd:element ref="ns3:Turvaluokka" minOccurs="0"/>
                <xsd:element ref="ns3:Asiakirjan_x0020_kieli" minOccurs="0"/>
                <xsd:element ref="ns3:Asiakirjatyyppi" minOccurs="0"/>
                <xsd:element ref="ns3:Täydenne" minOccurs="0"/>
                <xsd:element ref="ns3:Hyväksyjä" minOccurs="0"/>
                <xsd:element ref="ns3:Hyväksymisaika" minOccurs="0"/>
                <xsd:element ref="ns3:Asiatunnus" minOccurs="0"/>
                <xsd:element ref="ns3:Arkistointitila" minOccurs="0"/>
                <xsd:element ref="ns3:Luonne" minOccurs="0"/>
                <xsd:element ref="ns3:Liite" minOccurs="0"/>
                <xsd:element ref="ns3:Numero" minOccurs="0"/>
                <xsd:element ref="ns3:Pääasiakirja" minOccurs="0"/>
                <xsd:element ref="ns3:Paperisen_x0020_asiakirjan_x0020_sijoituspaikka" minOccurs="0"/>
                <xsd:element ref="ns3:Muun_x0020_tallennemuodon_x0020_sijoituspaikka" minOccurs="0"/>
                <xsd:element ref="ns3:Voimassaolo_x0020_päättyy" minOccurs="0"/>
                <xsd:element ref="ns3:appendixhidden" minOccurs="0"/>
                <xsd:element ref="ns3:datehidden" minOccurs="0"/>
                <xsd:element ref="ns3:documenttypehidden" minOccurs="0"/>
                <xsd:element ref="ns3:naturehidden" minOccurs="0"/>
                <xsd:element ref="ns3:organizationhidden" minOccurs="0"/>
                <xsd:element ref="ns3:securityclasshidden" minOccurs="0"/>
                <xsd:element ref="ns4:Toimintalohko" minOccurs="0"/>
                <xsd:element ref="ns5:m1b612f04ed641ef84700b625686da1a" minOccurs="0"/>
                <xsd:element ref="ns5:TaxCatchAll" minOccurs="0"/>
                <xsd:element ref="ns5: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f146f-7ddd-4b8c-ad0a-b36f0bde1af8" elementFormDefault="qualified">
    <xsd:import namespace="http://schemas.microsoft.com/office/2006/documentManagement/types"/>
    <xsd:import namespace="http://schemas.microsoft.com/office/infopath/2007/PartnerControls"/>
    <xsd:element name="Yksikkö" ma:index="3" nillable="true" ma:displayName="Yksikkö" ma:internalName="Yksikk_x00f6_">
      <xsd:simpleType>
        <xsd:restriction base="dms:Text">
          <xsd:maxLength value="255"/>
        </xsd:restriction>
      </xsd:simpleType>
    </xsd:element>
    <xsd:element name="Päivämäärä" ma:index="4" nillable="true" ma:displayName="Päivämäärä" ma:format="DateOnly" ma:internalName="P_x00e4_iv_x00e4_m_x00e4__x00e4_r_x00e4_">
      <xsd:simpleType>
        <xsd:restriction base="dms:DateTime"/>
      </xsd:simpleType>
    </xsd:element>
    <xsd:element name="Turvaluokka" ma:index="5" nillable="true" ma:displayName="Turvaluokka" ma:default="Sisäinen" ma:format="Dropdown" ma:internalName="Turvaluokka">
      <xsd:simpleType>
        <xsd:restriction base="dms:Choice">
          <xsd:enumeration value="Julkinen"/>
          <xsd:enumeration value="Sisäinen"/>
          <xsd:enumeration value="Luottamuksellinen"/>
          <xsd:enumeration value="Salainen"/>
        </xsd:restriction>
      </xsd:simpleType>
    </xsd:element>
    <xsd:element name="Asiakirjan_x0020_kieli" ma:index="6" nillable="true" ma:displayName="Asiakirjan kieli" ma:default="suomi" ma:format="Dropdown" ma:internalName="Asiakirjan_x0020_kieli">
      <xsd:simpleType>
        <xsd:restriction base="dms:Choice">
          <xsd:enumeration value="suomi"/>
          <xsd:enumeration value="englanti"/>
          <xsd:enumeration value="ruotsi"/>
          <xsd:enumeration value="venäjä"/>
          <xsd:enumeration value="muu"/>
        </xsd:restriction>
      </xsd:simpleType>
    </xsd:element>
    <xsd:element name="Asiakirjatyyppi" ma:index="7" nillable="true" ma:displayName="Asiakirjatyyppi" ma:format="Dropdown" ma:internalName="Asiakirjatyyppi">
      <xsd:simpleType>
        <xsd:union memberTypes="dms:Text">
          <xsd:simpleType>
            <xsd:restriction base="dms:Choice">
              <xsd:enumeration value="Esite"/>
              <xsd:enumeration value="Esitelmä"/>
              <xsd:enumeration value="Kiertosaate"/>
              <xsd:enumeration value="Kirje"/>
              <xsd:enumeration value="Liite"/>
              <xsd:enumeration value="Luettelo"/>
              <xsd:enumeration value="Muistio"/>
              <xsd:enumeration value="Ohje"/>
              <xsd:enumeration value="Pöytäkirja"/>
              <xsd:enumeration value="Raportti"/>
              <xsd:enumeration value="Sopimus"/>
              <xsd:enumeration value="Suunnitelma"/>
              <xsd:enumeration value="Tiedote"/>
              <xsd:enumeration value="Valtakirja"/>
            </xsd:restriction>
          </xsd:simpleType>
        </xsd:union>
      </xsd:simpleType>
    </xsd:element>
    <xsd:element name="Täydenne" ma:index="8" nillable="true" ma:displayName="Täydenne" ma:internalName="T_x00e4_ydenne">
      <xsd:simpleType>
        <xsd:restriction base="dms:Text">
          <xsd:maxLength value="255"/>
        </xsd:restriction>
      </xsd:simpleType>
    </xsd:element>
    <xsd:element name="Hyväksyjä" ma:index="9" nillable="true" ma:displayName="Hyväksyjä" ma:internalName="Hyv_x00e4_ksyj_x00e4_">
      <xsd:simpleType>
        <xsd:restriction base="dms:Text"/>
      </xsd:simpleType>
    </xsd:element>
    <xsd:element name="Hyväksymisaika" ma:index="10" nillable="true" ma:displayName="Hyväksymisaika" ma:format="DateOnly" ma:internalName="Hyv_x00e4_ksymisaika">
      <xsd:simpleType>
        <xsd:restriction base="dms:DateTime"/>
      </xsd:simpleType>
    </xsd:element>
    <xsd:element name="Asiatunnus" ma:index="11" nillable="true" ma:displayName="Asiatunnus" ma:internalName="Asiatunnus">
      <xsd:simpleType>
        <xsd:restriction base="dms:Text">
          <xsd:maxLength value="255"/>
        </xsd:restriction>
      </xsd:simpleType>
    </xsd:element>
    <xsd:element name="Arkistointitila" ma:index="12" nillable="true" ma:displayName="Arkistointitila" ma:format="Dropdown" ma:internalName="Arkistointitila">
      <xsd:simpleType>
        <xsd:restriction base="dms:Choice">
          <xsd:enumeration value="Luonnos"/>
          <xsd:enumeration value="Ei arkistoida"/>
          <xsd:enumeration value="Sisältöhaku"/>
          <xsd:enumeration value="Esittelyvalmis"/>
          <xsd:enumeration value="Arkistointivalmis"/>
        </xsd:restriction>
      </xsd:simpleType>
    </xsd:element>
    <xsd:element name="Luonne" ma:index="13" nillable="true" ma:displayName="Luonne" ma:default="Normaali" ma:format="Dropdown" ma:internalName="Luonne">
      <xsd:simpleType>
        <xsd:restriction base="dms:Choice">
          <xsd:enumeration value="Normaali"/>
          <xsd:enumeration value="Kiireellinen"/>
        </xsd:restriction>
      </xsd:simpleType>
    </xsd:element>
    <xsd:element name="Liite" ma:index="15" nillable="true" ma:displayName="Liite" ma:internalName="Liite">
      <xsd:simpleType>
        <xsd:restriction base="dms:Text">
          <xsd:maxLength value="255"/>
        </xsd:restriction>
      </xsd:simpleType>
    </xsd:element>
    <xsd:element name="Numero" ma:index="16" nillable="true" ma:displayName="Numero" ma:internalName="Numero">
      <xsd:simpleType>
        <xsd:restriction base="dms:Text">
          <xsd:maxLength value="255"/>
        </xsd:restriction>
      </xsd:simpleType>
    </xsd:element>
    <xsd:element name="Pääasiakirja" ma:index="17" nillable="true" ma:displayName="Pääasiakirja" ma:format="Hyperlink" ma:internalName="P_x00e4__x00e4_asiakirja">
      <xsd:complexType>
        <xsd:complexContent>
          <xsd:extension base="dms:URL">
            <xsd:sequence>
              <xsd:element name="Url" type="dms:ValidUrl" minOccurs="0" nillable="true"/>
              <xsd:element name="Description" type="xsd:string" nillable="true"/>
            </xsd:sequence>
          </xsd:extension>
        </xsd:complexContent>
      </xsd:complexType>
    </xsd:element>
    <xsd:element name="Paperisen_x0020_asiakirjan_x0020_sijoituspaikka" ma:index="18" nillable="true" ma:displayName="Paperisen asiakirjan sijoituspaikka" ma:format="Dropdown" ma:internalName="Paperisen_x0020_asiakirjan_x0020_sijoituspaikka">
      <xsd:simpleType>
        <xsd:union memberTypes="dms:Text">
          <xsd:simpleType>
            <xsd:restriction base="dms:Choice">
              <xsd:enumeration value="Toimitettu arkistonhoitajalle"/>
            </xsd:restriction>
          </xsd:simpleType>
        </xsd:union>
      </xsd:simpleType>
    </xsd:element>
    <xsd:element name="Muun_x0020_tallennemuodon_x0020_sijoituspaikka" ma:index="19" nillable="true" ma:displayName="Muun tallennemuodon sijoituspaikka" ma:format="Dropdown" ma:internalName="Muun_x0020_tallennemuodon_x0020_sijoituspaikka">
      <xsd:simpleType>
        <xsd:union memberTypes="dms:Text">
          <xsd:simpleType>
            <xsd:restriction base="dms:Choice">
              <xsd:enumeration value="Toimitettu arkistonhoitajalle"/>
            </xsd:restriction>
          </xsd:simpleType>
        </xsd:union>
      </xsd:simpleType>
    </xsd:element>
    <xsd:element name="Voimassaolo_x0020_päättyy" ma:index="20" nillable="true" ma:displayName="Voimassaolo päättyy" ma:format="DateTime" ma:internalName="Voimassaolo_x0020_p_x00e4__x00e4_ttyy">
      <xsd:simpleType>
        <xsd:restriction base="dms:DateTime"/>
      </xsd:simpleType>
    </xsd:element>
    <xsd:element name="appendixhidden" ma:index="21" nillable="true" ma:displayName="appendixhidden" ma:hidden="true" ma:internalName="appendixhidden" ma:readOnly="false">
      <xsd:simpleType>
        <xsd:restriction base="dms:Text"/>
      </xsd:simpleType>
    </xsd:element>
    <xsd:element name="datehidden" ma:index="22" nillable="true" ma:displayName="datehidden" ma:default="[today]" ma:format="DateOnly" ma:hidden="true" ma:internalName="datehidden" ma:readOnly="false">
      <xsd:simpleType>
        <xsd:restriction base="dms:DateTime"/>
      </xsd:simpleType>
    </xsd:element>
    <xsd:element name="documenttypehidden" ma:index="23" nillable="true" ma:displayName="documenttypehidden" ma:hidden="true" ma:internalName="documenttypehidden" ma:readOnly="false">
      <xsd:simpleType>
        <xsd:restriction base="dms:Text"/>
      </xsd:simpleType>
    </xsd:element>
    <xsd:element name="naturehidden" ma:index="24" nillable="true" ma:displayName="naturehidden" ma:hidden="true" ma:internalName="naturehidden" ma:readOnly="false">
      <xsd:simpleType>
        <xsd:restriction base="dms:Text"/>
      </xsd:simpleType>
    </xsd:element>
    <xsd:element name="organizationhidden" ma:index="25" nillable="true" ma:displayName="organizationhidden" ma:hidden="true" ma:internalName="organizationhidden" ma:readOnly="false">
      <xsd:simpleType>
        <xsd:restriction base="dms:Text"/>
      </xsd:simpleType>
    </xsd:element>
    <xsd:element name="securityclasshidden" ma:index="26" nillable="true" ma:displayName="securityclasshidden" ma:hidden="true" ma:internalName="securityclasshidde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482ef4-95fb-428f-9b80-8291477d056d" elementFormDefault="qualified">
    <xsd:import namespace="http://schemas.microsoft.com/office/2006/documentManagement/types"/>
    <xsd:import namespace="http://schemas.microsoft.com/office/infopath/2007/PartnerControls"/>
    <xsd:element name="Toimintalohko" ma:index="27" nillable="true" ma:displayName="Kustannuspaikka" ma:internalName="Toimintalohk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3d3510-5864-46d9-99f3-ff9cf64766bd" elementFormDefault="qualified">
    <xsd:import namespace="http://schemas.microsoft.com/office/2006/documentManagement/types"/>
    <xsd:import namespace="http://schemas.microsoft.com/office/infopath/2007/PartnerControls"/>
    <xsd:element name="m1b612f04ed641ef84700b625686da1a" ma:index="35" nillable="true" ma:taxonomy="true" ma:internalName="m1b612f04ed641ef84700b625686da1a" ma:taxonomyFieldName="Arkistointiluokka" ma:displayName="Arkistointiluokka" ma:default="" ma:fieldId="{61b612f0-4ed6-41ef-8470-0b625686da1a}" ma:sspId="0b244f7c-65aa-48fb-9d13-422c763cce83" ma:termSetId="50ef439d-b31d-4a75-805b-f4756a71237a" ma:anchorId="00000000-0000-0000-0000-000000000000" ma:open="false" ma:isKeyword="false">
      <xsd:complexType>
        <xsd:sequence>
          <xsd:element ref="pc:Terms" minOccurs="0" maxOccurs="1"/>
        </xsd:sequence>
      </xsd:complexType>
    </xsd:element>
    <xsd:element name="TaxCatchAll" ma:index="36" nillable="true" ma:displayName="Taxonomy Catch All Column" ma:hidden="true" ma:list="{6bc1f39a-ed56-4495-b0d8-4fbf0c000903}" ma:internalName="TaxCatchAll" ma:showField="CatchAllData" ma:web="060822f1-a2bd-4fb8-8896-6cd8325becdb">
      <xsd:complexType>
        <xsd:complexContent>
          <xsd:extension base="dms:MultiChoiceLookup">
            <xsd:sequence>
              <xsd:element name="Value" type="dms:Lookup" maxOccurs="unbounded" minOccurs="0" nillable="true"/>
            </xsd:sequence>
          </xsd:extension>
        </xsd:complexContent>
      </xsd:complexType>
    </xsd:element>
    <xsd:element name="TaxCatchAllLabel" ma:index="37" nillable="true" ma:displayName="Taxonomy Catch All Column1" ma:hidden="true" ma:list="{6bc1f39a-ed56-4495-b0d8-4fbf0c000903}" ma:internalName="TaxCatchAllLabel" ma:readOnly="true" ma:showField="CatchAllDataLabel" ma:web="060822f1-a2bd-4fb8-8896-6cd8325bec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Tekijä"/>
        <xsd:element ref="dcterms:created" minOccurs="0" maxOccurs="1"/>
        <xsd:element ref="dc:identifier" minOccurs="0" maxOccurs="1"/>
        <xsd:element name="contentType" minOccurs="0" maxOccurs="1" type="xsd:string" ma:index="29" ma:displayName="Sisältölaji"/>
        <xsd:element ref="dc:title" minOccurs="0" maxOccurs="1" ma:index="1" ma:displayName="Otsikko"/>
        <xsd:element ref="dc:subject" minOccurs="0" maxOccurs="1" ma:index="14" ma:displayName="Aihe"/>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CAF94B-749D-444F-A7D2-21F4D6009F99}">
  <ds:schemaRefs>
    <ds:schemaRef ds:uri="http://purl.org/dc/elements/1.1/"/>
    <ds:schemaRef ds:uri="59df146f-7ddd-4b8c-ad0a-b36f0bde1af8"/>
    <ds:schemaRef ds:uri="http://schemas.microsoft.com/office/infopath/2007/PartnerControls"/>
    <ds:schemaRef ds:uri="http://purl.org/dc/terms/"/>
    <ds:schemaRef ds:uri="b3482ef4-95fb-428f-9b80-8291477d056d"/>
    <ds:schemaRef ds:uri="0a3d3510-5864-46d9-99f3-ff9cf64766bd"/>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28C0017-CDFE-454E-A3B1-E464A3B18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f146f-7ddd-4b8c-ad0a-b36f0bde1af8"/>
    <ds:schemaRef ds:uri="b3482ef4-95fb-428f-9b80-8291477d056d"/>
    <ds:schemaRef ds:uri="0a3d3510-5864-46d9-99f3-ff9cf64766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4306</Words>
  <Application>Microsoft Office PowerPoint</Application>
  <PresentationFormat>Näytössä katseltava esitys (16:9)</PresentationFormat>
  <Paragraphs>710</Paragraphs>
  <Slides>79</Slides>
  <Notes>56</Notes>
  <HiddenSlides>0</HiddenSlides>
  <MMClips>0</MMClips>
  <ScaleCrop>false</ScaleCrop>
  <HeadingPairs>
    <vt:vector size="6" baseType="variant">
      <vt:variant>
        <vt:lpstr>Käytetyt fontit</vt:lpstr>
      </vt:variant>
      <vt:variant>
        <vt:i4>10</vt:i4>
      </vt:variant>
      <vt:variant>
        <vt:lpstr>Teema</vt:lpstr>
      </vt:variant>
      <vt:variant>
        <vt:i4>1</vt:i4>
      </vt:variant>
      <vt:variant>
        <vt:lpstr>Dian otsikot</vt:lpstr>
      </vt:variant>
      <vt:variant>
        <vt:i4>79</vt:i4>
      </vt:variant>
    </vt:vector>
  </HeadingPairs>
  <TitlesOfParts>
    <vt:vector size="90" baseType="lpstr">
      <vt:lpstr>ＭＳ ゴシック</vt:lpstr>
      <vt:lpstr>Arial</vt:lpstr>
      <vt:lpstr>Arial Black</vt:lpstr>
      <vt:lpstr>Calibri</vt:lpstr>
      <vt:lpstr>Georgia</vt:lpstr>
      <vt:lpstr>Gill Sans</vt:lpstr>
      <vt:lpstr>Lucida Grande</vt:lpstr>
      <vt:lpstr>MinionPro-Regular</vt:lpstr>
      <vt:lpstr>Times</vt:lpstr>
      <vt:lpstr>Times New Roman</vt:lpstr>
      <vt:lpstr>Layoutpohjat</vt:lpstr>
      <vt:lpstr>PowerPoint-esitys</vt:lpstr>
      <vt:lpstr>Kalvosetin sisällys</vt:lpstr>
      <vt:lpstr>ERÄTAUKO- KOULUTUKSEN  MODUULIT</vt:lpstr>
      <vt:lpstr>A-Moduuli: Ymmärrä konteksti ja tarve</vt:lpstr>
      <vt:lpstr>PowerPoint-esitys</vt:lpstr>
      <vt:lpstr>1. Koulutussessio  ENNAKKOTEHTÄVÄT</vt:lpstr>
      <vt:lpstr>Ennakkotehtävän purku</vt:lpstr>
      <vt:lpstr>Ennakkotehtävän purku</vt:lpstr>
      <vt:lpstr>2. Koulutussessio  ERÄTAUKO-KOULUTUKSEN OHJELMA, TAVOITTEET JA TARKOITUS</vt:lpstr>
      <vt:lpstr>Ohjelma</vt:lpstr>
      <vt:lpstr>Koulutuspäivän/session tavoitteet</vt:lpstr>
      <vt:lpstr>3. Koulutussessio  VIRITTÄYTYMINEN JA TUTUSTUMINEN</vt:lpstr>
      <vt:lpstr>PowerPoint-esitys</vt:lpstr>
      <vt:lpstr>PowerPoint-esitys</vt:lpstr>
      <vt:lpstr>4. Koulutussessio  DIALOGIN PERUSTEET JA TARVE DIALOGILLE</vt:lpstr>
      <vt:lpstr>PowerPoint-esitys</vt:lpstr>
      <vt:lpstr>Käsitteitä</vt:lpstr>
      <vt:lpstr>PowerPoint-esitys</vt:lpstr>
      <vt:lpstr>Dialogin erityispiirteet</vt:lpstr>
      <vt:lpstr>PowerPoint-esitys</vt:lpstr>
      <vt:lpstr>11 kikkaa tuhota dialogi</vt:lpstr>
      <vt:lpstr>Dialogin paikka kehittämistyössä</vt:lpstr>
      <vt:lpstr>5. Koulutussessio  ERÄTAUKO-DIALOGIN ERITYISPIIRTEET  JA KÄYTTÖTAVAT</vt:lpstr>
      <vt:lpstr>Mikä on Erätauko-dialogi</vt:lpstr>
      <vt:lpstr>Erätauon hyödyt</vt:lpstr>
      <vt:lpstr>Mihin Erätauko soveltuu ja mihin ei</vt:lpstr>
      <vt:lpstr>Kolme käytännön välinettä</vt:lpstr>
      <vt:lpstr>PowerPoint-esitys</vt:lpstr>
      <vt:lpstr>B-Moduuli: Opi erätauko</vt:lpstr>
      <vt:lpstr>PowerPoint-esitys</vt:lpstr>
      <vt:lpstr>6. Koulutussessio  Dialogin ohjaaminen I: perusteet</vt:lpstr>
      <vt:lpstr>Dialogin suunnittelu</vt:lpstr>
      <vt:lpstr>Oman työkalupakin kokoaminen</vt:lpstr>
      <vt:lpstr>Valitse menetelmä ja ”käsikirjoita” dialogi</vt:lpstr>
      <vt:lpstr>PowerPoint-esitys</vt:lpstr>
      <vt:lpstr>Dialogin vetäjän osaaminen</vt:lpstr>
      <vt:lpstr>PowerPoint-esitys</vt:lpstr>
      <vt:lpstr>PowerPoint-esitys</vt:lpstr>
      <vt:lpstr>PowerPoint-esitys</vt:lpstr>
      <vt:lpstr>PowerPoint-esitys</vt:lpstr>
      <vt:lpstr>Dialogiharjoitus 1 </vt:lpstr>
      <vt:lpstr>Dialogiharjoitus 2</vt:lpstr>
      <vt:lpstr>7. Koulutussessio  Dialogin ohjaaminen II:  haastavat tilanteet</vt:lpstr>
      <vt:lpstr>PowerPoint-esitys</vt:lpstr>
      <vt:lpstr>PowerPoint-esitys</vt:lpstr>
      <vt:lpstr>PowerPoint-esitys</vt:lpstr>
      <vt:lpstr>PowerPoint-esitys</vt:lpstr>
      <vt:lpstr>Dialogiharjoitus 3</vt:lpstr>
      <vt:lpstr>Ryhmätyö haastavista keskustelutilanteista</vt:lpstr>
      <vt:lpstr>8. Koulutussessio  Keskustelun suunnittelu ja kutsuprosessi</vt:lpstr>
      <vt:lpstr>Erätauko-keskustelun suunnitteluprosessi</vt:lpstr>
      <vt:lpstr>TYÖPOHJA KESKUSTELUN SUUNNITTELUUN</vt:lpstr>
      <vt:lpstr>Millainen on hyvä aihe Erätauko-dialogille</vt:lpstr>
      <vt:lpstr>Kutsuprosessin vaiheet</vt:lpstr>
      <vt:lpstr>CASE TUOMIHOVI</vt:lpstr>
      <vt:lpstr>Case-harjoituksen työstö</vt:lpstr>
      <vt:lpstr>C-Moduuli: Toteuta ja vaikuta</vt:lpstr>
      <vt:lpstr>PowerPoint-esitys</vt:lpstr>
      <vt:lpstr>  9. Koulutussessio  Keskustelun paketointi ja vaikuttavuus</vt:lpstr>
      <vt:lpstr>Demokraattinen kyvykkyys ja osallisuus</vt:lpstr>
      <vt:lpstr>Osallisuusmuotojen prosessi</vt:lpstr>
      <vt:lpstr>Erätauon vaikuttavuus</vt:lpstr>
      <vt:lpstr>Erätauko-keskusteluiden vaikuttavuuden näkökulmia</vt:lpstr>
      <vt:lpstr>Palautteen keruu ja osallistujakokemus vaikuttavuuden ytimessä</vt:lpstr>
      <vt:lpstr>Keskustelun paketoinnin vaiheet </vt:lpstr>
      <vt:lpstr>KESKUSTELUN YHTEENVETO</vt:lpstr>
      <vt:lpstr>10. Koulutussessio  Oman Erätauon suunnittelu ja loppukeskustelu</vt:lpstr>
      <vt:lpstr>Oman Erätauon suunnittelu</vt:lpstr>
      <vt:lpstr>Kävely kolmikoissa</vt:lpstr>
      <vt:lpstr>PowerPoint-esitys</vt:lpstr>
      <vt:lpstr>liitteet</vt:lpstr>
      <vt:lpstr>PowerPoint-esitys</vt:lpstr>
      <vt:lpstr>DIALOGIN VUORO</vt:lpstr>
      <vt:lpstr>PowerPoint-esitys</vt:lpstr>
      <vt:lpstr>1. Tarjoa dialogia. Kysyntää on.</vt:lpstr>
      <vt:lpstr>2. Dialogi opitaan luopumalla rooleista </vt:lpstr>
      <vt:lpstr>3. Etsi ja kohtaa syrjään jääneet</vt:lpstr>
      <vt:lpstr>4. Verkkodialogi on kansalaistaito</vt:lpstr>
      <vt:lpstr>5. Vahvista maltillisia keskustelijoita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KOulutusmateriaalit moduuleittain</dc:title>
  <dc:creator/>
  <cp:lastModifiedBy/>
  <cp:revision>188</cp:revision>
  <dcterms:created xsi:type="dcterms:W3CDTF">2018-10-14T09:34:30Z</dcterms:created>
  <dcterms:modified xsi:type="dcterms:W3CDTF">2018-11-14T13:59:21Z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0x01010009B064D253C0234B96565FEBDE0EB1AE020020B77B6F51164E4E9EBD7441A5A9A6DC</vt:lpwstr>
  </property>
  <property fmtid="{D5CDD505-2E9C-101B-9397-08002B2CF9AE}" pid="3" name="Arkistointiluokka">
    <vt:lpwstr/>
  </property>
</Properties>
</file>