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6" r:id="rId6"/>
  </p:sldIdLst>
  <p:sldSz cx="15125700" cy="10693400"/>
  <p:notesSz cx="15125700" cy="10693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1" d="100"/>
          <a:sy n="41" d="100"/>
        </p:scale>
        <p:origin x="1228"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6554788" cy="53657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8567738" y="0"/>
            <a:ext cx="6554787" cy="536575"/>
          </a:xfrm>
          <a:prstGeom prst="rect">
            <a:avLst/>
          </a:prstGeom>
        </p:spPr>
        <p:txBody>
          <a:bodyPr vert="horz" lIns="91440" tIns="45720" rIns="91440" bIns="45720" rtlCol="0"/>
          <a:lstStyle>
            <a:lvl1pPr algn="r">
              <a:defRPr sz="1200"/>
            </a:lvl1pPr>
          </a:lstStyle>
          <a:p>
            <a:fld id="{2D34A98D-2358-4A5B-8E27-D5F5D5AA6351}" type="datetimeFigureOut">
              <a:rPr lang="fi-FI" smtClean="0"/>
              <a:t>8.2.2019</a:t>
            </a:fld>
            <a:endParaRPr lang="fi-FI"/>
          </a:p>
        </p:txBody>
      </p:sp>
      <p:sp>
        <p:nvSpPr>
          <p:cNvPr id="4" name="Dian kuvan paikkamerkki 3"/>
          <p:cNvSpPr>
            <a:spLocks noGrp="1" noRot="1" noChangeAspect="1"/>
          </p:cNvSpPr>
          <p:nvPr>
            <p:ph type="sldImg" idx="2"/>
          </p:nvPr>
        </p:nvSpPr>
        <p:spPr>
          <a:xfrm>
            <a:off x="5010150" y="1336675"/>
            <a:ext cx="5105400" cy="360838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1512888" y="5146675"/>
            <a:ext cx="12099925" cy="42100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10156825"/>
            <a:ext cx="6554788" cy="5365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8567738" y="10156825"/>
            <a:ext cx="6554787" cy="536575"/>
          </a:xfrm>
          <a:prstGeom prst="rect">
            <a:avLst/>
          </a:prstGeom>
        </p:spPr>
        <p:txBody>
          <a:bodyPr vert="horz" lIns="91440" tIns="45720" rIns="91440" bIns="45720" rtlCol="0" anchor="b"/>
          <a:lstStyle>
            <a:lvl1pPr algn="r">
              <a:defRPr sz="1200"/>
            </a:lvl1pPr>
          </a:lstStyle>
          <a:p>
            <a:fld id="{84E17DDC-D9FE-4235-901E-05041AAA93F0}" type="slidenum">
              <a:rPr lang="fi-FI" smtClean="0"/>
              <a:t>‹#›</a:t>
            </a:fld>
            <a:endParaRPr lang="fi-FI"/>
          </a:p>
        </p:txBody>
      </p:sp>
    </p:spTree>
    <p:extLst>
      <p:ext uri="{BB962C8B-B14F-4D97-AF65-F5344CB8AC3E}">
        <p14:creationId xmlns:p14="http://schemas.microsoft.com/office/powerpoint/2010/main" val="1569355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4E17DDC-D9FE-4235-901E-05041AAA93F0}" type="slidenum">
              <a:rPr lang="fi-FI" smtClean="0"/>
              <a:t>1</a:t>
            </a:fld>
            <a:endParaRPr lang="fi-FI"/>
          </a:p>
        </p:txBody>
      </p:sp>
    </p:spTree>
    <p:extLst>
      <p:ext uri="{BB962C8B-B14F-4D97-AF65-F5344CB8AC3E}">
        <p14:creationId xmlns:p14="http://schemas.microsoft.com/office/powerpoint/2010/main" val="3190286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sz="half" idx="2"/>
          </p:nvPr>
        </p:nvSpPr>
        <p:spPr>
          <a:xfrm>
            <a:off x="756285" y="2459482"/>
            <a:ext cx="657967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9735" y="2459482"/>
            <a:ext cx="657967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86421" y="390145"/>
            <a:ext cx="10352857" cy="543560"/>
          </a:xfrm>
          <a:prstGeom prst="rect">
            <a:avLst/>
          </a:prstGeom>
        </p:spPr>
        <p:txBody>
          <a:bodyPr wrap="square" lIns="0" tIns="0" rIns="0" bIns="0">
            <a:spAutoFit/>
          </a:bodyPr>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a:xfrm>
            <a:off x="756285" y="2459482"/>
            <a:ext cx="1361313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2/8/2019</a:t>
            </a:fld>
            <a:endParaRPr lang="en-US"/>
          </a:p>
        </p:txBody>
      </p:sp>
      <p:sp>
        <p:nvSpPr>
          <p:cNvPr id="6" name="Holder 6"/>
          <p:cNvSpPr>
            <a:spLocks noGrp="1"/>
          </p:cNvSpPr>
          <p:nvPr>
            <p:ph type="sldNum" sz="quarter" idx="7"/>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 name="object 16">
            <a:extLst>
              <a:ext uri="{FF2B5EF4-FFF2-40B4-BE49-F238E27FC236}">
                <a16:creationId xmlns:a16="http://schemas.microsoft.com/office/drawing/2014/main" id="{29F9AD49-BD2A-4030-AFB9-9EA6B56967FC}"/>
              </a:ext>
            </a:extLst>
          </p:cNvPr>
          <p:cNvSpPr/>
          <p:nvPr/>
        </p:nvSpPr>
        <p:spPr>
          <a:xfrm>
            <a:off x="11181414" y="2202557"/>
            <a:ext cx="3425825" cy="1719872"/>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71" name="object 16">
            <a:extLst>
              <a:ext uri="{FF2B5EF4-FFF2-40B4-BE49-F238E27FC236}">
                <a16:creationId xmlns:a16="http://schemas.microsoft.com/office/drawing/2014/main" id="{D2C33A1A-5423-4F5C-983C-3BE6D6538288}"/>
              </a:ext>
            </a:extLst>
          </p:cNvPr>
          <p:cNvSpPr/>
          <p:nvPr/>
        </p:nvSpPr>
        <p:spPr>
          <a:xfrm>
            <a:off x="7669654" y="2203649"/>
            <a:ext cx="3425825" cy="1734347"/>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9" name="object 16">
            <a:extLst>
              <a:ext uri="{FF2B5EF4-FFF2-40B4-BE49-F238E27FC236}">
                <a16:creationId xmlns:a16="http://schemas.microsoft.com/office/drawing/2014/main" id="{1FD9511A-A201-4282-AF4B-F075F3465502}"/>
              </a:ext>
            </a:extLst>
          </p:cNvPr>
          <p:cNvSpPr/>
          <p:nvPr/>
        </p:nvSpPr>
        <p:spPr>
          <a:xfrm>
            <a:off x="4069626" y="2202170"/>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8" name="object 16">
            <a:extLst>
              <a:ext uri="{FF2B5EF4-FFF2-40B4-BE49-F238E27FC236}">
                <a16:creationId xmlns:a16="http://schemas.microsoft.com/office/drawing/2014/main" id="{30F490F5-83A1-4E46-9D27-4D492EE223F1}"/>
              </a:ext>
            </a:extLst>
          </p:cNvPr>
          <p:cNvSpPr/>
          <p:nvPr/>
        </p:nvSpPr>
        <p:spPr>
          <a:xfrm>
            <a:off x="501477" y="2188082"/>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2" name="object 2"/>
          <p:cNvSpPr txBox="1">
            <a:spLocks noGrp="1"/>
          </p:cNvSpPr>
          <p:nvPr>
            <p:ph type="title"/>
          </p:nvPr>
        </p:nvSpPr>
        <p:spPr>
          <a:xfrm>
            <a:off x="199166" y="369225"/>
            <a:ext cx="12034429" cy="536044"/>
          </a:xfrm>
          <a:prstGeom prst="rect">
            <a:avLst/>
          </a:prstGeom>
        </p:spPr>
        <p:txBody>
          <a:bodyPr vert="horz" wrap="square" lIns="0" tIns="12700" rIns="0" bIns="0" rtlCol="0">
            <a:spAutoFit/>
          </a:bodyPr>
          <a:lstStyle/>
          <a:p>
            <a:pPr marL="12700">
              <a:lnSpc>
                <a:spcPct val="100000"/>
              </a:lnSpc>
              <a:spcBef>
                <a:spcPts val="100"/>
              </a:spcBef>
            </a:pPr>
            <a:r>
              <a:rPr u="none" spc="130" dirty="0">
                <a:latin typeface="Arial Black" panose="020B0A04020102020204" pitchFamily="34" charset="0"/>
              </a:rPr>
              <a:t>T</a:t>
            </a:r>
            <a:r>
              <a:rPr spc="130" dirty="0">
                <a:latin typeface="Arial Black" panose="020B0A04020102020204" pitchFamily="34" charset="0"/>
              </a:rPr>
              <a:t>YÖPOHJA</a:t>
            </a:r>
            <a:r>
              <a:rPr spc="-395" dirty="0">
                <a:latin typeface="Arial Black" panose="020B0A04020102020204" pitchFamily="34" charset="0"/>
              </a:rPr>
              <a:t> </a:t>
            </a:r>
            <a:r>
              <a:rPr spc="155" dirty="0">
                <a:latin typeface="Arial Black" panose="020B0A04020102020204" pitchFamily="34" charset="0"/>
              </a:rPr>
              <a:t>KESKUSTELUN</a:t>
            </a:r>
            <a:r>
              <a:rPr spc="-395" dirty="0">
                <a:latin typeface="Arial Black" panose="020B0A04020102020204" pitchFamily="34" charset="0"/>
              </a:rPr>
              <a:t> </a:t>
            </a:r>
            <a:r>
              <a:rPr spc="254" dirty="0">
                <a:latin typeface="Arial Black" panose="020B0A04020102020204" pitchFamily="34" charset="0"/>
              </a:rPr>
              <a:t>SUUNNITTELUUN</a:t>
            </a:r>
          </a:p>
        </p:txBody>
      </p:sp>
      <p:sp>
        <p:nvSpPr>
          <p:cNvPr id="3" name="object 3"/>
          <p:cNvSpPr/>
          <p:nvPr/>
        </p:nvSpPr>
        <p:spPr>
          <a:xfrm>
            <a:off x="472595" y="5910057"/>
            <a:ext cx="3424554" cy="4088119"/>
          </a:xfrm>
          <a:custGeom>
            <a:avLst/>
            <a:gdLst/>
            <a:ahLst/>
            <a:cxnLst/>
            <a:rect l="l" t="t" r="r" b="b"/>
            <a:pathLst>
              <a:path w="3424554" h="5880734">
                <a:moveTo>
                  <a:pt x="3423970" y="5880633"/>
                </a:moveTo>
                <a:lnTo>
                  <a:pt x="0" y="5880633"/>
                </a:lnTo>
                <a:lnTo>
                  <a:pt x="0" y="0"/>
                </a:lnTo>
                <a:lnTo>
                  <a:pt x="3423970" y="0"/>
                </a:lnTo>
                <a:lnTo>
                  <a:pt x="3423970" y="5880633"/>
                </a:lnTo>
                <a:close/>
              </a:path>
            </a:pathLst>
          </a:custGeom>
          <a:ln w="6299">
            <a:solidFill>
              <a:srgbClr val="D1D3D4"/>
            </a:solidFill>
          </a:ln>
        </p:spPr>
        <p:txBody>
          <a:bodyPr wrap="square" lIns="0" tIns="0" rIns="0" bIns="0" rtlCol="0"/>
          <a:lstStyle/>
          <a:p>
            <a:endParaRPr/>
          </a:p>
        </p:txBody>
      </p:sp>
      <p:sp>
        <p:nvSpPr>
          <p:cNvPr id="4" name="object 4"/>
          <p:cNvSpPr/>
          <p:nvPr/>
        </p:nvSpPr>
        <p:spPr>
          <a:xfrm>
            <a:off x="7637300" y="5949483"/>
            <a:ext cx="3416935" cy="4034467"/>
          </a:xfrm>
          <a:custGeom>
            <a:avLst/>
            <a:gdLst/>
            <a:ahLst/>
            <a:cxnLst/>
            <a:rect l="l" t="t" r="r" b="b"/>
            <a:pathLst>
              <a:path w="3416934" h="5881370">
                <a:moveTo>
                  <a:pt x="3416465" y="5880760"/>
                </a:moveTo>
                <a:lnTo>
                  <a:pt x="0" y="5880760"/>
                </a:lnTo>
                <a:lnTo>
                  <a:pt x="0" y="0"/>
                </a:lnTo>
                <a:lnTo>
                  <a:pt x="3416465" y="0"/>
                </a:lnTo>
                <a:lnTo>
                  <a:pt x="3416465" y="5880760"/>
                </a:lnTo>
                <a:close/>
              </a:path>
            </a:pathLst>
          </a:custGeom>
          <a:ln w="6299">
            <a:solidFill>
              <a:srgbClr val="D1D3D4"/>
            </a:solidFill>
          </a:ln>
        </p:spPr>
        <p:txBody>
          <a:bodyPr wrap="square" lIns="0" tIns="0" rIns="0" bIns="0" rtlCol="0"/>
          <a:lstStyle/>
          <a:p>
            <a:endParaRPr/>
          </a:p>
        </p:txBody>
      </p:sp>
      <p:grpSp>
        <p:nvGrpSpPr>
          <p:cNvPr id="6" name="Ryhmä 5">
            <a:extLst>
              <a:ext uri="{FF2B5EF4-FFF2-40B4-BE49-F238E27FC236}">
                <a16:creationId xmlns:a16="http://schemas.microsoft.com/office/drawing/2014/main" id="{A9E5ADF1-3B61-4D40-A5E9-A08F4DA63776}"/>
              </a:ext>
            </a:extLst>
          </p:cNvPr>
          <p:cNvGrpSpPr/>
          <p:nvPr/>
        </p:nvGrpSpPr>
        <p:grpSpPr>
          <a:xfrm>
            <a:off x="439408" y="5848608"/>
            <a:ext cx="3468967" cy="1978763"/>
            <a:chOff x="416765" y="5663188"/>
            <a:chExt cx="3468967" cy="1997426"/>
          </a:xfrm>
        </p:grpSpPr>
        <p:sp>
          <p:nvSpPr>
            <p:cNvPr id="60" name="object 16">
              <a:extLst>
                <a:ext uri="{FF2B5EF4-FFF2-40B4-BE49-F238E27FC236}">
                  <a16:creationId xmlns:a16="http://schemas.microsoft.com/office/drawing/2014/main" id="{C2B9C42E-93F7-44C4-9777-74DE3E30B0F6}"/>
                </a:ext>
              </a:extLst>
            </p:cNvPr>
            <p:cNvSpPr/>
            <p:nvPr/>
          </p:nvSpPr>
          <p:spPr>
            <a:xfrm>
              <a:off x="459907" y="5731036"/>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9" name="object 9"/>
            <p:cNvSpPr txBox="1"/>
            <p:nvPr/>
          </p:nvSpPr>
          <p:spPr>
            <a:xfrm>
              <a:off x="416765" y="5663188"/>
              <a:ext cx="3420172" cy="1990930"/>
            </a:xfrm>
            <a:prstGeom prst="rect">
              <a:avLst/>
            </a:prstGeom>
            <a:noFill/>
            <a:ln w="13157">
              <a:noFill/>
            </a:ln>
          </p:spPr>
          <p:txBody>
            <a:bodyPr vert="horz" wrap="square" lIns="0" tIns="173355" rIns="0" bIns="0" rtlCol="0">
              <a:spAutoFit/>
            </a:bodyPr>
            <a:lstStyle/>
            <a:p>
              <a:pPr marL="217170" marR="659765">
                <a:lnSpc>
                  <a:spcPts val="1800"/>
                </a:lnSpc>
                <a:spcBef>
                  <a:spcPts val="1365"/>
                </a:spcBef>
              </a:pPr>
              <a:r>
                <a:rPr sz="1600" b="1" spc="90" dirty="0">
                  <a:solidFill>
                    <a:srgbClr val="231F20"/>
                  </a:solidFill>
                  <a:latin typeface="Arial Black" panose="020B0A04020102020204" pitchFamily="34" charset="0"/>
                  <a:cs typeface="Arial"/>
                </a:rPr>
                <a:t>KOHDERYHMÄ</a:t>
              </a:r>
              <a:r>
                <a:rPr sz="1600" b="1" spc="-204" dirty="0">
                  <a:solidFill>
                    <a:srgbClr val="231F20"/>
                  </a:solidFill>
                  <a:latin typeface="Arial Black" panose="020B0A04020102020204" pitchFamily="34" charset="0"/>
                  <a:cs typeface="Arial"/>
                </a:rPr>
                <a:t> </a:t>
              </a:r>
              <a:r>
                <a:rPr lang="fi-FI" sz="1600" b="1" spc="180" dirty="0">
                  <a:solidFill>
                    <a:srgbClr val="231F20"/>
                  </a:solidFill>
                  <a:latin typeface="Arial Black" panose="020B0A04020102020204" pitchFamily="34" charset="0"/>
                  <a:cs typeface="Arial"/>
                </a:rPr>
                <a:t>JA SIDOSRYHMÄT</a:t>
              </a:r>
              <a:endParaRPr sz="1600" dirty="0">
                <a:latin typeface="Arial Black" panose="020B0A04020102020204" pitchFamily="34" charset="0"/>
                <a:cs typeface="Arial"/>
              </a:endParaRPr>
            </a:p>
            <a:p>
              <a:pPr marL="217170" marR="904240">
                <a:lnSpc>
                  <a:spcPct val="100000"/>
                </a:lnSpc>
              </a:pPr>
              <a:r>
                <a:rPr lang="fi-FI" sz="1100" spc="25" dirty="0">
                  <a:solidFill>
                    <a:srgbClr val="231F20"/>
                  </a:solidFill>
                  <a:latin typeface="Arial"/>
                  <a:cs typeface="Arial"/>
                </a:rPr>
                <a:t>Kenelle asia on tärkeä ja miksi?  Kenen elämään asia vaikuttaa?  Kuka muu on asiasta kiinnostunut?  </a:t>
              </a:r>
              <a:br>
                <a:rPr lang="fi-FI" sz="1100" spc="25" dirty="0">
                  <a:solidFill>
                    <a:srgbClr val="231F20"/>
                  </a:solidFill>
                  <a:latin typeface="Arial"/>
                  <a:cs typeface="Arial"/>
                </a:rPr>
              </a:br>
              <a:r>
                <a:rPr lang="fi-FI" sz="1100" spc="25" dirty="0">
                  <a:solidFill>
                    <a:srgbClr val="231F20"/>
                  </a:solidFill>
                  <a:latin typeface="Arial"/>
                  <a:cs typeface="Arial"/>
                </a:rPr>
                <a:t>Kuka päätöksiin vaikuttaa?</a:t>
              </a:r>
            </a:p>
            <a:p>
              <a:pPr marL="217170" marR="904240">
                <a:lnSpc>
                  <a:spcPct val="100000"/>
                </a:lnSpc>
              </a:pPr>
              <a:r>
                <a:rPr lang="fi-FI" sz="1100" spc="25" dirty="0">
                  <a:solidFill>
                    <a:srgbClr val="231F20"/>
                  </a:solidFill>
                  <a:latin typeface="Arial"/>
                  <a:cs typeface="Arial"/>
                </a:rPr>
                <a:t>Kuka päättää?</a:t>
              </a:r>
            </a:p>
            <a:p>
              <a:pPr marL="217170" marR="904240">
                <a:lnSpc>
                  <a:spcPct val="100000"/>
                </a:lnSpc>
              </a:pPr>
              <a:r>
                <a:rPr lang="fi-FI" sz="1100" spc="25" dirty="0">
                  <a:solidFill>
                    <a:srgbClr val="231F20"/>
                  </a:solidFill>
                  <a:latin typeface="Arial"/>
                  <a:cs typeface="Arial"/>
                </a:rPr>
                <a:t>Ketkä tavoitellusta kohderyhmästä  eivät normaalisti osallistu?</a:t>
              </a:r>
            </a:p>
            <a:p>
              <a:pPr marL="217170" marR="897890">
                <a:lnSpc>
                  <a:spcPct val="100000"/>
                </a:lnSpc>
              </a:pPr>
              <a:endParaRPr sz="1100" dirty="0">
                <a:latin typeface="Arial"/>
                <a:cs typeface="Arial"/>
              </a:endParaRPr>
            </a:p>
          </p:txBody>
        </p:sp>
      </p:grpSp>
      <p:grpSp>
        <p:nvGrpSpPr>
          <p:cNvPr id="13" name="Ryhmä 12">
            <a:extLst>
              <a:ext uri="{FF2B5EF4-FFF2-40B4-BE49-F238E27FC236}">
                <a16:creationId xmlns:a16="http://schemas.microsoft.com/office/drawing/2014/main" id="{8503FF57-9A13-4F67-BD5E-9D977A90704F}"/>
              </a:ext>
            </a:extLst>
          </p:cNvPr>
          <p:cNvGrpSpPr/>
          <p:nvPr/>
        </p:nvGrpSpPr>
        <p:grpSpPr>
          <a:xfrm>
            <a:off x="7569715" y="5804801"/>
            <a:ext cx="4104082" cy="2101216"/>
            <a:chOff x="7577008" y="5639792"/>
            <a:chExt cx="4104082" cy="2087169"/>
          </a:xfrm>
        </p:grpSpPr>
        <p:sp>
          <p:nvSpPr>
            <p:cNvPr id="7" name="object 7"/>
            <p:cNvSpPr/>
            <p:nvPr/>
          </p:nvSpPr>
          <p:spPr>
            <a:xfrm>
              <a:off x="7647998" y="5749440"/>
              <a:ext cx="3416300" cy="1899403"/>
            </a:xfrm>
            <a:custGeom>
              <a:avLst/>
              <a:gdLst/>
              <a:ahLst/>
              <a:cxnLst/>
              <a:rect l="l" t="t" r="r" b="b"/>
              <a:pathLst>
                <a:path w="3416300" h="2053589">
                  <a:moveTo>
                    <a:pt x="3416274" y="2053170"/>
                  </a:moveTo>
                  <a:lnTo>
                    <a:pt x="0" y="2053170"/>
                  </a:lnTo>
                  <a:lnTo>
                    <a:pt x="0" y="0"/>
                  </a:lnTo>
                  <a:lnTo>
                    <a:pt x="3416274" y="0"/>
                  </a:lnTo>
                  <a:lnTo>
                    <a:pt x="3416274" y="2053170"/>
                  </a:lnTo>
                  <a:close/>
                </a:path>
              </a:pathLst>
            </a:custGeom>
            <a:solidFill>
              <a:srgbClr val="FEE000"/>
            </a:solidFill>
          </p:spPr>
          <p:txBody>
            <a:bodyPr wrap="square" lIns="0" tIns="0" rIns="0" bIns="0" rtlCol="0"/>
            <a:lstStyle/>
            <a:p>
              <a:endParaRPr/>
            </a:p>
          </p:txBody>
        </p:sp>
        <p:sp>
          <p:nvSpPr>
            <p:cNvPr id="10" name="object 10"/>
            <p:cNvSpPr txBox="1"/>
            <p:nvPr/>
          </p:nvSpPr>
          <p:spPr>
            <a:xfrm>
              <a:off x="7577008" y="5639792"/>
              <a:ext cx="4104082" cy="2087169"/>
            </a:xfrm>
            <a:prstGeom prst="rect">
              <a:avLst/>
            </a:prstGeom>
            <a:noFill/>
            <a:ln w="14427">
              <a:noFill/>
            </a:ln>
          </p:spPr>
          <p:txBody>
            <a:bodyPr vert="horz" wrap="square" lIns="0" tIns="187960" rIns="0" bIns="0" rtlCol="0" anchor="t">
              <a:spAutoFit/>
            </a:bodyPr>
            <a:lstStyle/>
            <a:p>
              <a:pPr marL="215265" marR="802005"/>
              <a:r>
                <a:rPr sz="1600" b="1" spc="175" dirty="0">
                  <a:solidFill>
                    <a:srgbClr val="231F20"/>
                  </a:solidFill>
                  <a:latin typeface="Arial Black" panose="020B0A04020102020204" pitchFamily="34" charset="0"/>
                  <a:cs typeface="Arial"/>
                </a:rPr>
                <a:t>MILLÄ</a:t>
              </a:r>
              <a:r>
                <a:rPr lang="fi-FI" sz="1600" b="1" spc="175" dirty="0">
                  <a:solidFill>
                    <a:srgbClr val="231F20"/>
                  </a:solidFill>
                  <a:latin typeface="Arial Black" panose="020B0A04020102020204" pitchFamily="34" charset="0"/>
                  <a:cs typeface="Arial"/>
                </a:rPr>
                <a:t> </a:t>
              </a:r>
              <a:r>
                <a:rPr sz="1600" b="1" spc="75" dirty="0">
                  <a:solidFill>
                    <a:srgbClr val="231F20"/>
                  </a:solidFill>
                  <a:latin typeface="Arial Black" panose="020B0A04020102020204" pitchFamily="34" charset="0"/>
                  <a:cs typeface="Arial"/>
                </a:rPr>
                <a:t>TAVALLA</a:t>
              </a:r>
              <a:r>
                <a:rPr lang="en-US" sz="1600" b="1" spc="75" dirty="0">
                  <a:solidFill>
                    <a:srgbClr val="231F20"/>
                  </a:solidFill>
                  <a:latin typeface="Arial Black" panose="020B0A04020102020204" pitchFamily="34" charset="0"/>
                  <a:cs typeface="Arial"/>
                </a:rPr>
                <a:t> </a:t>
              </a:r>
              <a:r>
                <a:rPr sz="1600" b="1" spc="75" dirty="0">
                  <a:solidFill>
                    <a:srgbClr val="231F20"/>
                  </a:solidFill>
                  <a:latin typeface="Arial Black" panose="020B0A04020102020204" pitchFamily="34" charset="0"/>
                  <a:cs typeface="Arial"/>
                </a:rPr>
                <a:t> </a:t>
              </a:r>
              <a:br>
                <a:rPr lang="fi-FI" sz="1600" b="1" spc="75" dirty="0">
                  <a:solidFill>
                    <a:srgbClr val="231F20"/>
                  </a:solidFill>
                  <a:latin typeface="Arial Black" panose="020B0A04020102020204" pitchFamily="34" charset="0"/>
                  <a:cs typeface="Arial"/>
                </a:rPr>
              </a:br>
              <a:r>
                <a:rPr sz="1600" b="1" spc="125" dirty="0">
                  <a:solidFill>
                    <a:srgbClr val="231F20"/>
                  </a:solidFill>
                  <a:latin typeface="Arial Black" panose="020B0A04020102020204" pitchFamily="34" charset="0"/>
                  <a:cs typeface="Arial"/>
                </a:rPr>
                <a:t>HEID</a:t>
              </a:r>
              <a:r>
                <a:rPr lang="fi-FI" sz="1600" b="1" spc="125" dirty="0">
                  <a:solidFill>
                    <a:srgbClr val="231F20"/>
                  </a:solidFill>
                  <a:latin typeface="Arial Black" panose="020B0A04020102020204" pitchFamily="34" charset="0"/>
                  <a:cs typeface="Arial"/>
                </a:rPr>
                <a:t>ÄT </a:t>
              </a:r>
              <a:r>
                <a:rPr sz="1600" b="1" spc="80" dirty="0">
                  <a:solidFill>
                    <a:srgbClr val="231F20"/>
                  </a:solidFill>
                  <a:latin typeface="Arial Black" panose="020B0A04020102020204" pitchFamily="34" charset="0"/>
                  <a:cs typeface="Arial"/>
                </a:rPr>
                <a:t>KUTSUTAAN?</a:t>
              </a:r>
              <a:endParaRPr lang="en-US" dirty="0">
                <a:latin typeface="Arial Black" panose="020B0A04020102020204" pitchFamily="34" charset="0"/>
                <a:cs typeface="+mn-ea"/>
              </a:endParaRPr>
            </a:p>
            <a:p>
              <a:pPr marL="215265" marR="802005"/>
              <a:r>
                <a:rPr lang="fi-FI" sz="1100" dirty="0">
                  <a:latin typeface="Arial" panose="020B0604020202020204" pitchFamily="34" charset="0"/>
                  <a:cs typeface="Arial" panose="020B0604020202020204" pitchFamily="34" charset="0"/>
                </a:rPr>
                <a:t>Miten saavutat kohderyhmäsi ja mikä saa heidät tulemaan paikalle keskusteluusi?</a:t>
              </a:r>
            </a:p>
            <a:p>
              <a:pPr marL="215265" marR="802005"/>
              <a:r>
                <a:rPr lang="fi-FI" sz="1100" dirty="0">
                  <a:latin typeface="Arial" panose="020B0604020202020204" pitchFamily="34" charset="0"/>
                  <a:cs typeface="Arial" panose="020B0604020202020204" pitchFamily="34" charset="0"/>
                </a:rPr>
                <a:t>Mitä kanavia he seuraavat?   </a:t>
              </a:r>
            </a:p>
            <a:p>
              <a:pPr marL="215265" marR="802005"/>
              <a:r>
                <a:rPr lang="fi-FI" sz="1100" dirty="0">
                  <a:latin typeface="Arial" panose="020B0604020202020204" pitchFamily="34" charset="0"/>
                  <a:cs typeface="Arial" panose="020B0604020202020204" pitchFamily="34" charset="0"/>
                </a:rPr>
                <a:t>Keiden kontaktihenkilöiden kautta saat heidät parhaiten paikalle?</a:t>
              </a:r>
            </a:p>
            <a:p>
              <a:pPr marL="215265" marR="802005"/>
              <a:r>
                <a:rPr lang="fi-FI" sz="1100" dirty="0">
                  <a:latin typeface="Arial" panose="020B0604020202020204" pitchFamily="34" charset="0"/>
                  <a:cs typeface="Arial" panose="020B0604020202020204" pitchFamily="34" charset="0"/>
                </a:rPr>
                <a:t>Riittääkö yksi kutsu vai tarvitsetko eri kohderyhmille kohdennettuja kutsuja?</a:t>
              </a:r>
            </a:p>
            <a:p>
              <a:pPr marL="215265" marR="802005">
                <a:lnSpc>
                  <a:spcPts val="1800"/>
                </a:lnSpc>
              </a:pPr>
              <a:endParaRPr lang="en-US" dirty="0"/>
            </a:p>
          </p:txBody>
        </p:sp>
      </p:grpSp>
      <p:sp>
        <p:nvSpPr>
          <p:cNvPr id="11" name="object 11"/>
          <p:cNvSpPr/>
          <p:nvPr/>
        </p:nvSpPr>
        <p:spPr>
          <a:xfrm>
            <a:off x="11142626" y="5895785"/>
            <a:ext cx="3416935" cy="4102392"/>
          </a:xfrm>
          <a:custGeom>
            <a:avLst/>
            <a:gdLst/>
            <a:ahLst/>
            <a:cxnLst/>
            <a:rect l="l" t="t" r="r" b="b"/>
            <a:pathLst>
              <a:path w="3416934" h="5885180">
                <a:moveTo>
                  <a:pt x="3416465" y="5884938"/>
                </a:moveTo>
                <a:lnTo>
                  <a:pt x="0" y="5884938"/>
                </a:lnTo>
                <a:lnTo>
                  <a:pt x="0" y="0"/>
                </a:lnTo>
                <a:lnTo>
                  <a:pt x="3416465" y="0"/>
                </a:lnTo>
                <a:lnTo>
                  <a:pt x="3416465" y="5884938"/>
                </a:lnTo>
                <a:close/>
              </a:path>
            </a:pathLst>
          </a:custGeom>
          <a:ln w="6299">
            <a:solidFill>
              <a:srgbClr val="D1D3D4"/>
            </a:solidFill>
          </a:ln>
        </p:spPr>
        <p:txBody>
          <a:bodyPr wrap="square" lIns="0" tIns="0" rIns="0" bIns="0" rtlCol="0"/>
          <a:lstStyle/>
          <a:p>
            <a:endParaRPr/>
          </a:p>
        </p:txBody>
      </p:sp>
      <p:grpSp>
        <p:nvGrpSpPr>
          <p:cNvPr id="17" name="Ryhmä 16">
            <a:extLst>
              <a:ext uri="{FF2B5EF4-FFF2-40B4-BE49-F238E27FC236}">
                <a16:creationId xmlns:a16="http://schemas.microsoft.com/office/drawing/2014/main" id="{529C39F0-4CF8-4233-9506-F916F07E0528}"/>
              </a:ext>
            </a:extLst>
          </p:cNvPr>
          <p:cNvGrpSpPr/>
          <p:nvPr/>
        </p:nvGrpSpPr>
        <p:grpSpPr>
          <a:xfrm>
            <a:off x="11141545" y="5832801"/>
            <a:ext cx="4147887" cy="2030057"/>
            <a:chOff x="11132563" y="5674780"/>
            <a:chExt cx="4147887" cy="1962447"/>
          </a:xfrm>
        </p:grpSpPr>
        <p:sp>
          <p:nvSpPr>
            <p:cNvPr id="12" name="object 12"/>
            <p:cNvSpPr/>
            <p:nvPr/>
          </p:nvSpPr>
          <p:spPr>
            <a:xfrm>
              <a:off x="11132563" y="5754421"/>
              <a:ext cx="3416935" cy="1882806"/>
            </a:xfrm>
            <a:custGeom>
              <a:avLst/>
              <a:gdLst/>
              <a:ahLst/>
              <a:cxnLst/>
              <a:rect l="l" t="t" r="r" b="b"/>
              <a:pathLst>
                <a:path w="3416934" h="2057400">
                  <a:moveTo>
                    <a:pt x="3416477" y="2057006"/>
                  </a:moveTo>
                  <a:lnTo>
                    <a:pt x="0" y="2057006"/>
                  </a:lnTo>
                  <a:lnTo>
                    <a:pt x="0" y="0"/>
                  </a:lnTo>
                  <a:lnTo>
                    <a:pt x="3416477" y="0"/>
                  </a:lnTo>
                  <a:lnTo>
                    <a:pt x="3416477" y="2057006"/>
                  </a:lnTo>
                  <a:close/>
                </a:path>
              </a:pathLst>
            </a:custGeom>
            <a:solidFill>
              <a:srgbClr val="FEE000"/>
            </a:solidFill>
          </p:spPr>
          <p:txBody>
            <a:bodyPr wrap="square" lIns="0" tIns="0" rIns="0" bIns="0" rtlCol="0"/>
            <a:lstStyle/>
            <a:p>
              <a:endParaRPr/>
            </a:p>
          </p:txBody>
        </p:sp>
        <p:sp>
          <p:nvSpPr>
            <p:cNvPr id="14" name="object 14"/>
            <p:cNvSpPr txBox="1"/>
            <p:nvPr/>
          </p:nvSpPr>
          <p:spPr>
            <a:xfrm>
              <a:off x="11141534" y="5674780"/>
              <a:ext cx="4138916" cy="1959954"/>
            </a:xfrm>
            <a:prstGeom prst="rect">
              <a:avLst/>
            </a:prstGeom>
            <a:noFill/>
            <a:ln w="15449">
              <a:noFill/>
            </a:ln>
          </p:spPr>
          <p:txBody>
            <a:bodyPr vert="horz" wrap="square" lIns="0" tIns="179070" rIns="0" bIns="0" rtlCol="0">
              <a:spAutoFit/>
            </a:bodyPr>
            <a:lstStyle/>
            <a:p>
              <a:pPr marL="215265" marR="796925">
                <a:spcBef>
                  <a:spcPts val="1410"/>
                </a:spcBef>
              </a:pPr>
              <a:r>
                <a:rPr sz="1600" b="1" spc="75" dirty="0">
                  <a:solidFill>
                    <a:srgbClr val="231F20"/>
                  </a:solidFill>
                  <a:latin typeface="Arial Black" panose="020B0A04020102020204" pitchFamily="34" charset="0"/>
                  <a:cs typeface="Arial"/>
                </a:rPr>
                <a:t>KESKUSTELU</a:t>
              </a:r>
              <a:r>
                <a:rPr lang="fi-FI" sz="1600" b="1" spc="75" dirty="0">
                  <a:solidFill>
                    <a:srgbClr val="231F20"/>
                  </a:solidFill>
                  <a:latin typeface="Arial Black" panose="020B0A04020102020204" pitchFamily="34" charset="0"/>
                  <a:cs typeface="Arial"/>
                </a:rPr>
                <a:t>N PAKETOINTI </a:t>
              </a:r>
              <a:br>
                <a:rPr lang="fi-FI" sz="1600" b="1" spc="75" dirty="0">
                  <a:solidFill>
                    <a:srgbClr val="231F20"/>
                  </a:solidFill>
                  <a:latin typeface="Arial Black" panose="020B0A04020102020204" pitchFamily="34" charset="0"/>
                  <a:cs typeface="Arial"/>
                </a:rPr>
              </a:br>
              <a:r>
                <a:rPr lang="fi-FI" sz="1100" spc="40" dirty="0">
                  <a:solidFill>
                    <a:srgbClr val="231F20"/>
                  </a:solidFill>
                  <a:latin typeface="Arial"/>
                  <a:cs typeface="Arial"/>
                </a:rPr>
                <a:t>Miten keskustelu dokumentoidaan?</a:t>
              </a:r>
              <a:br>
                <a:rPr lang="fi-FI" sz="1100" spc="40" dirty="0">
                  <a:solidFill>
                    <a:srgbClr val="231F20"/>
                  </a:solidFill>
                  <a:latin typeface="Arial"/>
                  <a:cs typeface="Arial"/>
                </a:rPr>
              </a:br>
              <a:r>
                <a:rPr lang="fi-FI" sz="1100" spc="40" dirty="0">
                  <a:solidFill>
                    <a:srgbClr val="231F20"/>
                  </a:solidFill>
                  <a:latin typeface="Arial"/>
                  <a:cs typeface="Arial"/>
                </a:rPr>
                <a:t>Olethan varannut aikaa keskustelun paketoinnille heti keskustelun jälkeen? Olethan neuvotellut jo etukäteen tahojen kanssa joiden on tarkoitus jatkotyöstää keskustelun sisältöä?</a:t>
              </a:r>
              <a:br>
                <a:rPr lang="fi-FI" sz="1100" spc="40" dirty="0">
                  <a:solidFill>
                    <a:srgbClr val="231F20"/>
                  </a:solidFill>
                  <a:latin typeface="Arial"/>
                  <a:cs typeface="Arial"/>
                </a:rPr>
              </a:br>
              <a:r>
                <a:rPr lang="fi-FI" sz="1100" spc="40" dirty="0">
                  <a:solidFill>
                    <a:srgbClr val="231F20"/>
                  </a:solidFill>
                  <a:latin typeface="Arial"/>
                  <a:cs typeface="Arial"/>
                </a:rPr>
                <a:t>Onhan paketointi selkeä kokonaisuus joka avautuu myös keskustelun ulkopuolisille?</a:t>
              </a:r>
              <a:endParaRPr lang="fi-FI" sz="1100" dirty="0">
                <a:latin typeface="Arial"/>
                <a:cs typeface="Arial"/>
              </a:endParaRPr>
            </a:p>
          </p:txBody>
        </p:sp>
      </p:grpSp>
      <p:sp>
        <p:nvSpPr>
          <p:cNvPr id="15" name="object 15"/>
          <p:cNvSpPr/>
          <p:nvPr/>
        </p:nvSpPr>
        <p:spPr>
          <a:xfrm>
            <a:off x="4061590" y="5949484"/>
            <a:ext cx="3424554" cy="4034468"/>
          </a:xfrm>
          <a:custGeom>
            <a:avLst/>
            <a:gdLst/>
            <a:ahLst/>
            <a:cxnLst/>
            <a:rect l="l" t="t" r="r" b="b"/>
            <a:pathLst>
              <a:path w="3424554" h="5880734">
                <a:moveTo>
                  <a:pt x="3423958" y="5880633"/>
                </a:moveTo>
                <a:lnTo>
                  <a:pt x="0" y="5880633"/>
                </a:lnTo>
                <a:lnTo>
                  <a:pt x="0" y="0"/>
                </a:lnTo>
                <a:lnTo>
                  <a:pt x="3423958" y="0"/>
                </a:lnTo>
                <a:lnTo>
                  <a:pt x="3423958" y="5880633"/>
                </a:lnTo>
                <a:close/>
              </a:path>
            </a:pathLst>
          </a:custGeom>
          <a:ln w="6299">
            <a:solidFill>
              <a:srgbClr val="D1D3D4"/>
            </a:solidFill>
          </a:ln>
        </p:spPr>
        <p:txBody>
          <a:bodyPr wrap="square" lIns="0" tIns="0" rIns="0" bIns="0" rtlCol="0"/>
          <a:lstStyle/>
          <a:p>
            <a:endParaRPr/>
          </a:p>
        </p:txBody>
      </p:sp>
      <p:sp>
        <p:nvSpPr>
          <p:cNvPr id="19" name="object 19"/>
          <p:cNvSpPr txBox="1"/>
          <p:nvPr/>
        </p:nvSpPr>
        <p:spPr>
          <a:xfrm>
            <a:off x="485063" y="1125224"/>
            <a:ext cx="10078720" cy="756920"/>
          </a:xfrm>
          <a:prstGeom prst="rect">
            <a:avLst/>
          </a:prstGeom>
        </p:spPr>
        <p:txBody>
          <a:bodyPr vert="horz" wrap="square" lIns="0" tIns="12700" rIns="0" bIns="0" rtlCol="0">
            <a:spAutoFit/>
          </a:bodyPr>
          <a:lstStyle/>
          <a:p>
            <a:pPr marL="12700" marR="5080">
              <a:lnSpc>
                <a:spcPct val="100000"/>
              </a:lnSpc>
              <a:spcBef>
                <a:spcPts val="100"/>
              </a:spcBef>
            </a:pPr>
            <a:r>
              <a:rPr lang="fi-FI" sz="1600" spc="40" dirty="0">
                <a:solidFill>
                  <a:srgbClr val="231F20"/>
                </a:solidFill>
                <a:latin typeface="Arial"/>
                <a:cs typeface="Arial"/>
              </a:rPr>
              <a:t>Käytä työpohjaa apuna keskustelun suunnitteluun, jotta hahmotat keskustelun järjestämiseen kuluvan  ajan ja resurssit. Käy läpi keskustelun tavoitteet, suunnittele keitä kutsutaan ja millä tavalla, määritä  sopivat tilat ja puitteet, ja valmistaudu keskustelun vetäjän rooliin kokoamalla itsellesi sopivat ohjausteot.</a:t>
            </a:r>
          </a:p>
        </p:txBody>
      </p:sp>
      <p:sp>
        <p:nvSpPr>
          <p:cNvPr id="20" name="object 20"/>
          <p:cNvSpPr/>
          <p:nvPr/>
        </p:nvSpPr>
        <p:spPr>
          <a:xfrm>
            <a:off x="4066650" y="2179700"/>
            <a:ext cx="3420000" cy="364786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4" name="object 24"/>
          <p:cNvSpPr/>
          <p:nvPr/>
        </p:nvSpPr>
        <p:spPr>
          <a:xfrm>
            <a:off x="7659043" y="2179700"/>
            <a:ext cx="3420000" cy="368249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8" name="object 28"/>
          <p:cNvSpPr/>
          <p:nvPr/>
        </p:nvSpPr>
        <p:spPr>
          <a:xfrm>
            <a:off x="11150516" y="2179699"/>
            <a:ext cx="3420000" cy="3649295"/>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32" name="object 32"/>
          <p:cNvSpPr/>
          <p:nvPr/>
        </p:nvSpPr>
        <p:spPr>
          <a:xfrm>
            <a:off x="13006264" y="927418"/>
            <a:ext cx="150495" cy="150495"/>
          </a:xfrm>
          <a:custGeom>
            <a:avLst/>
            <a:gdLst/>
            <a:ahLst/>
            <a:cxnLst/>
            <a:rect l="l" t="t" r="r" b="b"/>
            <a:pathLst>
              <a:path w="150495" h="150494">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3" name="object 33"/>
          <p:cNvSpPr/>
          <p:nvPr/>
        </p:nvSpPr>
        <p:spPr>
          <a:xfrm>
            <a:off x="12084680" y="1278570"/>
            <a:ext cx="150495" cy="150495"/>
          </a:xfrm>
          <a:custGeom>
            <a:avLst/>
            <a:gdLst/>
            <a:ahLst/>
            <a:cxnLst/>
            <a:rect l="l" t="t" r="r" b="b"/>
            <a:pathLst>
              <a:path w="150495" h="150495">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5" name="object 35"/>
          <p:cNvSpPr/>
          <p:nvPr/>
        </p:nvSpPr>
        <p:spPr>
          <a:xfrm>
            <a:off x="13006265" y="1287809"/>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6" name="object 36"/>
          <p:cNvSpPr/>
          <p:nvPr/>
        </p:nvSpPr>
        <p:spPr>
          <a:xfrm>
            <a:off x="12084680" y="1620940"/>
            <a:ext cx="150495" cy="150495"/>
          </a:xfrm>
          <a:custGeom>
            <a:avLst/>
            <a:gdLst/>
            <a:ahLst/>
            <a:cxnLst/>
            <a:rect l="l" t="t" r="r" b="b"/>
            <a:pathLst>
              <a:path w="150495" h="150494">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9" name="object 39"/>
          <p:cNvSpPr/>
          <p:nvPr/>
        </p:nvSpPr>
        <p:spPr>
          <a:xfrm>
            <a:off x="6844753" y="10232775"/>
            <a:ext cx="185648" cy="172567"/>
          </a:xfrm>
          <a:prstGeom prst="rect">
            <a:avLst/>
          </a:prstGeom>
          <a:blipFill>
            <a:blip r:embed="rId3" cstate="print"/>
            <a:stretch>
              <a:fillRect/>
            </a:stretch>
          </a:blipFill>
        </p:spPr>
        <p:txBody>
          <a:bodyPr wrap="square" lIns="0" tIns="0" rIns="0" bIns="0" rtlCol="0"/>
          <a:lstStyle/>
          <a:p>
            <a:endParaRPr/>
          </a:p>
        </p:txBody>
      </p:sp>
      <p:sp>
        <p:nvSpPr>
          <p:cNvPr id="40" name="object 40"/>
          <p:cNvSpPr/>
          <p:nvPr/>
        </p:nvSpPr>
        <p:spPr>
          <a:xfrm>
            <a:off x="7013332" y="10232775"/>
            <a:ext cx="359410" cy="172720"/>
          </a:xfrm>
          <a:custGeom>
            <a:avLst/>
            <a:gdLst/>
            <a:ahLst/>
            <a:cxnLst/>
            <a:rect l="l" t="t" r="r" b="b"/>
            <a:pathLst>
              <a:path w="359409" h="172720">
                <a:moveTo>
                  <a:pt x="133426" y="0"/>
                </a:moveTo>
                <a:lnTo>
                  <a:pt x="36880" y="0"/>
                </a:lnTo>
                <a:lnTo>
                  <a:pt x="0" y="172580"/>
                </a:lnTo>
                <a:lnTo>
                  <a:pt x="65595" y="172580"/>
                </a:lnTo>
                <a:lnTo>
                  <a:pt x="76987" y="119570"/>
                </a:lnTo>
                <a:lnTo>
                  <a:pt x="154314" y="119570"/>
                </a:lnTo>
                <a:lnTo>
                  <a:pt x="151498" y="112179"/>
                </a:lnTo>
                <a:lnTo>
                  <a:pt x="167749" y="102736"/>
                </a:lnTo>
                <a:lnTo>
                  <a:pt x="180335" y="89711"/>
                </a:lnTo>
                <a:lnTo>
                  <a:pt x="187656" y="74942"/>
                </a:lnTo>
                <a:lnTo>
                  <a:pt x="86385" y="74942"/>
                </a:lnTo>
                <a:lnTo>
                  <a:pt x="92824" y="45605"/>
                </a:lnTo>
                <a:lnTo>
                  <a:pt x="189835" y="45605"/>
                </a:lnTo>
                <a:lnTo>
                  <a:pt x="187347" y="32243"/>
                </a:lnTo>
                <a:lnTo>
                  <a:pt x="175847" y="15224"/>
                </a:lnTo>
                <a:lnTo>
                  <a:pt x="157618" y="4029"/>
                </a:lnTo>
                <a:lnTo>
                  <a:pt x="133426" y="0"/>
                </a:lnTo>
                <a:close/>
              </a:path>
              <a:path w="359409" h="172720">
                <a:moveTo>
                  <a:pt x="154314" y="119570"/>
                </a:moveTo>
                <a:lnTo>
                  <a:pt x="93573" y="119570"/>
                </a:lnTo>
                <a:lnTo>
                  <a:pt x="104952" y="172580"/>
                </a:lnTo>
                <a:lnTo>
                  <a:pt x="224002" y="172580"/>
                </a:lnTo>
                <a:lnTo>
                  <a:pt x="233925" y="152577"/>
                </a:lnTo>
                <a:lnTo>
                  <a:pt x="166890" y="152577"/>
                </a:lnTo>
                <a:lnTo>
                  <a:pt x="154314" y="119570"/>
                </a:lnTo>
                <a:close/>
              </a:path>
              <a:path w="359409" h="172720">
                <a:moveTo>
                  <a:pt x="355860" y="151612"/>
                </a:moveTo>
                <a:lnTo>
                  <a:pt x="288861" y="151612"/>
                </a:lnTo>
                <a:lnTo>
                  <a:pt x="290347" y="172580"/>
                </a:lnTo>
                <a:lnTo>
                  <a:pt x="359168" y="172580"/>
                </a:lnTo>
                <a:lnTo>
                  <a:pt x="355860" y="151612"/>
                </a:lnTo>
                <a:close/>
              </a:path>
              <a:path w="359409" h="172720">
                <a:moveTo>
                  <a:pt x="331939" y="0"/>
                </a:moveTo>
                <a:lnTo>
                  <a:pt x="256184" y="0"/>
                </a:lnTo>
                <a:lnTo>
                  <a:pt x="166890" y="152577"/>
                </a:lnTo>
                <a:lnTo>
                  <a:pt x="233925" y="152577"/>
                </a:lnTo>
                <a:lnTo>
                  <a:pt x="234403" y="151612"/>
                </a:lnTo>
                <a:lnTo>
                  <a:pt x="355860" y="151612"/>
                </a:lnTo>
                <a:lnTo>
                  <a:pt x="348859" y="107238"/>
                </a:lnTo>
                <a:lnTo>
                  <a:pt x="256438" y="107238"/>
                </a:lnTo>
                <a:lnTo>
                  <a:pt x="282422" y="54724"/>
                </a:lnTo>
                <a:lnTo>
                  <a:pt x="340574" y="54724"/>
                </a:lnTo>
                <a:lnTo>
                  <a:pt x="331939" y="0"/>
                </a:lnTo>
                <a:close/>
              </a:path>
              <a:path w="359409" h="172720">
                <a:moveTo>
                  <a:pt x="340574" y="54724"/>
                </a:moveTo>
                <a:lnTo>
                  <a:pt x="282422" y="54724"/>
                </a:lnTo>
                <a:lnTo>
                  <a:pt x="285889" y="107238"/>
                </a:lnTo>
                <a:lnTo>
                  <a:pt x="348859" y="107238"/>
                </a:lnTo>
                <a:lnTo>
                  <a:pt x="340574" y="54724"/>
                </a:lnTo>
                <a:close/>
              </a:path>
              <a:path w="359409" h="172720">
                <a:moveTo>
                  <a:pt x="189835" y="45605"/>
                </a:moveTo>
                <a:lnTo>
                  <a:pt x="123278" y="45605"/>
                </a:lnTo>
                <a:lnTo>
                  <a:pt x="128231" y="50292"/>
                </a:lnTo>
                <a:lnTo>
                  <a:pt x="128231" y="57696"/>
                </a:lnTo>
                <a:lnTo>
                  <a:pt x="126687" y="64961"/>
                </a:lnTo>
                <a:lnTo>
                  <a:pt x="122378" y="70381"/>
                </a:lnTo>
                <a:lnTo>
                  <a:pt x="115796" y="73771"/>
                </a:lnTo>
                <a:lnTo>
                  <a:pt x="107429" y="74942"/>
                </a:lnTo>
                <a:lnTo>
                  <a:pt x="187656" y="74942"/>
                </a:lnTo>
                <a:lnTo>
                  <a:pt x="188465" y="73311"/>
                </a:lnTo>
                <a:lnTo>
                  <a:pt x="191350" y="53746"/>
                </a:lnTo>
                <a:lnTo>
                  <a:pt x="189835" y="45605"/>
                </a:lnTo>
                <a:close/>
              </a:path>
            </a:pathLst>
          </a:custGeom>
          <a:solidFill>
            <a:srgbClr val="231F20"/>
          </a:solidFill>
        </p:spPr>
        <p:txBody>
          <a:bodyPr wrap="square" lIns="0" tIns="0" rIns="0" bIns="0" rtlCol="0"/>
          <a:lstStyle/>
          <a:p>
            <a:endParaRPr/>
          </a:p>
        </p:txBody>
      </p:sp>
      <p:sp>
        <p:nvSpPr>
          <p:cNvPr id="41" name="object 41"/>
          <p:cNvSpPr/>
          <p:nvPr/>
        </p:nvSpPr>
        <p:spPr>
          <a:xfrm>
            <a:off x="7255643" y="10185579"/>
            <a:ext cx="61594" cy="37465"/>
          </a:xfrm>
          <a:custGeom>
            <a:avLst/>
            <a:gdLst/>
            <a:ahLst/>
            <a:cxnLst/>
            <a:rect l="l" t="t" r="r" b="b"/>
            <a:pathLst>
              <a:path w="61595" h="37465">
                <a:moveTo>
                  <a:pt x="61137" y="0"/>
                </a:moveTo>
                <a:lnTo>
                  <a:pt x="9156" y="0"/>
                </a:lnTo>
                <a:lnTo>
                  <a:pt x="0" y="37045"/>
                </a:lnTo>
                <a:lnTo>
                  <a:pt x="51981" y="37045"/>
                </a:lnTo>
                <a:lnTo>
                  <a:pt x="61137" y="0"/>
                </a:lnTo>
                <a:close/>
              </a:path>
            </a:pathLst>
          </a:custGeom>
          <a:solidFill>
            <a:srgbClr val="231F20"/>
          </a:solidFill>
        </p:spPr>
        <p:txBody>
          <a:bodyPr wrap="square" lIns="0" tIns="0" rIns="0" bIns="0" rtlCol="0"/>
          <a:lstStyle/>
          <a:p>
            <a:endParaRPr/>
          </a:p>
        </p:txBody>
      </p:sp>
      <p:sp>
        <p:nvSpPr>
          <p:cNvPr id="42" name="object 42"/>
          <p:cNvSpPr/>
          <p:nvPr/>
        </p:nvSpPr>
        <p:spPr>
          <a:xfrm>
            <a:off x="7452648" y="10284840"/>
            <a:ext cx="0" cy="120650"/>
          </a:xfrm>
          <a:custGeom>
            <a:avLst/>
            <a:gdLst/>
            <a:ahLst/>
            <a:cxnLst/>
            <a:rect l="l" t="t" r="r" b="b"/>
            <a:pathLst>
              <a:path h="120650">
                <a:moveTo>
                  <a:pt x="0" y="0"/>
                </a:moveTo>
                <a:lnTo>
                  <a:pt x="0" y="120650"/>
                </a:lnTo>
              </a:path>
            </a:pathLst>
          </a:custGeom>
          <a:ln w="63169">
            <a:solidFill>
              <a:srgbClr val="231F20"/>
            </a:solidFill>
          </a:ln>
        </p:spPr>
        <p:txBody>
          <a:bodyPr wrap="square" lIns="0" tIns="0" rIns="0" bIns="0" rtlCol="0"/>
          <a:lstStyle/>
          <a:p>
            <a:endParaRPr/>
          </a:p>
        </p:txBody>
      </p:sp>
      <p:sp>
        <p:nvSpPr>
          <p:cNvPr id="43" name="object 43"/>
          <p:cNvSpPr/>
          <p:nvPr/>
        </p:nvSpPr>
        <p:spPr>
          <a:xfrm>
            <a:off x="7421063" y="10283570"/>
            <a:ext cx="110489" cy="0"/>
          </a:xfrm>
          <a:custGeom>
            <a:avLst/>
            <a:gdLst/>
            <a:ahLst/>
            <a:cxnLst/>
            <a:rect l="l" t="t" r="r" b="b"/>
            <a:pathLst>
              <a:path w="110490">
                <a:moveTo>
                  <a:pt x="0" y="0"/>
                </a:moveTo>
                <a:lnTo>
                  <a:pt x="109956" y="0"/>
                </a:lnTo>
              </a:path>
            </a:pathLst>
          </a:custGeom>
          <a:ln w="3175">
            <a:solidFill>
              <a:srgbClr val="231F20"/>
            </a:solidFill>
          </a:ln>
        </p:spPr>
        <p:txBody>
          <a:bodyPr wrap="square" lIns="0" tIns="0" rIns="0" bIns="0" rtlCol="0"/>
          <a:lstStyle/>
          <a:p>
            <a:endParaRPr/>
          </a:p>
        </p:txBody>
      </p:sp>
      <p:sp>
        <p:nvSpPr>
          <p:cNvPr id="44" name="object 44"/>
          <p:cNvSpPr/>
          <p:nvPr/>
        </p:nvSpPr>
        <p:spPr>
          <a:xfrm>
            <a:off x="7374289" y="10257535"/>
            <a:ext cx="156845" cy="0"/>
          </a:xfrm>
          <a:custGeom>
            <a:avLst/>
            <a:gdLst/>
            <a:ahLst/>
            <a:cxnLst/>
            <a:rect l="l" t="t" r="r" b="b"/>
            <a:pathLst>
              <a:path w="156845">
                <a:moveTo>
                  <a:pt x="0" y="0"/>
                </a:moveTo>
                <a:lnTo>
                  <a:pt x="156730" y="0"/>
                </a:lnTo>
              </a:path>
            </a:pathLst>
          </a:custGeom>
          <a:ln w="49529">
            <a:solidFill>
              <a:srgbClr val="231F20"/>
            </a:solidFill>
          </a:ln>
        </p:spPr>
        <p:txBody>
          <a:bodyPr wrap="square" lIns="0" tIns="0" rIns="0" bIns="0" rtlCol="0"/>
          <a:lstStyle/>
          <a:p>
            <a:endParaRPr/>
          </a:p>
        </p:txBody>
      </p:sp>
      <p:sp>
        <p:nvSpPr>
          <p:cNvPr id="45" name="object 45"/>
          <p:cNvSpPr/>
          <p:nvPr/>
        </p:nvSpPr>
        <p:spPr>
          <a:xfrm>
            <a:off x="7506808" y="10232775"/>
            <a:ext cx="204470" cy="172720"/>
          </a:xfrm>
          <a:custGeom>
            <a:avLst/>
            <a:gdLst/>
            <a:ahLst/>
            <a:cxnLst/>
            <a:rect l="l" t="t" r="r" b="b"/>
            <a:pathLst>
              <a:path w="204470" h="172720">
                <a:moveTo>
                  <a:pt x="139865" y="0"/>
                </a:moveTo>
                <a:lnTo>
                  <a:pt x="64122" y="0"/>
                </a:lnTo>
                <a:lnTo>
                  <a:pt x="0" y="172580"/>
                </a:lnTo>
                <a:lnTo>
                  <a:pt x="68821" y="172580"/>
                </a:lnTo>
                <a:lnTo>
                  <a:pt x="74752" y="151612"/>
                </a:lnTo>
                <a:lnTo>
                  <a:pt x="196185" y="151612"/>
                </a:lnTo>
                <a:lnTo>
                  <a:pt x="179701" y="107238"/>
                </a:lnTo>
                <a:lnTo>
                  <a:pt x="87134" y="107238"/>
                </a:lnTo>
                <a:lnTo>
                  <a:pt x="101993" y="54229"/>
                </a:lnTo>
                <a:lnTo>
                  <a:pt x="160009" y="54229"/>
                </a:lnTo>
                <a:lnTo>
                  <a:pt x="139865" y="0"/>
                </a:lnTo>
                <a:close/>
              </a:path>
              <a:path w="204470" h="172720">
                <a:moveTo>
                  <a:pt x="196185" y="151612"/>
                </a:moveTo>
                <a:lnTo>
                  <a:pt x="129209" y="151612"/>
                </a:lnTo>
                <a:lnTo>
                  <a:pt x="135153" y="172580"/>
                </a:lnTo>
                <a:lnTo>
                  <a:pt x="203974" y="172580"/>
                </a:lnTo>
                <a:lnTo>
                  <a:pt x="196185" y="151612"/>
                </a:lnTo>
                <a:close/>
              </a:path>
              <a:path w="204470" h="172720">
                <a:moveTo>
                  <a:pt x="160009" y="54229"/>
                </a:moveTo>
                <a:lnTo>
                  <a:pt x="101993" y="54229"/>
                </a:lnTo>
                <a:lnTo>
                  <a:pt x="116839" y="107238"/>
                </a:lnTo>
                <a:lnTo>
                  <a:pt x="179701" y="107238"/>
                </a:lnTo>
                <a:lnTo>
                  <a:pt x="160009" y="54229"/>
                </a:lnTo>
                <a:close/>
              </a:path>
            </a:pathLst>
          </a:custGeom>
          <a:solidFill>
            <a:srgbClr val="231F20"/>
          </a:solidFill>
        </p:spPr>
        <p:txBody>
          <a:bodyPr wrap="square" lIns="0" tIns="0" rIns="0" bIns="0" rtlCol="0"/>
          <a:lstStyle/>
          <a:p>
            <a:endParaRPr/>
          </a:p>
        </p:txBody>
      </p:sp>
      <p:sp>
        <p:nvSpPr>
          <p:cNvPr id="46" name="object 46"/>
          <p:cNvSpPr/>
          <p:nvPr/>
        </p:nvSpPr>
        <p:spPr>
          <a:xfrm>
            <a:off x="7710036" y="10232769"/>
            <a:ext cx="170815" cy="175260"/>
          </a:xfrm>
          <a:custGeom>
            <a:avLst/>
            <a:gdLst/>
            <a:ahLst/>
            <a:cxnLst/>
            <a:rect l="l" t="t" r="r" b="b"/>
            <a:pathLst>
              <a:path w="170815" h="175259">
                <a:moveTo>
                  <a:pt x="65849" y="0"/>
                </a:moveTo>
                <a:lnTo>
                  <a:pt x="0" y="0"/>
                </a:lnTo>
                <a:lnTo>
                  <a:pt x="0" y="102323"/>
                </a:lnTo>
                <a:lnTo>
                  <a:pt x="6311" y="130847"/>
                </a:lnTo>
                <a:lnTo>
                  <a:pt x="23949" y="153938"/>
                </a:lnTo>
                <a:lnTo>
                  <a:pt x="50963" y="169401"/>
                </a:lnTo>
                <a:lnTo>
                  <a:pt x="85407" y="175044"/>
                </a:lnTo>
                <a:lnTo>
                  <a:pt x="119846" y="169401"/>
                </a:lnTo>
                <a:lnTo>
                  <a:pt x="146861" y="153938"/>
                </a:lnTo>
                <a:lnTo>
                  <a:pt x="164501" y="130847"/>
                </a:lnTo>
                <a:lnTo>
                  <a:pt x="166721" y="120815"/>
                </a:lnTo>
                <a:lnTo>
                  <a:pt x="85407" y="120815"/>
                </a:lnTo>
                <a:lnTo>
                  <a:pt x="77545" y="119277"/>
                </a:lnTo>
                <a:lnTo>
                  <a:pt x="71356" y="114987"/>
                </a:lnTo>
                <a:lnTo>
                  <a:pt x="67303" y="108433"/>
                </a:lnTo>
                <a:lnTo>
                  <a:pt x="65849" y="100101"/>
                </a:lnTo>
                <a:lnTo>
                  <a:pt x="65849" y="0"/>
                </a:lnTo>
                <a:close/>
              </a:path>
              <a:path w="170815" h="175259">
                <a:moveTo>
                  <a:pt x="170814" y="0"/>
                </a:moveTo>
                <a:lnTo>
                  <a:pt x="104965" y="0"/>
                </a:lnTo>
                <a:lnTo>
                  <a:pt x="104965" y="100101"/>
                </a:lnTo>
                <a:lnTo>
                  <a:pt x="103509" y="108433"/>
                </a:lnTo>
                <a:lnTo>
                  <a:pt x="99453" y="114987"/>
                </a:lnTo>
                <a:lnTo>
                  <a:pt x="93264" y="119277"/>
                </a:lnTo>
                <a:lnTo>
                  <a:pt x="85407" y="120815"/>
                </a:lnTo>
                <a:lnTo>
                  <a:pt x="166721" y="120815"/>
                </a:lnTo>
                <a:lnTo>
                  <a:pt x="170814" y="102323"/>
                </a:lnTo>
                <a:lnTo>
                  <a:pt x="170814" y="0"/>
                </a:lnTo>
                <a:close/>
              </a:path>
            </a:pathLst>
          </a:custGeom>
          <a:solidFill>
            <a:srgbClr val="231F20"/>
          </a:solidFill>
        </p:spPr>
        <p:txBody>
          <a:bodyPr wrap="square" lIns="0" tIns="0" rIns="0" bIns="0" rtlCol="0"/>
          <a:lstStyle/>
          <a:p>
            <a:endParaRPr/>
          </a:p>
        </p:txBody>
      </p:sp>
      <p:sp>
        <p:nvSpPr>
          <p:cNvPr id="47" name="object 47"/>
          <p:cNvSpPr/>
          <p:nvPr/>
        </p:nvSpPr>
        <p:spPr>
          <a:xfrm>
            <a:off x="7906819" y="10221730"/>
            <a:ext cx="369817" cy="192392"/>
          </a:xfrm>
          <a:prstGeom prst="rect">
            <a:avLst/>
          </a:prstGeom>
          <a:blipFill>
            <a:blip r:embed="rId4" cstate="print"/>
            <a:stretch>
              <a:fillRect/>
            </a:stretch>
          </a:blipFill>
        </p:spPr>
        <p:txBody>
          <a:bodyPr wrap="square" lIns="0" tIns="0" rIns="0" bIns="0" rtlCol="0"/>
          <a:lstStyle/>
          <a:p>
            <a:endParaRPr/>
          </a:p>
        </p:txBody>
      </p:sp>
      <p:sp>
        <p:nvSpPr>
          <p:cNvPr id="48" name="object 48"/>
          <p:cNvSpPr/>
          <p:nvPr/>
        </p:nvSpPr>
        <p:spPr>
          <a:xfrm>
            <a:off x="7316432" y="10185579"/>
            <a:ext cx="61594" cy="37465"/>
          </a:xfrm>
          <a:custGeom>
            <a:avLst/>
            <a:gdLst/>
            <a:ahLst/>
            <a:cxnLst/>
            <a:rect l="l" t="t" r="r" b="b"/>
            <a:pathLst>
              <a:path w="61595" h="37465">
                <a:moveTo>
                  <a:pt x="61137" y="0"/>
                </a:moveTo>
                <a:lnTo>
                  <a:pt x="9156" y="0"/>
                </a:lnTo>
                <a:lnTo>
                  <a:pt x="0" y="37045"/>
                </a:lnTo>
                <a:lnTo>
                  <a:pt x="51981" y="37045"/>
                </a:lnTo>
                <a:lnTo>
                  <a:pt x="61137" y="0"/>
                </a:lnTo>
                <a:close/>
              </a:path>
            </a:pathLst>
          </a:custGeom>
          <a:solidFill>
            <a:srgbClr val="231F20"/>
          </a:solidFill>
        </p:spPr>
        <p:txBody>
          <a:bodyPr wrap="square" lIns="0" tIns="0" rIns="0" bIns="0" rtlCol="0"/>
          <a:lstStyle/>
          <a:p>
            <a:endParaRPr/>
          </a:p>
        </p:txBody>
      </p:sp>
      <p:sp>
        <p:nvSpPr>
          <p:cNvPr id="50" name="object 20"/>
          <p:cNvSpPr/>
          <p:nvPr/>
        </p:nvSpPr>
        <p:spPr>
          <a:xfrm>
            <a:off x="489868" y="2188082"/>
            <a:ext cx="3420000" cy="3643644"/>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grpSp>
        <p:nvGrpSpPr>
          <p:cNvPr id="8" name="Ryhmä 7">
            <a:extLst>
              <a:ext uri="{FF2B5EF4-FFF2-40B4-BE49-F238E27FC236}">
                <a16:creationId xmlns:a16="http://schemas.microsoft.com/office/drawing/2014/main" id="{9BF69D92-4266-470C-AF88-BB6810EDEA5A}"/>
              </a:ext>
            </a:extLst>
          </p:cNvPr>
          <p:cNvGrpSpPr/>
          <p:nvPr/>
        </p:nvGrpSpPr>
        <p:grpSpPr>
          <a:xfrm>
            <a:off x="4007857" y="5809980"/>
            <a:ext cx="3557185" cy="2040909"/>
            <a:chOff x="4008994" y="5649811"/>
            <a:chExt cx="3509044" cy="2016637"/>
          </a:xfrm>
        </p:grpSpPr>
        <p:sp>
          <p:nvSpPr>
            <p:cNvPr id="16" name="object 16"/>
            <p:cNvSpPr/>
            <p:nvPr/>
          </p:nvSpPr>
          <p:spPr>
            <a:xfrm>
              <a:off x="4046315" y="5736870"/>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18" name="object 18"/>
            <p:cNvSpPr txBox="1"/>
            <p:nvPr/>
          </p:nvSpPr>
          <p:spPr>
            <a:xfrm>
              <a:off x="4008994" y="5649811"/>
              <a:ext cx="3509044" cy="646331"/>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AIKA JA PAIKKA</a:t>
              </a:r>
              <a:r>
                <a:rPr sz="1600" b="1" spc="75" dirty="0">
                  <a:solidFill>
                    <a:srgbClr val="231F20"/>
                  </a:solidFill>
                  <a:latin typeface="Arial Black" panose="020B0A04020102020204" pitchFamily="34" charset="0"/>
                  <a:cs typeface="Arial"/>
                </a:rPr>
                <a:t> </a:t>
              </a:r>
              <a:endParaRPr sz="1600" dirty="0">
                <a:latin typeface="Arial Black" panose="020B0A04020102020204" pitchFamily="34" charset="0"/>
                <a:cs typeface="Arial"/>
              </a:endParaRPr>
            </a:p>
          </p:txBody>
        </p:sp>
        <p:sp>
          <p:nvSpPr>
            <p:cNvPr id="22" name="Tekstiruutu 21">
              <a:extLst>
                <a:ext uri="{FF2B5EF4-FFF2-40B4-BE49-F238E27FC236}">
                  <a16:creationId xmlns:a16="http://schemas.microsoft.com/office/drawing/2014/main" id="{1D574CC3-DEBD-4DFF-BD7C-21FBFB11914F}"/>
                </a:ext>
              </a:extLst>
            </p:cNvPr>
            <p:cNvSpPr txBox="1"/>
            <p:nvPr/>
          </p:nvSpPr>
          <p:spPr>
            <a:xfrm>
              <a:off x="4138831" y="6223466"/>
              <a:ext cx="3118291" cy="1429347"/>
            </a:xfrm>
            <a:prstGeom prst="rect">
              <a:avLst/>
            </a:prstGeom>
            <a:noFill/>
          </p:spPr>
          <p:txBody>
            <a:bodyPr wrap="square" rtlCol="0">
              <a:spAutoFit/>
            </a:bodyPr>
            <a:lstStyle/>
            <a:p>
              <a:r>
                <a:rPr lang="fi-FI" sz="1100" dirty="0">
                  <a:latin typeface="Arial" panose="020B0604020202020204" pitchFamily="34" charset="0"/>
                  <a:cs typeface="Arial" panose="020B0604020202020204" pitchFamily="34" charset="0"/>
                </a:rPr>
                <a:t>Milloin ja missä keskustelu toteutetaan?</a:t>
              </a:r>
            </a:p>
            <a:p>
              <a:r>
                <a:rPr lang="fi-FI" sz="1100" dirty="0">
                  <a:latin typeface="Arial" panose="020B0604020202020204" pitchFamily="34" charset="0"/>
                  <a:cs typeface="Arial" panose="020B0604020202020204" pitchFamily="34" charset="0"/>
                </a:rPr>
                <a:t>Mikä olisi sopiva, neutraali tila?</a:t>
              </a:r>
              <a:br>
                <a:rPr lang="fi-FI" sz="1100" dirty="0">
                  <a:latin typeface="Arial" panose="020B0604020202020204" pitchFamily="34" charset="0"/>
                  <a:cs typeface="Arial" panose="020B0604020202020204" pitchFamily="34" charset="0"/>
                </a:rPr>
              </a:br>
              <a:r>
                <a:rPr lang="fi-FI" sz="1100" dirty="0">
                  <a:latin typeface="Arial" panose="020B0604020202020204" pitchFamily="34" charset="0"/>
                  <a:cs typeface="Arial" panose="020B0604020202020204" pitchFamily="34" charset="0"/>
                </a:rPr>
                <a:t>Eihän tila ole leimautunut minkään tietyn ryhmän käyttöön? </a:t>
              </a:r>
            </a:p>
            <a:p>
              <a:r>
                <a:rPr lang="fi-FI" sz="1100" dirty="0">
                  <a:latin typeface="Arial" panose="020B0604020202020204" pitchFamily="34" charset="0"/>
                  <a:cs typeface="Arial" panose="020B0604020202020204" pitchFamily="34" charset="0"/>
                </a:rPr>
                <a:t>Onhan tila häiriötön ja hälytön?</a:t>
              </a:r>
              <a:br>
                <a:rPr lang="fi-FI" sz="1100" dirty="0">
                  <a:latin typeface="Arial" panose="020B0604020202020204" pitchFamily="34" charset="0"/>
                  <a:cs typeface="Arial" panose="020B0604020202020204" pitchFamily="34" charset="0"/>
                </a:rPr>
              </a:br>
              <a:r>
                <a:rPr lang="fi-FI" sz="1100" dirty="0">
                  <a:latin typeface="Arial" panose="020B0604020202020204" pitchFamily="34" charset="0"/>
                  <a:cs typeface="Arial" panose="020B0604020202020204" pitchFamily="34" charset="0"/>
                </a:rPr>
                <a:t>Kuinka suurta osallistujajoukkoa tavoitellaan? </a:t>
              </a:r>
              <a:br>
                <a:rPr lang="fi-FI" sz="1100" dirty="0">
                  <a:latin typeface="Arial" panose="020B0604020202020204" pitchFamily="34" charset="0"/>
                  <a:cs typeface="Arial" panose="020B0604020202020204" pitchFamily="34" charset="0"/>
                </a:rPr>
              </a:br>
              <a:r>
                <a:rPr lang="fi-FI" sz="1100" dirty="0">
                  <a:latin typeface="Arial" panose="020B0604020202020204" pitchFamily="34" charset="0"/>
                  <a:cs typeface="Arial" panose="020B0604020202020204" pitchFamily="34" charset="0"/>
                </a:rPr>
                <a:t>Saako pöydät pois tieltä ja onko tuoliringille tilaa?</a:t>
              </a:r>
            </a:p>
          </p:txBody>
        </p:sp>
      </p:grpSp>
      <p:sp>
        <p:nvSpPr>
          <p:cNvPr id="52" name="object 28">
            <a:extLst>
              <a:ext uri="{FF2B5EF4-FFF2-40B4-BE49-F238E27FC236}">
                <a16:creationId xmlns:a16="http://schemas.microsoft.com/office/drawing/2014/main" id="{C8557E1D-93EC-4768-93D9-96E979670DDC}"/>
              </a:ext>
            </a:extLst>
          </p:cNvPr>
          <p:cNvSpPr/>
          <p:nvPr/>
        </p:nvSpPr>
        <p:spPr>
          <a:xfrm>
            <a:off x="12031172" y="748243"/>
            <a:ext cx="2518326" cy="1204666"/>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53" name="object 34">
            <a:extLst>
              <a:ext uri="{FF2B5EF4-FFF2-40B4-BE49-F238E27FC236}">
                <a16:creationId xmlns:a16="http://schemas.microsoft.com/office/drawing/2014/main" id="{4A0E8FA5-59FE-4F69-82BB-0F83EF7E3348}"/>
              </a:ext>
            </a:extLst>
          </p:cNvPr>
          <p:cNvSpPr txBox="1"/>
          <p:nvPr/>
        </p:nvSpPr>
        <p:spPr>
          <a:xfrm>
            <a:off x="12299380" y="886017"/>
            <a:ext cx="762382" cy="197490"/>
          </a:xfrm>
          <a:prstGeom prst="rect">
            <a:avLst/>
          </a:prstGeom>
        </p:spPr>
        <p:txBody>
          <a:bodyPr vert="horz" wrap="square" lIns="0" tIns="12700" rIns="0" bIns="0" rtlCol="0">
            <a:spAutoFit/>
          </a:bodyPr>
          <a:lstStyle/>
          <a:p>
            <a:pPr>
              <a:lnSpc>
                <a:spcPct val="100000"/>
              </a:lnSpc>
              <a:spcBef>
                <a:spcPts val="100"/>
              </a:spcBef>
            </a:pPr>
            <a:r>
              <a:rPr sz="1200" spc="15" dirty="0" err="1">
                <a:solidFill>
                  <a:srgbClr val="231F20"/>
                </a:solidFill>
                <a:latin typeface="Arial"/>
                <a:cs typeface="Arial"/>
              </a:rPr>
              <a:t>Avoin</a:t>
            </a:r>
            <a:endParaRPr sz="1200" dirty="0">
              <a:latin typeface="Arial"/>
              <a:cs typeface="Arial"/>
            </a:endParaRPr>
          </a:p>
        </p:txBody>
      </p:sp>
      <p:sp>
        <p:nvSpPr>
          <p:cNvPr id="54" name="object 38">
            <a:extLst>
              <a:ext uri="{FF2B5EF4-FFF2-40B4-BE49-F238E27FC236}">
                <a16:creationId xmlns:a16="http://schemas.microsoft.com/office/drawing/2014/main" id="{1FF6675E-FFE9-454C-87EF-289D3F6C25C4}"/>
              </a:ext>
            </a:extLst>
          </p:cNvPr>
          <p:cNvSpPr txBox="1"/>
          <p:nvPr/>
        </p:nvSpPr>
        <p:spPr>
          <a:xfrm>
            <a:off x="13236456" y="910931"/>
            <a:ext cx="762382" cy="197490"/>
          </a:xfrm>
          <a:prstGeom prst="rect">
            <a:avLst/>
          </a:prstGeom>
        </p:spPr>
        <p:txBody>
          <a:bodyPr vert="horz" wrap="square" lIns="0" tIns="12700" rIns="0" bIns="0" rtlCol="0">
            <a:spAutoFit/>
          </a:bodyPr>
          <a:lstStyle/>
          <a:p>
            <a:pPr>
              <a:spcBef>
                <a:spcPts val="100"/>
              </a:spcBef>
              <a:tabLst>
                <a:tab pos="1778635" algn="l"/>
              </a:tabLst>
            </a:pPr>
            <a:r>
              <a:rPr sz="1200" spc="25" dirty="0">
                <a:solidFill>
                  <a:srgbClr val="231F20"/>
                </a:solidFill>
                <a:latin typeface="Arial"/>
                <a:cs typeface="Arial"/>
              </a:rPr>
              <a:t>S</a:t>
            </a:r>
            <a:r>
              <a:rPr lang="fi-FI" sz="1200" spc="25" dirty="0">
                <a:solidFill>
                  <a:srgbClr val="231F20"/>
                </a:solidFill>
                <a:latin typeface="Arial"/>
                <a:cs typeface="Arial"/>
              </a:rPr>
              <a:t>uljettu</a:t>
            </a:r>
            <a:endParaRPr sz="1200" dirty="0">
              <a:latin typeface="Arial"/>
              <a:cs typeface="Arial"/>
            </a:endParaRPr>
          </a:p>
        </p:txBody>
      </p:sp>
      <p:sp>
        <p:nvSpPr>
          <p:cNvPr id="55" name="object 34">
            <a:extLst>
              <a:ext uri="{FF2B5EF4-FFF2-40B4-BE49-F238E27FC236}">
                <a16:creationId xmlns:a16="http://schemas.microsoft.com/office/drawing/2014/main" id="{37D6463A-77FD-4411-B693-95998B077D01}"/>
              </a:ext>
            </a:extLst>
          </p:cNvPr>
          <p:cNvSpPr txBox="1"/>
          <p:nvPr/>
        </p:nvSpPr>
        <p:spPr>
          <a:xfrm>
            <a:off x="13236456" y="1258334"/>
            <a:ext cx="1319813"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Luottamuksellinen</a:t>
            </a:r>
            <a:endParaRPr sz="1200" dirty="0">
              <a:latin typeface="Arial"/>
              <a:cs typeface="Arial"/>
            </a:endParaRPr>
          </a:p>
        </p:txBody>
      </p:sp>
      <p:sp>
        <p:nvSpPr>
          <p:cNvPr id="56" name="object 34">
            <a:extLst>
              <a:ext uri="{FF2B5EF4-FFF2-40B4-BE49-F238E27FC236}">
                <a16:creationId xmlns:a16="http://schemas.microsoft.com/office/drawing/2014/main" id="{EA84D229-6B4F-41FF-A122-07630D3367AE}"/>
              </a:ext>
            </a:extLst>
          </p:cNvPr>
          <p:cNvSpPr txBox="1"/>
          <p:nvPr/>
        </p:nvSpPr>
        <p:spPr>
          <a:xfrm>
            <a:off x="12299380" y="1596861"/>
            <a:ext cx="762382"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Muu:</a:t>
            </a:r>
            <a:endParaRPr sz="1200" dirty="0">
              <a:latin typeface="Arial"/>
              <a:cs typeface="Arial"/>
            </a:endParaRPr>
          </a:p>
        </p:txBody>
      </p:sp>
      <p:sp>
        <p:nvSpPr>
          <p:cNvPr id="57" name="object 34">
            <a:extLst>
              <a:ext uri="{FF2B5EF4-FFF2-40B4-BE49-F238E27FC236}">
                <a16:creationId xmlns:a16="http://schemas.microsoft.com/office/drawing/2014/main" id="{568AE9C4-F260-4FF2-B84B-2A480B29E2AB}"/>
              </a:ext>
            </a:extLst>
          </p:cNvPr>
          <p:cNvSpPr txBox="1"/>
          <p:nvPr/>
        </p:nvSpPr>
        <p:spPr>
          <a:xfrm>
            <a:off x="12268814" y="1250814"/>
            <a:ext cx="762382"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Julkinen</a:t>
            </a:r>
            <a:endParaRPr sz="1200" dirty="0">
              <a:latin typeface="Arial"/>
              <a:cs typeface="Arial"/>
            </a:endParaRPr>
          </a:p>
        </p:txBody>
      </p:sp>
      <p:sp>
        <p:nvSpPr>
          <p:cNvPr id="58" name="object 29">
            <a:extLst>
              <a:ext uri="{FF2B5EF4-FFF2-40B4-BE49-F238E27FC236}">
                <a16:creationId xmlns:a16="http://schemas.microsoft.com/office/drawing/2014/main" id="{E2DDE958-F5AB-4706-A89B-AE77732349CC}"/>
              </a:ext>
            </a:extLst>
          </p:cNvPr>
          <p:cNvSpPr/>
          <p:nvPr/>
        </p:nvSpPr>
        <p:spPr>
          <a:xfrm>
            <a:off x="12022275" y="511370"/>
            <a:ext cx="2540765" cy="377409"/>
          </a:xfrm>
          <a:custGeom>
            <a:avLst/>
            <a:gdLst/>
            <a:ahLst/>
            <a:cxnLst/>
            <a:rect l="l" t="t" r="r" b="b"/>
            <a:pathLst>
              <a:path w="4600575" h="471805">
                <a:moveTo>
                  <a:pt x="4600435" y="0"/>
                </a:moveTo>
                <a:lnTo>
                  <a:pt x="0" y="0"/>
                </a:lnTo>
                <a:lnTo>
                  <a:pt x="0" y="471652"/>
                </a:lnTo>
                <a:lnTo>
                  <a:pt x="4600435" y="471652"/>
                </a:lnTo>
                <a:lnTo>
                  <a:pt x="4600435" y="0"/>
                </a:lnTo>
                <a:close/>
              </a:path>
            </a:pathLst>
          </a:custGeom>
          <a:solidFill>
            <a:srgbClr val="FEE000"/>
          </a:solidFill>
        </p:spPr>
        <p:txBody>
          <a:bodyPr wrap="square" lIns="0" tIns="0" rIns="0" bIns="0" rtlCol="0" anchor="ctr"/>
          <a:lstStyle/>
          <a:p>
            <a:pPr algn="ctr"/>
            <a:r>
              <a:rPr lang="fi-FI" sz="1400" b="1" dirty="0">
                <a:latin typeface="Arial Black" panose="020B0A04020102020204" pitchFamily="34" charset="0"/>
                <a:cs typeface="Arial" panose="020B0604020202020204" pitchFamily="34" charset="0"/>
              </a:rPr>
              <a:t>KESKUSTELUN LUONNE</a:t>
            </a:r>
            <a:endParaRPr sz="1400" b="1" dirty="0">
              <a:latin typeface="Arial Black" panose="020B0A04020102020204" pitchFamily="34" charset="0"/>
              <a:cs typeface="Arial" panose="020B0604020202020204" pitchFamily="34" charset="0"/>
            </a:endParaRPr>
          </a:p>
        </p:txBody>
      </p:sp>
      <p:sp>
        <p:nvSpPr>
          <p:cNvPr id="59" name="object 35">
            <a:extLst>
              <a:ext uri="{FF2B5EF4-FFF2-40B4-BE49-F238E27FC236}">
                <a16:creationId xmlns:a16="http://schemas.microsoft.com/office/drawing/2014/main" id="{68C2FA65-DC19-4243-9A88-89A7BBA5D6A8}"/>
              </a:ext>
            </a:extLst>
          </p:cNvPr>
          <p:cNvSpPr/>
          <p:nvPr/>
        </p:nvSpPr>
        <p:spPr>
          <a:xfrm>
            <a:off x="12084680" y="934428"/>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050" dirty="0">
              <a:latin typeface="Arial" panose="020B0604020202020204" pitchFamily="34" charset="0"/>
              <a:cs typeface="Arial" panose="020B0604020202020204" pitchFamily="34" charset="0"/>
            </a:endParaRPr>
          </a:p>
        </p:txBody>
      </p:sp>
      <p:sp>
        <p:nvSpPr>
          <p:cNvPr id="26" name="Suorakulmio 25">
            <a:extLst>
              <a:ext uri="{FF2B5EF4-FFF2-40B4-BE49-F238E27FC236}">
                <a16:creationId xmlns:a16="http://schemas.microsoft.com/office/drawing/2014/main" id="{6C4D5D02-78A4-400E-A2AF-0CE910E65FB0}"/>
              </a:ext>
            </a:extLst>
          </p:cNvPr>
          <p:cNvSpPr/>
          <p:nvPr/>
        </p:nvSpPr>
        <p:spPr>
          <a:xfrm>
            <a:off x="339167" y="2489024"/>
            <a:ext cx="3810000" cy="938719"/>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Määrittele keskustelun tarve. </a:t>
            </a:r>
            <a:br>
              <a:rPr lang="fi-FI" sz="1100" spc="25" dirty="0">
                <a:solidFill>
                  <a:srgbClr val="231F20"/>
                </a:solidFill>
                <a:latin typeface="Arial"/>
                <a:cs typeface="Arial"/>
              </a:rPr>
            </a:br>
            <a:r>
              <a:rPr lang="fi-FI" sz="1100" spc="25" dirty="0">
                <a:solidFill>
                  <a:srgbClr val="231F20"/>
                </a:solidFill>
                <a:latin typeface="Arial"/>
                <a:cs typeface="Arial"/>
              </a:rPr>
              <a:t>Miksi keskustelu järjestetään? </a:t>
            </a:r>
            <a:br>
              <a:rPr lang="fi-FI" sz="1100" spc="25" dirty="0">
                <a:solidFill>
                  <a:srgbClr val="231F20"/>
                </a:solidFill>
                <a:latin typeface="Arial"/>
                <a:cs typeface="Arial"/>
              </a:rPr>
            </a:br>
            <a:r>
              <a:rPr lang="fi-FI" sz="1100" spc="25" dirty="0">
                <a:solidFill>
                  <a:srgbClr val="231F20"/>
                </a:solidFill>
                <a:latin typeface="Arial"/>
                <a:cs typeface="Arial"/>
              </a:rPr>
              <a:t>Mihin tarpeeseen keskustelu vastaa?</a:t>
            </a:r>
            <a:br>
              <a:rPr lang="fi-FI" sz="1100" spc="25" dirty="0">
                <a:solidFill>
                  <a:srgbClr val="231F20"/>
                </a:solidFill>
                <a:latin typeface="Arial"/>
                <a:cs typeface="Arial"/>
              </a:rPr>
            </a:br>
            <a:r>
              <a:rPr lang="fi-FI" sz="1100" spc="25" dirty="0">
                <a:solidFill>
                  <a:srgbClr val="231F20"/>
                </a:solidFill>
                <a:latin typeface="Arial"/>
                <a:cs typeface="Arial"/>
              </a:rPr>
              <a:t>Millainen muutos keskustelulla halutaan saada aikaan?</a:t>
            </a:r>
            <a:endParaRPr lang="fi-FI" sz="1100" dirty="0">
              <a:latin typeface="Arial"/>
              <a:cs typeface="Arial"/>
            </a:endParaRPr>
          </a:p>
        </p:txBody>
      </p:sp>
      <p:sp>
        <p:nvSpPr>
          <p:cNvPr id="61" name="object 18">
            <a:extLst>
              <a:ext uri="{FF2B5EF4-FFF2-40B4-BE49-F238E27FC236}">
                <a16:creationId xmlns:a16="http://schemas.microsoft.com/office/drawing/2014/main" id="{76FE6FAE-C41D-48EA-95DC-C41E7E311930}"/>
              </a:ext>
            </a:extLst>
          </p:cNvPr>
          <p:cNvSpPr txBox="1"/>
          <p:nvPr/>
        </p:nvSpPr>
        <p:spPr>
          <a:xfrm>
            <a:off x="428018" y="2117103"/>
            <a:ext cx="4841880" cy="415498"/>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TARVE</a:t>
            </a:r>
            <a:endParaRPr sz="1600" dirty="0">
              <a:latin typeface="Arial Black" panose="020B0A04020102020204" pitchFamily="34" charset="0"/>
              <a:cs typeface="Arial"/>
            </a:endParaRPr>
          </a:p>
        </p:txBody>
      </p:sp>
      <p:sp>
        <p:nvSpPr>
          <p:cNvPr id="62" name="object 18">
            <a:extLst>
              <a:ext uri="{FF2B5EF4-FFF2-40B4-BE49-F238E27FC236}">
                <a16:creationId xmlns:a16="http://schemas.microsoft.com/office/drawing/2014/main" id="{144B2FE3-8200-42B6-BBB2-231D10EA0CB6}"/>
              </a:ext>
            </a:extLst>
          </p:cNvPr>
          <p:cNvSpPr txBox="1"/>
          <p:nvPr/>
        </p:nvSpPr>
        <p:spPr>
          <a:xfrm>
            <a:off x="7605617" y="2133185"/>
            <a:ext cx="4075644" cy="415498"/>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AIHE</a:t>
            </a:r>
            <a:endParaRPr sz="1600" dirty="0">
              <a:latin typeface="Arial Black" panose="020B0A04020102020204" pitchFamily="34" charset="0"/>
              <a:cs typeface="Arial"/>
            </a:endParaRPr>
          </a:p>
        </p:txBody>
      </p:sp>
      <p:sp>
        <p:nvSpPr>
          <p:cNvPr id="63" name="object 18">
            <a:extLst>
              <a:ext uri="{FF2B5EF4-FFF2-40B4-BE49-F238E27FC236}">
                <a16:creationId xmlns:a16="http://schemas.microsoft.com/office/drawing/2014/main" id="{F5A8BB0B-9E2D-4636-B950-B3B9CB962246}"/>
              </a:ext>
            </a:extLst>
          </p:cNvPr>
          <p:cNvSpPr txBox="1"/>
          <p:nvPr/>
        </p:nvSpPr>
        <p:spPr>
          <a:xfrm>
            <a:off x="4040444" y="2099484"/>
            <a:ext cx="3420000" cy="646331"/>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KESKUSTELUN TAVOITTEET</a:t>
            </a:r>
            <a:endParaRPr sz="1600" dirty="0">
              <a:latin typeface="Arial Black" panose="020B0A04020102020204" pitchFamily="34" charset="0"/>
              <a:cs typeface="Arial"/>
            </a:endParaRPr>
          </a:p>
        </p:txBody>
      </p:sp>
      <p:sp>
        <p:nvSpPr>
          <p:cNvPr id="64" name="object 18">
            <a:extLst>
              <a:ext uri="{FF2B5EF4-FFF2-40B4-BE49-F238E27FC236}">
                <a16:creationId xmlns:a16="http://schemas.microsoft.com/office/drawing/2014/main" id="{0329F9F0-CF69-40AB-B92F-BBA15CB729D2}"/>
              </a:ext>
            </a:extLst>
          </p:cNvPr>
          <p:cNvSpPr txBox="1"/>
          <p:nvPr/>
        </p:nvSpPr>
        <p:spPr>
          <a:xfrm>
            <a:off x="11109941" y="2090683"/>
            <a:ext cx="3420000" cy="646331"/>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VAIKUTTAVUUS</a:t>
            </a:r>
            <a:endParaRPr sz="1600" dirty="0">
              <a:latin typeface="Arial Black" panose="020B0A04020102020204" pitchFamily="34" charset="0"/>
              <a:cs typeface="Arial"/>
            </a:endParaRPr>
          </a:p>
        </p:txBody>
      </p:sp>
      <p:sp>
        <p:nvSpPr>
          <p:cNvPr id="65" name="Suorakulmio 64">
            <a:extLst>
              <a:ext uri="{FF2B5EF4-FFF2-40B4-BE49-F238E27FC236}">
                <a16:creationId xmlns:a16="http://schemas.microsoft.com/office/drawing/2014/main" id="{C3E19054-0E22-496D-9759-C096A45B3ED9}"/>
              </a:ext>
            </a:extLst>
          </p:cNvPr>
          <p:cNvSpPr/>
          <p:nvPr/>
        </p:nvSpPr>
        <p:spPr>
          <a:xfrm>
            <a:off x="7516766" y="2508389"/>
            <a:ext cx="3810000" cy="938719"/>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Mistä aiheesta on tarve kutsua osallistujat keskustelemaan?</a:t>
            </a:r>
            <a:br>
              <a:rPr lang="fi-FI" sz="1100" spc="25" dirty="0">
                <a:solidFill>
                  <a:srgbClr val="231F20"/>
                </a:solidFill>
                <a:latin typeface="Arial"/>
                <a:cs typeface="Arial"/>
              </a:rPr>
            </a:br>
            <a:r>
              <a:rPr lang="fi-FI" sz="1100" spc="25" dirty="0">
                <a:solidFill>
                  <a:srgbClr val="231F20"/>
                </a:solidFill>
                <a:latin typeface="Arial"/>
                <a:cs typeface="Arial"/>
              </a:rPr>
              <a:t>Mistä aiheesta uskot osallistujien haluavan keskustella?</a:t>
            </a:r>
            <a:br>
              <a:rPr lang="fi-FI" sz="1100" spc="25" dirty="0">
                <a:solidFill>
                  <a:srgbClr val="231F20"/>
                </a:solidFill>
                <a:latin typeface="Arial"/>
                <a:cs typeface="Arial"/>
              </a:rPr>
            </a:br>
            <a:r>
              <a:rPr lang="fi-FI" sz="1100" spc="25" dirty="0">
                <a:solidFill>
                  <a:srgbClr val="231F20"/>
                </a:solidFill>
                <a:latin typeface="Arial"/>
                <a:cs typeface="Arial"/>
              </a:rPr>
              <a:t>Minkä aiheen kirjoitat kutsuun? </a:t>
            </a:r>
          </a:p>
        </p:txBody>
      </p:sp>
      <p:sp>
        <p:nvSpPr>
          <p:cNvPr id="66" name="Suorakulmio 65">
            <a:extLst>
              <a:ext uri="{FF2B5EF4-FFF2-40B4-BE49-F238E27FC236}">
                <a16:creationId xmlns:a16="http://schemas.microsoft.com/office/drawing/2014/main" id="{2EB61249-26F6-4D2C-A3BC-7F3431CFC0CA}"/>
              </a:ext>
            </a:extLst>
          </p:cNvPr>
          <p:cNvSpPr/>
          <p:nvPr/>
        </p:nvSpPr>
        <p:spPr>
          <a:xfrm>
            <a:off x="3954945" y="2691156"/>
            <a:ext cx="3936831" cy="1277273"/>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Millaiset tavoitteet vastaavat keskustelun tarvetta parhaiten?</a:t>
            </a:r>
            <a:br>
              <a:rPr lang="fi-FI" sz="1100" spc="25" dirty="0">
                <a:solidFill>
                  <a:srgbClr val="231F20"/>
                </a:solidFill>
                <a:latin typeface="Arial"/>
                <a:cs typeface="Arial"/>
              </a:rPr>
            </a:br>
            <a:r>
              <a:rPr lang="fi-FI" sz="1100" spc="25" dirty="0">
                <a:solidFill>
                  <a:srgbClr val="231F20"/>
                </a:solidFill>
                <a:latin typeface="Arial"/>
                <a:cs typeface="Arial"/>
              </a:rPr>
              <a:t>Mitkä tavoitteista ovat järjestäjän kannalta ensiarvoisia?</a:t>
            </a:r>
            <a:br>
              <a:rPr lang="fi-FI" sz="1100" spc="25" dirty="0">
                <a:solidFill>
                  <a:srgbClr val="231F20"/>
                </a:solidFill>
                <a:latin typeface="Arial"/>
                <a:cs typeface="Arial"/>
              </a:rPr>
            </a:br>
            <a:r>
              <a:rPr lang="fi-FI" sz="1100" spc="25" dirty="0">
                <a:solidFill>
                  <a:srgbClr val="231F20"/>
                </a:solidFill>
                <a:latin typeface="Arial"/>
                <a:cs typeface="Arial"/>
              </a:rPr>
              <a:t>Mitkä ovat osallistujien ja aiheen kannalta keskeisimmät tavoitteet? </a:t>
            </a:r>
            <a:br>
              <a:rPr lang="fi-FI" sz="1100" spc="25" dirty="0">
                <a:solidFill>
                  <a:srgbClr val="231F20"/>
                </a:solidFill>
                <a:latin typeface="Arial"/>
                <a:cs typeface="Arial"/>
              </a:rPr>
            </a:br>
            <a:r>
              <a:rPr lang="fi-FI" sz="1100" spc="25" dirty="0">
                <a:solidFill>
                  <a:srgbClr val="231F20"/>
                </a:solidFill>
                <a:latin typeface="Arial"/>
                <a:cs typeface="Arial"/>
              </a:rPr>
              <a:t>Minkä tavoitteen kirjoitat kutsuun? </a:t>
            </a:r>
          </a:p>
        </p:txBody>
      </p:sp>
      <p:sp>
        <p:nvSpPr>
          <p:cNvPr id="67" name="Suorakulmio 66">
            <a:extLst>
              <a:ext uri="{FF2B5EF4-FFF2-40B4-BE49-F238E27FC236}">
                <a16:creationId xmlns:a16="http://schemas.microsoft.com/office/drawing/2014/main" id="{A84240AD-09BE-41E2-9BC8-28873FE75B0C}"/>
              </a:ext>
            </a:extLst>
          </p:cNvPr>
          <p:cNvSpPr/>
          <p:nvPr/>
        </p:nvSpPr>
        <p:spPr>
          <a:xfrm>
            <a:off x="11027065" y="2679683"/>
            <a:ext cx="4664306" cy="1107996"/>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Kuka hyödyntää keskustelussa muodostunutta syvempää ymmärrystä?</a:t>
            </a:r>
            <a:br>
              <a:rPr lang="fi-FI" sz="1100" spc="25" dirty="0">
                <a:solidFill>
                  <a:srgbClr val="231F20"/>
                </a:solidFill>
                <a:latin typeface="Arial"/>
                <a:cs typeface="Arial"/>
              </a:rPr>
            </a:br>
            <a:r>
              <a:rPr lang="fi-FI" sz="1100" spc="25" dirty="0">
                <a:solidFill>
                  <a:srgbClr val="231F20"/>
                </a:solidFill>
                <a:latin typeface="Arial"/>
                <a:cs typeface="Arial"/>
              </a:rPr>
              <a:t>Minkä prosessin osa keskustelu on?</a:t>
            </a:r>
            <a:br>
              <a:rPr lang="fi-FI" sz="1100" spc="25" dirty="0">
                <a:solidFill>
                  <a:srgbClr val="231F20"/>
                </a:solidFill>
                <a:latin typeface="Arial"/>
                <a:cs typeface="Arial"/>
              </a:rPr>
            </a:br>
            <a:r>
              <a:rPr lang="fi-FI" sz="1100" spc="25" dirty="0">
                <a:solidFill>
                  <a:srgbClr val="231F20"/>
                </a:solidFill>
                <a:latin typeface="Arial"/>
                <a:cs typeface="Arial"/>
              </a:rPr>
              <a:t>Kuka vastaa keskustelun jatkotoimenpiteistä?</a:t>
            </a:r>
            <a:br>
              <a:rPr lang="fi-FI" sz="1100" spc="25" dirty="0">
                <a:solidFill>
                  <a:srgbClr val="231F20"/>
                </a:solidFill>
                <a:latin typeface="Arial"/>
                <a:cs typeface="Arial"/>
              </a:rPr>
            </a:br>
            <a:r>
              <a:rPr lang="fi-FI" sz="1100" spc="25" dirty="0">
                <a:solidFill>
                  <a:srgbClr val="231F20"/>
                </a:solidFill>
                <a:latin typeface="Arial"/>
                <a:cs typeface="Arial"/>
              </a:rPr>
              <a:t>Keiden päättäjien pitäisi olla tietoinen keskustelun sisällöstä?</a:t>
            </a:r>
          </a:p>
        </p:txBody>
      </p:sp>
      <p:sp>
        <p:nvSpPr>
          <p:cNvPr id="21" name="Tekstiruutu 20">
            <a:extLst>
              <a:ext uri="{FF2B5EF4-FFF2-40B4-BE49-F238E27FC236}">
                <a16:creationId xmlns:a16="http://schemas.microsoft.com/office/drawing/2014/main" id="{0254B3D0-496F-4CE6-9483-FCE5434CCAD3}"/>
              </a:ext>
            </a:extLst>
          </p:cNvPr>
          <p:cNvSpPr txBox="1">
            <a:spLocks/>
          </p:cNvSpPr>
          <p:nvPr/>
        </p:nvSpPr>
        <p:spPr>
          <a:xfrm>
            <a:off x="501477" y="3955367"/>
            <a:ext cx="3420000" cy="1893240"/>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0" name="Tekstiruutu 69">
            <a:extLst>
              <a:ext uri="{FF2B5EF4-FFF2-40B4-BE49-F238E27FC236}">
                <a16:creationId xmlns:a16="http://schemas.microsoft.com/office/drawing/2014/main" id="{ABE9DB17-ED6D-4C65-840A-35F13AB8D6F9}"/>
              </a:ext>
            </a:extLst>
          </p:cNvPr>
          <p:cNvSpPr txBox="1">
            <a:spLocks/>
          </p:cNvSpPr>
          <p:nvPr/>
        </p:nvSpPr>
        <p:spPr>
          <a:xfrm>
            <a:off x="7683403" y="3962755"/>
            <a:ext cx="3420000" cy="1880371"/>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3" name="Tekstiruutu 72">
            <a:extLst>
              <a:ext uri="{FF2B5EF4-FFF2-40B4-BE49-F238E27FC236}">
                <a16:creationId xmlns:a16="http://schemas.microsoft.com/office/drawing/2014/main" id="{13B8DF59-284F-4E02-99CC-669D3EBE8771}"/>
              </a:ext>
            </a:extLst>
          </p:cNvPr>
          <p:cNvSpPr txBox="1">
            <a:spLocks/>
          </p:cNvSpPr>
          <p:nvPr/>
        </p:nvSpPr>
        <p:spPr>
          <a:xfrm>
            <a:off x="4158643" y="4003664"/>
            <a:ext cx="3420000" cy="1906244"/>
          </a:xfrm>
          <a:prstGeom prst="rect">
            <a:avLst/>
          </a:prstGeom>
          <a:noFill/>
        </p:spPr>
        <p:txBody>
          <a:bodyPr wrap="square" rtlCol="0">
            <a:normAutofit/>
          </a:bodyPr>
          <a:lstStyle/>
          <a:p>
            <a:r>
              <a:rPr lang="fi-FI" sz="1400" dirty="0">
                <a:latin typeface="Arial" panose="020B0604020202020204" pitchFamily="34" charset="0"/>
                <a:cs typeface="Arial" panose="020B0604020202020204" pitchFamily="34" charset="0"/>
              </a:rPr>
              <a:t>Keskustelun tavoitteena on syventää ymmärrystä….. </a:t>
            </a:r>
          </a:p>
          <a:p>
            <a:r>
              <a:rPr lang="fi-FI" sz="1400" dirty="0">
                <a:latin typeface="Arial" panose="020B0604020202020204" pitchFamily="34" charset="0"/>
                <a:cs typeface="Arial" panose="020B0604020202020204" pitchFamily="34" charset="0"/>
              </a:rPr>
              <a:t>Keskustelun tavoitteena on lisätä osallisuutta… </a:t>
            </a:r>
          </a:p>
          <a:p>
            <a:r>
              <a:rPr lang="fi-FI" sz="1400" dirty="0">
                <a:latin typeface="Arial" panose="020B0604020202020204" pitchFamily="34" charset="0"/>
                <a:cs typeface="Arial" panose="020B0604020202020204" pitchFamily="34" charset="0"/>
              </a:rPr>
              <a:t>Keskustelun tavoitteena on lisätä luottamusta… </a:t>
            </a:r>
          </a:p>
        </p:txBody>
      </p:sp>
      <p:sp>
        <p:nvSpPr>
          <p:cNvPr id="74" name="Tekstiruutu 73">
            <a:extLst>
              <a:ext uri="{FF2B5EF4-FFF2-40B4-BE49-F238E27FC236}">
                <a16:creationId xmlns:a16="http://schemas.microsoft.com/office/drawing/2014/main" id="{7CCA464D-49C3-4706-9DF0-195A56AC3061}"/>
              </a:ext>
            </a:extLst>
          </p:cNvPr>
          <p:cNvSpPr txBox="1">
            <a:spLocks/>
          </p:cNvSpPr>
          <p:nvPr/>
        </p:nvSpPr>
        <p:spPr>
          <a:xfrm>
            <a:off x="11123550" y="3906267"/>
            <a:ext cx="3420000" cy="1968774"/>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5" name="Tekstiruutu 74">
            <a:extLst>
              <a:ext uri="{FF2B5EF4-FFF2-40B4-BE49-F238E27FC236}">
                <a16:creationId xmlns:a16="http://schemas.microsoft.com/office/drawing/2014/main" id="{3D8337A3-3E31-4D82-981E-85D468CE18A6}"/>
              </a:ext>
            </a:extLst>
          </p:cNvPr>
          <p:cNvSpPr txBox="1">
            <a:spLocks/>
          </p:cNvSpPr>
          <p:nvPr/>
        </p:nvSpPr>
        <p:spPr>
          <a:xfrm>
            <a:off x="520804" y="7837818"/>
            <a:ext cx="3420000" cy="216035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6" name="Tekstiruutu 75">
            <a:extLst>
              <a:ext uri="{FF2B5EF4-FFF2-40B4-BE49-F238E27FC236}">
                <a16:creationId xmlns:a16="http://schemas.microsoft.com/office/drawing/2014/main" id="{6DA3CAFD-E900-4A3B-8273-BF3EBEBD10AC}"/>
              </a:ext>
            </a:extLst>
          </p:cNvPr>
          <p:cNvSpPr txBox="1">
            <a:spLocks/>
          </p:cNvSpPr>
          <p:nvPr/>
        </p:nvSpPr>
        <p:spPr>
          <a:xfrm>
            <a:off x="4106991" y="7850889"/>
            <a:ext cx="3420000" cy="2133062"/>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7" name="Tekstiruutu 76">
            <a:extLst>
              <a:ext uri="{FF2B5EF4-FFF2-40B4-BE49-F238E27FC236}">
                <a16:creationId xmlns:a16="http://schemas.microsoft.com/office/drawing/2014/main" id="{97B1BB0D-330C-457A-956E-1FCCB6A38338}"/>
              </a:ext>
            </a:extLst>
          </p:cNvPr>
          <p:cNvSpPr txBox="1">
            <a:spLocks/>
          </p:cNvSpPr>
          <p:nvPr/>
        </p:nvSpPr>
        <p:spPr>
          <a:xfrm>
            <a:off x="7670344" y="7893950"/>
            <a:ext cx="3420000" cy="2089999"/>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8" name="Tekstiruutu 77">
            <a:extLst>
              <a:ext uri="{FF2B5EF4-FFF2-40B4-BE49-F238E27FC236}">
                <a16:creationId xmlns:a16="http://schemas.microsoft.com/office/drawing/2014/main" id="{9D9AE47C-5092-4B97-B024-D9BE35F8802B}"/>
              </a:ext>
            </a:extLst>
          </p:cNvPr>
          <p:cNvSpPr txBox="1">
            <a:spLocks/>
          </p:cNvSpPr>
          <p:nvPr/>
        </p:nvSpPr>
        <p:spPr>
          <a:xfrm>
            <a:off x="11122403" y="7893949"/>
            <a:ext cx="3420000" cy="205120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Yleisasiakirja" ma:contentTypeID="0x01010009B064D253C0234B96565FEBDE0EB1AE0100938EA615C964A14580D76982238F888B" ma:contentTypeVersion="14" ma:contentTypeDescription="" ma:contentTypeScope="" ma:versionID="48bdf207e7601ea0f652ff19506756eb">
  <xsd:schema xmlns:xsd="http://www.w3.org/2001/XMLSchema" xmlns:xs="http://www.w3.org/2001/XMLSchema" xmlns:p="http://schemas.microsoft.com/office/2006/metadata/properties" xmlns:ns3="59df146f-7ddd-4b8c-ad0a-b36f0bde1af8" xmlns:ns4="b3482ef4-95fb-428f-9b80-8291477d056d" targetNamespace="http://schemas.microsoft.com/office/2006/metadata/properties" ma:root="true" ma:fieldsID="a39bf4f5247a13a0d630334272c3e4d1" ns3:_="" ns4:_="">
    <xsd:import namespace="59df146f-7ddd-4b8c-ad0a-b36f0bde1af8"/>
    <xsd:import namespace="b3482ef4-95fb-428f-9b80-8291477d056d"/>
    <xsd:element name="properties">
      <xsd:complexType>
        <xsd:sequence>
          <xsd:element name="documentManagement">
            <xsd:complexType>
              <xsd:all>
                <xsd:element ref="ns3:Yksikkö" minOccurs="0"/>
                <xsd:element ref="ns3:Päivämäärä" minOccurs="0"/>
                <xsd:element ref="ns3:Turvaluokka" minOccurs="0"/>
                <xsd:element ref="ns3:Asiakirjan_x0020_kieli" minOccurs="0"/>
                <xsd:element ref="ns3:Asiakirjatyyppi" minOccurs="0"/>
                <xsd:element ref="ns3:Täydenne" minOccurs="0"/>
                <xsd:element ref="ns3:Hyväksyjä" minOccurs="0"/>
                <xsd:element ref="ns3:Hyväksymisaika" minOccurs="0"/>
                <xsd:element ref="ns3:Asiatunnus" minOccurs="0"/>
                <xsd:element ref="ns3:Arkistointitila" minOccurs="0"/>
                <xsd:element ref="ns3:Luonne" minOccurs="0"/>
                <xsd:element ref="ns3:Liite" minOccurs="0"/>
                <xsd:element ref="ns3:Numero" minOccurs="0"/>
                <xsd:element ref="ns3:Pääasiakirja" minOccurs="0"/>
                <xsd:element ref="ns3:Paperisen_x0020_asiakirjan_x0020_sijoituspaikka" minOccurs="0"/>
                <xsd:element ref="ns3:Muun_x0020_tallennemuodon_x0020_sijoituspaikka" minOccurs="0"/>
                <xsd:element ref="ns3:Voimassaolo_x0020_päättyy" minOccurs="0"/>
                <xsd:element ref="ns3:appendixhidden" minOccurs="0"/>
                <xsd:element ref="ns3:datehidden" minOccurs="0"/>
                <xsd:element ref="ns3:documenttypehidden" minOccurs="0"/>
                <xsd:element ref="ns3:naturehidden" minOccurs="0"/>
                <xsd:element ref="ns3:organizationhidden" minOccurs="0"/>
                <xsd:element ref="ns3:securityclasshidden" minOccurs="0"/>
                <xsd:element ref="ns4:Toimintalohk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df146f-7ddd-4b8c-ad0a-b36f0bde1af8" elementFormDefault="qualified">
    <xsd:import namespace="http://schemas.microsoft.com/office/2006/documentManagement/types"/>
    <xsd:import namespace="http://schemas.microsoft.com/office/infopath/2007/PartnerControls"/>
    <xsd:element name="Yksikkö" ma:index="3" nillable="true" ma:displayName="Yksikkö" ma:internalName="Yksikk_x00f6_">
      <xsd:simpleType>
        <xsd:restriction base="dms:Text">
          <xsd:maxLength value="255"/>
        </xsd:restriction>
      </xsd:simpleType>
    </xsd:element>
    <xsd:element name="Päivämäärä" ma:index="4" nillable="true" ma:displayName="Päivämäärä" ma:format="DateOnly" ma:internalName="P_x00e4_iv_x00e4_m_x00e4__x00e4_r_x00e4_">
      <xsd:simpleType>
        <xsd:restriction base="dms:DateTime"/>
      </xsd:simpleType>
    </xsd:element>
    <xsd:element name="Turvaluokka" ma:index="5" nillable="true" ma:displayName="Turvaluokka" ma:default="Sisäinen" ma:format="Dropdown" ma:internalName="Turvaluokka">
      <xsd:simpleType>
        <xsd:restriction base="dms:Choice">
          <xsd:enumeration value="Julkinen"/>
          <xsd:enumeration value="Sisäinen"/>
          <xsd:enumeration value="Luottamuksellinen"/>
          <xsd:enumeration value="Salainen"/>
        </xsd:restriction>
      </xsd:simpleType>
    </xsd:element>
    <xsd:element name="Asiakirjan_x0020_kieli" ma:index="6" nillable="true" ma:displayName="Asiakirjan kieli" ma:default="suomi" ma:format="Dropdown" ma:internalName="Asiakirjan_x0020_kieli">
      <xsd:simpleType>
        <xsd:restriction base="dms:Choice">
          <xsd:enumeration value="suomi"/>
          <xsd:enumeration value="englanti"/>
          <xsd:enumeration value="ruotsi"/>
          <xsd:enumeration value="venäjä"/>
          <xsd:enumeration value="muu"/>
        </xsd:restriction>
      </xsd:simpleType>
    </xsd:element>
    <xsd:element name="Asiakirjatyyppi" ma:index="7" nillable="true" ma:displayName="Asiakirjatyyppi" ma:format="Dropdown" ma:internalName="Asiakirjatyyppi">
      <xsd:simpleType>
        <xsd:union memberTypes="dms:Text">
          <xsd:simpleType>
            <xsd:restriction base="dms:Choice">
              <xsd:enumeration value="Esite"/>
              <xsd:enumeration value="Esitelmä"/>
              <xsd:enumeration value="Kiertosaate"/>
              <xsd:enumeration value="Kirje"/>
              <xsd:enumeration value="Liite"/>
              <xsd:enumeration value="Luettelo"/>
              <xsd:enumeration value="Muistio"/>
              <xsd:enumeration value="Ohje"/>
              <xsd:enumeration value="Pöytäkirja"/>
              <xsd:enumeration value="Raportti"/>
              <xsd:enumeration value="Sopimus"/>
              <xsd:enumeration value="Suunnitelma"/>
              <xsd:enumeration value="Tiedote"/>
              <xsd:enumeration value="Valtakirja"/>
            </xsd:restriction>
          </xsd:simpleType>
        </xsd:union>
      </xsd:simpleType>
    </xsd:element>
    <xsd:element name="Täydenne" ma:index="8" nillable="true" ma:displayName="Täydenne" ma:internalName="T_x00e4_ydenne">
      <xsd:simpleType>
        <xsd:restriction base="dms:Text">
          <xsd:maxLength value="255"/>
        </xsd:restriction>
      </xsd:simpleType>
    </xsd:element>
    <xsd:element name="Hyväksyjä" ma:index="9" nillable="true" ma:displayName="Hyväksyjä" ma:internalName="Hyv_x00e4_ksyj_x00e4_">
      <xsd:simpleType>
        <xsd:restriction base="dms:Text"/>
      </xsd:simpleType>
    </xsd:element>
    <xsd:element name="Hyväksymisaika" ma:index="10" nillable="true" ma:displayName="Hyväksymisaika" ma:format="DateOnly" ma:internalName="Hyv_x00e4_ksymisaika">
      <xsd:simpleType>
        <xsd:restriction base="dms:DateTime"/>
      </xsd:simpleType>
    </xsd:element>
    <xsd:element name="Asiatunnus" ma:index="11" nillable="true" ma:displayName="Asiatunnus" ma:internalName="Asiatunnus">
      <xsd:simpleType>
        <xsd:restriction base="dms:Text">
          <xsd:maxLength value="255"/>
        </xsd:restriction>
      </xsd:simpleType>
    </xsd:element>
    <xsd:element name="Arkistointitila" ma:index="12" nillable="true" ma:displayName="Arkistointitila" ma:format="Dropdown" ma:internalName="Arkistointitila">
      <xsd:simpleType>
        <xsd:restriction base="dms:Choice">
          <xsd:enumeration value="Luonnos"/>
          <xsd:enumeration value="Ei arkistoida"/>
          <xsd:enumeration value="Sisältöhaku"/>
          <xsd:enumeration value="Esittelyvalmis"/>
          <xsd:enumeration value="Arkistointivalmis"/>
        </xsd:restriction>
      </xsd:simpleType>
    </xsd:element>
    <xsd:element name="Luonne" ma:index="13" nillable="true" ma:displayName="Luonne" ma:default="Normaali" ma:format="Dropdown" ma:internalName="Luonne">
      <xsd:simpleType>
        <xsd:restriction base="dms:Choice">
          <xsd:enumeration value="Normaali"/>
          <xsd:enumeration value="Kiireellinen"/>
        </xsd:restriction>
      </xsd:simpleType>
    </xsd:element>
    <xsd:element name="Liite" ma:index="15" nillable="true" ma:displayName="Liite" ma:internalName="Liite">
      <xsd:simpleType>
        <xsd:restriction base="dms:Text">
          <xsd:maxLength value="255"/>
        </xsd:restriction>
      </xsd:simpleType>
    </xsd:element>
    <xsd:element name="Numero" ma:index="16" nillable="true" ma:displayName="Numero" ma:internalName="Numero">
      <xsd:simpleType>
        <xsd:restriction base="dms:Text">
          <xsd:maxLength value="255"/>
        </xsd:restriction>
      </xsd:simpleType>
    </xsd:element>
    <xsd:element name="Pääasiakirja" ma:index="17" nillable="true" ma:displayName="Pääasiakirja" ma:format="Hyperlink" ma:internalName="P_x00e4__x00e4_asiakirja">
      <xsd:complexType>
        <xsd:complexContent>
          <xsd:extension base="dms:URL">
            <xsd:sequence>
              <xsd:element name="Url" type="dms:ValidUrl" minOccurs="0" nillable="true"/>
              <xsd:element name="Description" type="xsd:string" nillable="true"/>
            </xsd:sequence>
          </xsd:extension>
        </xsd:complexContent>
      </xsd:complexType>
    </xsd:element>
    <xsd:element name="Paperisen_x0020_asiakirjan_x0020_sijoituspaikka" ma:index="18" nillable="true" ma:displayName="Paperisen asiakirjan sijoituspaikka" ma:format="Dropdown" ma:internalName="Paperisen_x0020_asiakirjan_x0020_sijoituspaikka">
      <xsd:simpleType>
        <xsd:union memberTypes="dms:Text">
          <xsd:simpleType>
            <xsd:restriction base="dms:Choice">
              <xsd:enumeration value="Toimitettu arkistonhoitajalle"/>
            </xsd:restriction>
          </xsd:simpleType>
        </xsd:union>
      </xsd:simpleType>
    </xsd:element>
    <xsd:element name="Muun_x0020_tallennemuodon_x0020_sijoituspaikka" ma:index="19" nillable="true" ma:displayName="Muun tallennemuodon sijoituspaikka" ma:format="Dropdown" ma:internalName="Muun_x0020_tallennemuodon_x0020_sijoituspaikka">
      <xsd:simpleType>
        <xsd:union memberTypes="dms:Text">
          <xsd:simpleType>
            <xsd:restriction base="dms:Choice">
              <xsd:enumeration value="Toimitettu arkistonhoitajalle"/>
            </xsd:restriction>
          </xsd:simpleType>
        </xsd:union>
      </xsd:simpleType>
    </xsd:element>
    <xsd:element name="Voimassaolo_x0020_päättyy" ma:index="20" nillable="true" ma:displayName="Voimassaolo päättyy" ma:format="DateTime" ma:internalName="Voimassaolo_x0020_p_x00e4__x00e4_ttyy">
      <xsd:simpleType>
        <xsd:restriction base="dms:DateTime"/>
      </xsd:simpleType>
    </xsd:element>
    <xsd:element name="appendixhidden" ma:index="21" nillable="true" ma:displayName="appendixhidden" ma:internalName="appendixhidden">
      <xsd:simpleType>
        <xsd:restriction base="dms:Text"/>
      </xsd:simpleType>
    </xsd:element>
    <xsd:element name="datehidden" ma:index="22" nillable="true" ma:displayName="datehidden" ma:default="[today]" ma:format="DateOnly" ma:internalName="datehidden">
      <xsd:simpleType>
        <xsd:restriction base="dms:DateTime"/>
      </xsd:simpleType>
    </xsd:element>
    <xsd:element name="documenttypehidden" ma:index="23" nillable="true" ma:displayName="documenttypehidden" ma:internalName="documenttypehidden">
      <xsd:simpleType>
        <xsd:restriction base="dms:Text"/>
      </xsd:simpleType>
    </xsd:element>
    <xsd:element name="naturehidden" ma:index="24" nillable="true" ma:displayName="naturehidden" ma:internalName="naturehidden">
      <xsd:simpleType>
        <xsd:restriction base="dms:Text"/>
      </xsd:simpleType>
    </xsd:element>
    <xsd:element name="organizationhidden" ma:index="25" nillable="true" ma:displayName="organizationhidden" ma:internalName="organizationhidden">
      <xsd:simpleType>
        <xsd:restriction base="dms:Text"/>
      </xsd:simpleType>
    </xsd:element>
    <xsd:element name="securityclasshidden" ma:index="26" nillable="true" ma:displayName="securityclasshidden" ma:internalName="securityclasshidde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482ef4-95fb-428f-9b80-8291477d056d" elementFormDefault="qualified">
    <xsd:import namespace="http://schemas.microsoft.com/office/2006/documentManagement/types"/>
    <xsd:import namespace="http://schemas.microsoft.com/office/infopath/2007/PartnerControls"/>
    <xsd:element name="Toimintalohko" ma:index="27" nillable="true" ma:displayName="Kustannuspaikka" ma:internalName="Toimintalohko">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Tekijä"/>
        <xsd:element ref="dcterms:created" minOccurs="0" maxOccurs="1"/>
        <xsd:element ref="dc:identifier" minOccurs="0" maxOccurs="1"/>
        <xsd:element name="contentType" minOccurs="0" maxOccurs="1" type="xsd:string" ma:index="29" ma:displayName="Sisältölaji"/>
        <xsd:element ref="dc:title" minOccurs="0" maxOccurs="1" ma:index="1" ma:displayName="Otsikko"/>
        <xsd:element ref="dc:subject" minOccurs="0" maxOccurs="1" ma:index="14" ma:displayName="Aihe"/>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ntns:customXsn xmlns:ntns="http://schemas.microsoft.com/office/2006/metadata/customXsn">
  <ntns:xsnLocation>https://sitra2fi.sharepoint.com/sites/contentTypeHub/_cts/Yleisasiakirja/940aed073ecb5c5ccustomXsn.xsn</ntns:xsnLocation>
  <ntns:cached>False</ntns:cached>
  <ntns:openByDefault>False</ntns:openByDefault>
  <ntns:xsnScope>https://sitra2fi.sharepoint.com/sites/contentTypeHub</ntns:xsnScope>
</ntns:customXsn>
</file>

<file path=customXml/item3.xml><?xml version="1.0" encoding="utf-8"?>
<?mso-contentType ?>
<SharedContentType xmlns="Microsoft.SharePoint.Taxonomy.ContentTypeSync" SourceId="0b244f7c-65aa-48fb-9d13-422c763cce83" ContentTypeId="0x01010009B064D253C0234B96565FEBDE0EB1AE01" PreviousValue="false"/>
</file>

<file path=customXml/item4.xml><?xml version="1.0" encoding="utf-8"?>
<p:properties xmlns:p="http://schemas.microsoft.com/office/2006/metadata/properties" xmlns:xsi="http://www.w3.org/2001/XMLSchema-instance" xmlns:pc="http://schemas.microsoft.com/office/infopath/2007/PartnerControls">
  <documentManagement>
    <Liite xmlns="59df146f-7ddd-4b8c-ad0a-b36f0bde1af8" xsi:nil="true"/>
    <Voimassaolo_x0020_päättyy xmlns="59df146f-7ddd-4b8c-ad0a-b36f0bde1af8" xsi:nil="true"/>
    <datehidden xmlns="59df146f-7ddd-4b8c-ad0a-b36f0bde1af8">2018-02-06T09:44:31+00:00</datehidden>
    <Turvaluokka xmlns="59df146f-7ddd-4b8c-ad0a-b36f0bde1af8">Sisäinen</Turvaluokka>
    <Hyväksymisaika xmlns="59df146f-7ddd-4b8c-ad0a-b36f0bde1af8" xsi:nil="true"/>
    <Toimintalohko xmlns="b3482ef4-95fb-428f-9b80-8291477d056d" xsi:nil="true"/>
    <Arkistointitila xmlns="59df146f-7ddd-4b8c-ad0a-b36f0bde1af8" xsi:nil="true"/>
    <Luonne xmlns="59df146f-7ddd-4b8c-ad0a-b36f0bde1af8">Normaali</Luonne>
    <documenttypehidden xmlns="59df146f-7ddd-4b8c-ad0a-b36f0bde1af8" xsi:nil="true"/>
    <Muun_x0020_tallennemuodon_x0020_sijoituspaikka xmlns="59df146f-7ddd-4b8c-ad0a-b36f0bde1af8" xsi:nil="true"/>
    <securityclasshidden xmlns="59df146f-7ddd-4b8c-ad0a-b36f0bde1af8" xsi:nil="true"/>
    <appendixhidden xmlns="59df146f-7ddd-4b8c-ad0a-b36f0bde1af8" xsi:nil="true"/>
    <Yksikkö xmlns="59df146f-7ddd-4b8c-ad0a-b36f0bde1af8" xsi:nil="true"/>
    <Asiakirjan_x0020_kieli xmlns="59df146f-7ddd-4b8c-ad0a-b36f0bde1af8">suomi</Asiakirjan_x0020_kieli>
    <Paperisen_x0020_asiakirjan_x0020_sijoituspaikka xmlns="59df146f-7ddd-4b8c-ad0a-b36f0bde1af8" xsi:nil="true"/>
    <Täydenne xmlns="59df146f-7ddd-4b8c-ad0a-b36f0bde1af8" xsi:nil="true"/>
    <Numero xmlns="59df146f-7ddd-4b8c-ad0a-b36f0bde1af8" xsi:nil="true"/>
    <Pääasiakirja xmlns="59df146f-7ddd-4b8c-ad0a-b36f0bde1af8">
      <Url xsi:nil="true"/>
      <Description xsi:nil="true"/>
    </Pääasiakirja>
    <naturehidden xmlns="59df146f-7ddd-4b8c-ad0a-b36f0bde1af8" xsi:nil="true"/>
    <Asiakirjatyyppi xmlns="59df146f-7ddd-4b8c-ad0a-b36f0bde1af8" xsi:nil="true"/>
    <Hyväksyjä xmlns="59df146f-7ddd-4b8c-ad0a-b36f0bde1af8" xsi:nil="true"/>
    <Päivämäärä xmlns="59df146f-7ddd-4b8c-ad0a-b36f0bde1af8" xsi:nil="true"/>
    <Asiatunnus xmlns="59df146f-7ddd-4b8c-ad0a-b36f0bde1af8" xsi:nil="true"/>
    <organizationhidden xmlns="59df146f-7ddd-4b8c-ad0a-b36f0bde1af8" xsi:nil="true"/>
  </documentManagement>
</p:properties>
</file>

<file path=customXml/itemProps1.xml><?xml version="1.0" encoding="utf-8"?>
<ds:datastoreItem xmlns:ds="http://schemas.openxmlformats.org/officeDocument/2006/customXml" ds:itemID="{E0938BC4-459E-4523-A1FD-20362BF9E8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df146f-7ddd-4b8c-ad0a-b36f0bde1af8"/>
    <ds:schemaRef ds:uri="b3482ef4-95fb-428f-9b80-8291477d05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D08AC4-CF47-4E0A-944A-1E41B4191353}">
  <ds:schemaRefs>
    <ds:schemaRef ds:uri="http://schemas.microsoft.com/office/2006/metadata/customXsn"/>
  </ds:schemaRefs>
</ds:datastoreItem>
</file>

<file path=customXml/itemProps3.xml><?xml version="1.0" encoding="utf-8"?>
<ds:datastoreItem xmlns:ds="http://schemas.openxmlformats.org/officeDocument/2006/customXml" ds:itemID="{8323A87C-3C54-4FD1-AF6C-7FC0293BE5EE}">
  <ds:schemaRefs>
    <ds:schemaRef ds:uri="Microsoft.SharePoint.Taxonomy.ContentTypeSync"/>
  </ds:schemaRefs>
</ds:datastoreItem>
</file>

<file path=customXml/itemProps4.xml><?xml version="1.0" encoding="utf-8"?>
<ds:datastoreItem xmlns:ds="http://schemas.openxmlformats.org/officeDocument/2006/customXml" ds:itemID="{4E4B4B9B-ABD8-4D52-B928-E038BCE61C2E}">
  <ds:schemaRefs>
    <ds:schemaRef ds:uri="http://schemas.microsoft.com/office/2006/documentManagement/types"/>
    <ds:schemaRef ds:uri="59df146f-7ddd-4b8c-ad0a-b36f0bde1af8"/>
    <ds:schemaRef ds:uri="http://www.w3.org/XML/1998/namespace"/>
    <ds:schemaRef ds:uri="http://schemas.openxmlformats.org/package/2006/metadata/core-properties"/>
    <ds:schemaRef ds:uri="http://purl.org/dc/dcmitype/"/>
    <ds:schemaRef ds:uri="http://schemas.microsoft.com/office/infopath/2007/PartnerControls"/>
    <ds:schemaRef ds:uri="http://schemas.microsoft.com/office/2006/metadata/properties"/>
    <ds:schemaRef ds:uri="b3482ef4-95fb-428f-9b80-8291477d056d"/>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733</TotalTime>
  <Words>155</Words>
  <Application>Microsoft Office PowerPoint</Application>
  <PresentationFormat>Mukautettu</PresentationFormat>
  <Paragraphs>34</Paragraphs>
  <Slides>1</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Arial Black</vt:lpstr>
      <vt:lpstr>Calibri</vt:lpstr>
      <vt:lpstr>Office Theme</vt:lpstr>
      <vt:lpstr>TYÖPOHJA KESKUSTELUN SUUNNITTELUUN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keskustelu_työpohja</dc:title>
  <dc:creator>Laaksolahti Hannele</dc:creator>
  <cp:lastModifiedBy>Viivi Miettinen</cp:lastModifiedBy>
  <cp:revision>29</cp:revision>
  <dcterms:created xsi:type="dcterms:W3CDTF">2017-12-19T11:27:56Z</dcterms:created>
  <dcterms:modified xsi:type="dcterms:W3CDTF">2019-02-08T06:37:24Z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2017-12-18T00:00:00Z</vt:filetime>
  </property>
  <property fmtid="{D5CDD505-2E9C-101B-9397-08002B2CF9AE}" pid="3" name="Creator">
    <vt:lpwstr>Adobe Illustrator CC 22.0 (Macintosh)</vt:lpwstr>
  </property>
  <property fmtid="{D5CDD505-2E9C-101B-9397-08002B2CF9AE}" pid="4" name="LastSaved">
    <vt:filetime>2017-12-19T00:00:00Z</vt:filetime>
  </property>
  <property fmtid="{D5CDD505-2E9C-101B-9397-08002B2CF9AE}" pid="5" name="ContentTypeId">
    <vt:lpwstr>0x01010009B064D253C0234B96565FEBDE0EB1AE0100938EA615C964A14580D76982238F888B</vt:lpwstr>
  </property>
</Properties>
</file>