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5"/>
  </p:notesMasterIdLst>
  <p:sldIdLst>
    <p:sldId id="367" r:id="rId5"/>
    <p:sldId id="356" r:id="rId6"/>
    <p:sldId id="317" r:id="rId7"/>
    <p:sldId id="380" r:id="rId8"/>
    <p:sldId id="381" r:id="rId9"/>
    <p:sldId id="382" r:id="rId10"/>
    <p:sldId id="384" r:id="rId11"/>
    <p:sldId id="377" r:id="rId12"/>
    <p:sldId id="385" r:id="rId13"/>
    <p:sldId id="35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indgren" initials="EL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861"/>
    <a:srgbClr val="C8BADD"/>
    <a:srgbClr val="FF9933"/>
    <a:srgbClr val="D956DD"/>
    <a:srgbClr val="DAE6EB"/>
    <a:srgbClr val="255C87"/>
    <a:srgbClr val="62DFD5"/>
    <a:srgbClr val="E73F31"/>
    <a:srgbClr val="EFC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E120A-6C7D-5B47-B692-90790AFE2FB7}" v="1442" dt="2020-05-25T08:47:52.481"/>
    <p1510:client id="{102A6F6D-CD17-1965-715C-C67362D52113}" v="12" dt="2020-06-03T08:59:34.044"/>
    <p1510:client id="{DC7F2909-D247-54F3-D678-B4FDB273146D}" v="683" dt="2020-05-25T07:16:56.200"/>
    <p1510:client id="{FFDCA142-CEBA-0E59-431A-893B0119FFDB}" v="78" dt="2020-10-02T10:57:35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88"/>
  </p:normalViewPr>
  <p:slideViewPr>
    <p:cSldViewPr snapToGrid="0">
      <p:cViewPr varScale="1">
        <p:scale>
          <a:sx n="74" d="100"/>
          <a:sy n="74" d="100"/>
        </p:scale>
        <p:origin x="-96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2622F-3BF7-9A4F-BB5B-914F9AD732A0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69B6-867E-2741-910C-0799BDCE77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83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Ashoka is the world's largest network of social entrepreneurs – having elected 3500+ Fellows in 40 years. But let me take you through our history so you get a better sense of why we're focused on Everyone-A-Changemaker.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1981. Bill Drayton searches for peoples tackling seemingly intractable, systems-level problems with new ideas and entrepreneurial character. Coins term “social entrepreneurship.” Elects first Ashoka Fellows.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1990. Ashoka identifies early mastery of empathy, teamwork as pattern in Fellows’ trajectories.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2001. “Everyone a Changemaker” introduced, offers vision of immune response to society’s most pressing problems.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2003. Ashoka secures the financial backing of heavyweights like eBay founders Pierre Omidyar and Jeff Skoll as well as billionaire financier Warren Buffett.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2014. Ashoka Fellow Kailash Satyarthi, wins Nobel Peace Prize – having been elected in 1995.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2015. US Secretary of Education Arne Duncan calls changemaking “the new literacy”.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2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​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1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E842A-26F5-424F-9BAC-8A89B4248F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3C878-AC74-3B44-89A4-6620520EA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43CC83B-6077-C14F-A06A-C301A2394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4E8756-F9BD-E54E-93AB-46DB3A13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FABF28-7C1A-BA49-96BC-089AB715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07CF97-F006-8D4F-8EED-860F871F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8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05875-BA98-3E45-A919-BAB024E3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98B237-4023-884E-8BC8-9FECE840E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470C90-47A3-C640-AB8E-F807D83D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6D9A57-1A86-1746-AB20-D15ADDED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263C4-F4A7-494A-B6FB-4343E8CA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1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8A50F8-8967-8D43-92D5-706595CE1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8A0340-E50A-3245-BC9F-8D075550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2156F7-87AC-534D-A3B4-946E97E0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099EEE-4202-6C40-8FD5-F8727CC2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920484-E779-3B4D-9C74-6116AC11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EA724-F5CB-9240-9DFA-A635AD61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45132E-083F-7E49-8F7C-CE0595D8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48AEEB-9479-3345-A737-5F942E72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E68AC7-C56E-A140-B5F1-54256CCA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EBB6F6-EDA2-074B-8B5F-8A2BCB82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81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06059-AFC8-2444-9CB5-0C09FF73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1F2AEA-8C69-534D-841F-40670C7C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6E40B6-FD16-4D41-9E01-C0F308D8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D31F5A-C3F8-8C42-807D-24A5B5D4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17C546-E827-B54D-9D1B-2D3DC2F3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73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9FA56-192C-D446-8D59-81A2B596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48F8F6-B01B-8845-8FBE-6A3036993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C3CAAF-B10B-B440-9A4E-D499DECDB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6847A8-349E-364C-8BFE-8EB3F628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D76C07-D667-804A-A9AC-73009428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230E58-A5E3-3844-86A8-423B3E1B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06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B144FE-3626-C144-A083-ED36044B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12465B-BC1A-B54C-8075-AA94AA590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28F6B0-C6D6-F440-984F-9A9EE40F3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7110C2-BD11-9E4A-840C-7F877E58D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AEC907F-46E4-D942-B35B-1F41DD344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9B0C0C-BACA-8644-9498-26DE20C4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44A8FD-894D-0C42-8DA0-601F9D06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15AAC3-469A-374C-89F6-5FEB3793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6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67937-5B56-394A-856A-A656F48E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7DEE5C-1C8B-ED43-93D7-6A24B457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4E91EE-5AC8-924D-9C39-B730067E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B15734-D35B-124B-B236-2DE65E5C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91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BF5D5E6-5A3A-574C-8353-EDF0BF91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B0BE86-1028-324E-AC17-7BFFE553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7D87C0-9FEF-404D-AB5C-8C4A4EF6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DACE1-227E-4D40-B4BB-F50A842B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BA58D4-9548-8743-9C7A-7FF4F4D8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50D282-1DEE-2A47-B89A-80E1BAAA5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84FFEB-4426-4249-9EA5-C883EF58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996BEA-8DFB-C24A-A934-901B9903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208012-3B0C-0E46-A9FC-FE69D926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6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ECDF5-BE77-A946-8B76-DAA9A5D2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9CF965-D6A8-9A47-AB8C-2D032327E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4779BC-E2DC-7847-A817-B7B6B0C50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74CD2D-20B5-CB44-8A98-6CBEBB35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9C200C-2087-6B49-8B8F-45724410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DA3054-9C56-2F44-B0F2-2B2AB45D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30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40337B-0ADB-914C-8A6A-1B72F06C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CDE0C5-2D1F-A74C-B3E9-EAEB9984D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2119C4-9F28-9444-B6EF-781588AFD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8659-70B8-B344-97F6-2EA2E22805C2}" type="datetimeFigureOut">
              <a:rPr lang="sv-SE" smtClean="0"/>
              <a:t>20/10/20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E25CE0-65D0-354A-8FCE-536369F22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69B6E8-F690-294A-B4EA-57A779080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20C6-68F2-4642-93F3-408FA884FD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nordic@ashoka.org" TargetMode="External"/><Relationship Id="rId6" Type="http://schemas.openxmlformats.org/officeDocument/2006/relationships/hyperlink" Target="https://www.ashokanordic.org/finland-changemaker-ma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B38D09F-383E-164E-8A9F-164417FBDAAD}"/>
              </a:ext>
            </a:extLst>
          </p:cNvPr>
          <p:cNvSpPr/>
          <p:nvPr/>
        </p:nvSpPr>
        <p:spPr>
          <a:xfrm>
            <a:off x="1403" y="6356"/>
            <a:ext cx="994988" cy="8785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19BD1F-1A44-6D41-91BA-45B5B232D8EE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90134F-CAEE-9A41-8686-A1A2D5B4967A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78BA17-A338-4E4D-8875-E2FAF9370E8F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Finnish </a:t>
            </a:r>
            <a:r>
              <a:rPr lang="en-US" sz="4400" b="1" dirty="0" err="1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Changemaker</a:t>
            </a:r>
            <a:r>
              <a:rPr lang="en-US" sz="4400" b="1" dirty="0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 Map</a:t>
            </a:r>
            <a:endParaRPr lang="en-US" sz="4400" b="1" dirty="0">
              <a:solidFill>
                <a:srgbClr val="003366"/>
              </a:solidFill>
              <a:latin typeface="Merriweather"/>
              <a:cs typeface="Merriweather" panose="02000000000000000000" pitchFamily="2" charset="77"/>
            </a:endParaRP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="" xmlns:a16="http://schemas.microsoft.com/office/drawing/2014/main" id="{B0101606-117C-134B-B423-B2E476919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904" y="1727446"/>
            <a:ext cx="7145432" cy="4001442"/>
          </a:xfrm>
          <a:prstGeom prst="rect">
            <a:avLst/>
          </a:prstGeom>
          <a:ln>
            <a:solidFill>
              <a:srgbClr val="0C3861"/>
            </a:solidFill>
          </a:ln>
        </p:spPr>
      </p:pic>
    </p:spTree>
    <p:extLst>
      <p:ext uri="{BB962C8B-B14F-4D97-AF65-F5344CB8AC3E}">
        <p14:creationId xmlns:p14="http://schemas.microsoft.com/office/powerpoint/2010/main" val="185913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DDF90B-456B-CD49-8D2A-B638504553BA}"/>
              </a:ext>
            </a:extLst>
          </p:cNvPr>
          <p:cNvSpPr/>
          <p:nvPr/>
        </p:nvSpPr>
        <p:spPr>
          <a:xfrm>
            <a:off x="1" y="0"/>
            <a:ext cx="2591020" cy="68579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B9DED7-2F2C-4164-A75C-0DE67663A6BE}"/>
              </a:ext>
            </a:extLst>
          </p:cNvPr>
          <p:cNvSpPr txBox="1"/>
          <p:nvPr/>
        </p:nvSpPr>
        <p:spPr>
          <a:xfrm>
            <a:off x="8712075" y="2817471"/>
            <a:ext cx="26142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400" dirty="0">
                <a:solidFill>
                  <a:srgbClr val="003366"/>
                </a:solidFill>
                <a:latin typeface="Merriweather" panose="02000000000000000000" pitchFamily="2" charset="77"/>
                <a:cs typeface="Merriweather" panose="02000000000000000000" pitchFamily="2" charset="77"/>
              </a:rPr>
              <a:t>CONTACT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A1C70A-1F4B-43A3-9C40-9698E1CE7C3C}"/>
              </a:ext>
            </a:extLst>
          </p:cNvPr>
          <p:cNvSpPr txBox="1"/>
          <p:nvPr/>
        </p:nvSpPr>
        <p:spPr>
          <a:xfrm>
            <a:off x="5120640" y="3398389"/>
            <a:ext cx="313839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sv-SE" sz="2000" b="1" dirty="0">
                <a:solidFill>
                  <a:srgbClr val="F0F5F9"/>
                </a:solidFill>
                <a:latin typeface="Lato"/>
              </a:rPr>
              <a:t>Amanda Sundell</a:t>
            </a:r>
            <a:endParaRPr lang="en-US" sz="2000" dirty="0">
              <a:solidFill>
                <a:srgbClr val="F0F5F9"/>
              </a:solidFill>
              <a:latin typeface="Lato"/>
            </a:endParaRPr>
          </a:p>
          <a:p>
            <a:pPr algn="r"/>
            <a:endParaRPr lang="en-GB" sz="2000" dirty="0">
              <a:solidFill>
                <a:srgbClr val="F0F5F9"/>
              </a:solidFill>
              <a:latin typeface="Lato"/>
            </a:endParaRPr>
          </a:p>
          <a:p>
            <a:pPr algn="r"/>
            <a:r>
              <a:rPr lang="en-GB" dirty="0">
                <a:solidFill>
                  <a:srgbClr val="F0F5F9"/>
                </a:solidFill>
                <a:latin typeface="Lato"/>
              </a:rPr>
              <a:t>Country Manager Finland </a:t>
            </a:r>
            <a:r>
              <a:rPr lang="en-GB" u="sng" dirty="0">
                <a:solidFill>
                  <a:srgbClr val="F0F5F9"/>
                </a:solidFill>
                <a:latin typeface="Lato"/>
              </a:rPr>
              <a:t>asundell@ashoka.org</a:t>
            </a:r>
            <a:endParaRPr lang="en-GB" sz="2000" dirty="0">
              <a:solidFill>
                <a:srgbClr val="F0F5F9"/>
              </a:solidFill>
              <a:latin typeface="La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24911DF-F035-41F0-9E98-E02D9B4BC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03" y="273406"/>
            <a:ext cx="2304239" cy="1811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46C40D-B946-9C4C-9066-E1960413F422}"/>
              </a:ext>
            </a:extLst>
          </p:cNvPr>
          <p:cNvSpPr txBox="1"/>
          <p:nvPr/>
        </p:nvSpPr>
        <p:spPr>
          <a:xfrm>
            <a:off x="8712075" y="3398389"/>
            <a:ext cx="261425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sv-SE" sz="2000" b="1" dirty="0">
                <a:solidFill>
                  <a:srgbClr val="F0F5F9"/>
                </a:solidFill>
                <a:latin typeface="Lato"/>
              </a:rPr>
              <a:t>Nathalie Sajda</a:t>
            </a:r>
            <a:endParaRPr lang="en-US" sz="2000" dirty="0">
              <a:solidFill>
                <a:srgbClr val="F0F5F9"/>
              </a:solidFill>
              <a:latin typeface="Lato"/>
            </a:endParaRPr>
          </a:p>
          <a:p>
            <a:pPr algn="r"/>
            <a:endParaRPr lang="en-GB" sz="2000" dirty="0">
              <a:solidFill>
                <a:srgbClr val="F0F5F9"/>
              </a:solidFill>
              <a:latin typeface="Lato"/>
            </a:endParaRPr>
          </a:p>
          <a:p>
            <a:pPr algn="r"/>
            <a:r>
              <a:rPr lang="en-GB" dirty="0">
                <a:solidFill>
                  <a:srgbClr val="F0F5F9"/>
                </a:solidFill>
                <a:latin typeface="Lato"/>
              </a:rPr>
              <a:t>Nordic Youth Manager </a:t>
            </a:r>
            <a:r>
              <a:rPr lang="en-GB" u="sng" dirty="0">
                <a:solidFill>
                  <a:srgbClr val="F0F5F9"/>
                </a:solidFill>
                <a:latin typeface="Lato"/>
              </a:rPr>
              <a:t>nsajda@ashoka.org</a:t>
            </a:r>
            <a:endParaRPr lang="en-GB" sz="2000" dirty="0">
              <a:solidFill>
                <a:srgbClr val="F0F5F9"/>
              </a:solidFill>
              <a:latin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0A87A1-7F41-7C4D-B445-8BFD63798F9A}"/>
              </a:ext>
            </a:extLst>
          </p:cNvPr>
          <p:cNvSpPr txBox="1"/>
          <p:nvPr/>
        </p:nvSpPr>
        <p:spPr>
          <a:xfrm>
            <a:off x="2944924" y="6014012"/>
            <a:ext cx="142555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3366"/>
                </a:solidFill>
                <a:latin typeface="Merriweather" panose="02000000000000000000" pitchFamily="2" charset="77"/>
                <a:cs typeface="Merriweather" panose="02000000000000000000" pitchFamily="2" charset="77"/>
              </a:rPr>
              <a:t>Website: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1D9B5B-64F8-6844-AD8D-6AC307FBC388}"/>
              </a:ext>
            </a:extLst>
          </p:cNvPr>
          <p:cNvSpPr txBox="1"/>
          <p:nvPr/>
        </p:nvSpPr>
        <p:spPr>
          <a:xfrm>
            <a:off x="7855638" y="6014012"/>
            <a:ext cx="142555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3366"/>
                </a:solidFill>
                <a:latin typeface="Merriweather" panose="02000000000000000000" pitchFamily="2" charset="77"/>
                <a:cs typeface="Merriweather" panose="02000000000000000000" pitchFamily="2" charset="77"/>
              </a:rPr>
              <a:t>LinkedIn: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39B9AC-01B3-FB4C-A059-F9598C9B97A4}"/>
              </a:ext>
            </a:extLst>
          </p:cNvPr>
          <p:cNvSpPr txBox="1"/>
          <p:nvPr/>
        </p:nvSpPr>
        <p:spPr>
          <a:xfrm>
            <a:off x="10019200" y="6014012"/>
            <a:ext cx="142555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3366"/>
                </a:solidFill>
                <a:latin typeface="Merriweather" panose="02000000000000000000" pitchFamily="2" charset="77"/>
                <a:cs typeface="Merriweather" panose="02000000000000000000" pitchFamily="2" charset="77"/>
              </a:rPr>
              <a:t>Instagram: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E84EF1-E228-144F-85A2-46AF5DDC22CC}"/>
              </a:ext>
            </a:extLst>
          </p:cNvPr>
          <p:cNvSpPr txBox="1"/>
          <p:nvPr/>
        </p:nvSpPr>
        <p:spPr>
          <a:xfrm>
            <a:off x="10019200" y="6352566"/>
            <a:ext cx="26142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600" dirty="0">
                <a:solidFill>
                  <a:srgbClr val="F0F5F9"/>
                </a:solidFill>
                <a:latin typeface="Lato"/>
              </a:rPr>
              <a:t>AshokaNordic</a:t>
            </a:r>
            <a:endParaRPr lang="en-GB" sz="1600" dirty="0">
              <a:solidFill>
                <a:srgbClr val="F0F5F9"/>
              </a:solidFill>
              <a:latin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3BB5A4-4842-5A4C-A076-F9A63D69241A}"/>
              </a:ext>
            </a:extLst>
          </p:cNvPr>
          <p:cNvSpPr txBox="1"/>
          <p:nvPr/>
        </p:nvSpPr>
        <p:spPr>
          <a:xfrm>
            <a:off x="5472539" y="6014012"/>
            <a:ext cx="142555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3366"/>
                </a:solidFill>
                <a:latin typeface="Merriweather" panose="02000000000000000000" pitchFamily="2" charset="77"/>
                <a:cs typeface="Merriweather" panose="02000000000000000000" pitchFamily="2" charset="77"/>
              </a:rPr>
              <a:t>Facebook: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8470B8-41FC-6643-A8AB-AC7577082334}"/>
              </a:ext>
            </a:extLst>
          </p:cNvPr>
          <p:cNvSpPr txBox="1"/>
          <p:nvPr/>
        </p:nvSpPr>
        <p:spPr>
          <a:xfrm>
            <a:off x="7855638" y="6352566"/>
            <a:ext cx="26142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600" dirty="0">
                <a:solidFill>
                  <a:srgbClr val="F0F5F9"/>
                </a:solidFill>
                <a:latin typeface="Lato"/>
              </a:rPr>
              <a:t>AshokaNordic</a:t>
            </a:r>
            <a:endParaRPr lang="en-GB" sz="1600" dirty="0">
              <a:solidFill>
                <a:srgbClr val="F0F5F9"/>
              </a:solidFill>
              <a:latin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C2EA6E-A4A1-7F45-8BE9-E60AEF48B5DD}"/>
              </a:ext>
            </a:extLst>
          </p:cNvPr>
          <p:cNvSpPr txBox="1"/>
          <p:nvPr/>
        </p:nvSpPr>
        <p:spPr>
          <a:xfrm>
            <a:off x="5476358" y="6352566"/>
            <a:ext cx="26142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600" dirty="0">
                <a:solidFill>
                  <a:srgbClr val="F0F5F9"/>
                </a:solidFill>
                <a:latin typeface="Lato"/>
              </a:rPr>
              <a:t>AshokaNordic</a:t>
            </a:r>
            <a:endParaRPr lang="en-GB" sz="1600" dirty="0">
              <a:solidFill>
                <a:srgbClr val="F0F5F9"/>
              </a:solidFill>
              <a:latin typeface="La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B73063-CB60-D949-9FA9-CB27803B0E41}"/>
              </a:ext>
            </a:extLst>
          </p:cNvPr>
          <p:cNvSpPr txBox="1"/>
          <p:nvPr/>
        </p:nvSpPr>
        <p:spPr>
          <a:xfrm>
            <a:off x="2944924" y="6352566"/>
            <a:ext cx="26142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600" dirty="0">
                <a:solidFill>
                  <a:srgbClr val="F0F5F9"/>
                </a:solidFill>
                <a:latin typeface="Lato"/>
              </a:rPr>
              <a:t>ashokanordic.org</a:t>
            </a:r>
            <a:endParaRPr lang="en-GB" sz="1600" dirty="0">
              <a:solidFill>
                <a:srgbClr val="F0F5F9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5155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B38D09F-383E-164E-8A9F-164417FBDAAD}"/>
              </a:ext>
            </a:extLst>
          </p:cNvPr>
          <p:cNvSpPr/>
          <p:nvPr/>
        </p:nvSpPr>
        <p:spPr>
          <a:xfrm>
            <a:off x="1403" y="6356"/>
            <a:ext cx="994988" cy="8785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19BD1F-1A44-6D41-91BA-45B5B232D8EE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90134F-CAEE-9A41-8686-A1A2D5B4967A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78BA17-A338-4E4D-8875-E2FAF9370E8F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Overview of Ashoka: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CD8D4B8-F382-7943-8517-BCA63E83CF0B}"/>
              </a:ext>
            </a:extLst>
          </p:cNvPr>
          <p:cNvSpPr/>
          <p:nvPr/>
        </p:nvSpPr>
        <p:spPr>
          <a:xfrm>
            <a:off x="8699957" y="1787149"/>
            <a:ext cx="349204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Fellows have seen their work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replicated by outside groups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FDA08D8-750F-0B4A-8E33-2F209A2253AD}"/>
              </a:ext>
            </a:extLst>
          </p:cNvPr>
          <p:cNvSpPr/>
          <p:nvPr/>
        </p:nvSpPr>
        <p:spPr>
          <a:xfrm>
            <a:off x="8708152" y="2736393"/>
            <a:ext cx="3483848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Fellows have influenced public policy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921CB7E-5549-B547-9F65-B14AEC1779CB}"/>
              </a:ext>
            </a:extLst>
          </p:cNvPr>
          <p:cNvSpPr/>
          <p:nvPr/>
        </p:nvSpPr>
        <p:spPr>
          <a:xfrm>
            <a:off x="8708153" y="3467878"/>
            <a:ext cx="34838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Fellows report their idea focuses on 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societal mindset and cultural 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0C76F1F-20AE-614A-8E5F-DBAF67AA7477}"/>
              </a:ext>
            </a:extLst>
          </p:cNvPr>
          <p:cNvSpPr/>
          <p:nvPr/>
        </p:nvSpPr>
        <p:spPr>
          <a:xfrm>
            <a:off x="8708153" y="4447564"/>
            <a:ext cx="3492044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Fellows have altered market systems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FBF19A2-0869-EC40-BDF1-B8BAD7075879}"/>
              </a:ext>
            </a:extLst>
          </p:cNvPr>
          <p:cNvSpPr/>
          <p:nvPr/>
        </p:nvSpPr>
        <p:spPr>
          <a:xfrm>
            <a:off x="7623310" y="1750450"/>
            <a:ext cx="98367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2400" b="1" dirty="0">
                <a:solidFill>
                  <a:srgbClr val="003366"/>
                </a:solidFill>
                <a:latin typeface="Lato"/>
                <a:ea typeface="+mn-lt"/>
                <a:cs typeface="+mn-lt"/>
              </a:rPr>
              <a:t>90%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630B17D-A7DD-0044-BDD3-1E58AAAD33E2}"/>
              </a:ext>
            </a:extLst>
          </p:cNvPr>
          <p:cNvSpPr/>
          <p:nvPr/>
        </p:nvSpPr>
        <p:spPr>
          <a:xfrm>
            <a:off x="7631505" y="2682105"/>
            <a:ext cx="98367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2400" b="1" dirty="0">
                <a:solidFill>
                  <a:srgbClr val="003366"/>
                </a:solidFill>
                <a:latin typeface="Lato"/>
                <a:ea typeface="+mn-lt"/>
                <a:cs typeface="+mn-lt"/>
              </a:rPr>
              <a:t>93%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1B9AFC8-8A05-B84A-94CA-E5A0025A7C90}"/>
              </a:ext>
            </a:extLst>
          </p:cNvPr>
          <p:cNvSpPr/>
          <p:nvPr/>
        </p:nvSpPr>
        <p:spPr>
          <a:xfrm>
            <a:off x="7631505" y="3467878"/>
            <a:ext cx="98367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2400" b="1" dirty="0">
                <a:solidFill>
                  <a:srgbClr val="003366"/>
                </a:solidFill>
                <a:latin typeface="Lato"/>
                <a:ea typeface="+mn-lt"/>
                <a:cs typeface="+mn-lt"/>
              </a:rPr>
              <a:t>97%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63F616A-E3C9-C34E-836E-3BD71281CD83}"/>
              </a:ext>
            </a:extLst>
          </p:cNvPr>
          <p:cNvSpPr/>
          <p:nvPr/>
        </p:nvSpPr>
        <p:spPr>
          <a:xfrm>
            <a:off x="7631505" y="4370620"/>
            <a:ext cx="98367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2400" b="1" dirty="0">
                <a:solidFill>
                  <a:srgbClr val="003366"/>
                </a:solidFill>
                <a:latin typeface="Lato"/>
                <a:ea typeface="+mn-lt"/>
                <a:cs typeface="+mn-lt"/>
              </a:rPr>
              <a:t>93%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42991D-47C5-2642-9462-EA69909621D5}"/>
              </a:ext>
            </a:extLst>
          </p:cNvPr>
          <p:cNvSpPr/>
          <p:nvPr/>
        </p:nvSpPr>
        <p:spPr>
          <a:xfrm>
            <a:off x="7623310" y="5304140"/>
            <a:ext cx="98367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2400" b="1" dirty="0">
                <a:solidFill>
                  <a:srgbClr val="0C3861"/>
                </a:solidFill>
                <a:latin typeface="Lato"/>
                <a:ea typeface="+mn-lt"/>
                <a:cs typeface="+mn-lt"/>
              </a:rPr>
              <a:t>84%</a:t>
            </a:r>
            <a:endParaRPr lang="en-US" sz="2400" b="1" dirty="0">
              <a:solidFill>
                <a:srgbClr val="0C3861"/>
              </a:solidFill>
              <a:latin typeface="Lato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DD8517D-3CDE-244B-9510-7D803B850D0D}"/>
              </a:ext>
            </a:extLst>
          </p:cNvPr>
          <p:cNvSpPr/>
          <p:nvPr/>
        </p:nvSpPr>
        <p:spPr>
          <a:xfrm>
            <a:off x="8699956" y="5261372"/>
            <a:ext cx="350024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Fellows report that Ashoka helped 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their impact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3D1AB5D-D6A2-E64B-A53C-6E80B4F21ADD}"/>
              </a:ext>
            </a:extLst>
          </p:cNvPr>
          <p:cNvSpPr/>
          <p:nvPr/>
        </p:nvSpPr>
        <p:spPr>
          <a:xfrm>
            <a:off x="1089364" y="1728998"/>
            <a:ext cx="6005914" cy="39301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Lato Light"/>
              </a:rPr>
              <a:t>Ashoka was founded in 1980 by Bill Drayton, who also coined the term </a:t>
            </a:r>
            <a:r>
              <a:rPr lang="en-GB" sz="1400" b="1" dirty="0">
                <a:latin typeface="Lato Light"/>
              </a:rPr>
              <a:t>social entrepreneurship.</a:t>
            </a:r>
            <a:endParaRPr lang="en-US" dirty="0"/>
          </a:p>
          <a:p>
            <a:pPr>
              <a:lnSpc>
                <a:spcPct val="150000"/>
              </a:lnSpc>
            </a:pPr>
            <a:endParaRPr lang="en-GB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Lato Light"/>
              </a:rPr>
              <a:t>Ashoka is the </a:t>
            </a:r>
            <a:r>
              <a:rPr lang="en-GB" sz="1400" b="1" dirty="0">
                <a:latin typeface="Lato Light"/>
              </a:rPr>
              <a:t>world’s largest network </a:t>
            </a:r>
            <a:r>
              <a:rPr lang="en-GB" sz="1400" dirty="0">
                <a:latin typeface="Lato Light"/>
              </a:rPr>
              <a:t>for social entrepreneurship and Changemaking, and we are active in over 90 countries​.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Lato Light"/>
              </a:rPr>
              <a:t>We identify and support </a:t>
            </a:r>
            <a:r>
              <a:rPr lang="en-GB" sz="1400" b="1" dirty="0">
                <a:latin typeface="Lato Light"/>
              </a:rPr>
              <a:t>system-changing social entrepreneurs </a:t>
            </a:r>
            <a:r>
              <a:rPr lang="en-GB" sz="1400" dirty="0">
                <a:latin typeface="Lato Light"/>
              </a:rPr>
              <a:t>and</a:t>
            </a:r>
            <a:r>
              <a:rPr lang="en-GB" sz="1400" b="1" dirty="0">
                <a:latin typeface="Lato Light"/>
              </a:rPr>
              <a:t> </a:t>
            </a:r>
            <a:r>
              <a:rPr lang="en-GB" sz="1400" dirty="0">
                <a:latin typeface="Lato Light"/>
              </a:rPr>
              <a:t>our mission is to build and support a </a:t>
            </a:r>
            <a:r>
              <a:rPr lang="en-GB" sz="1400" b="1" dirty="0">
                <a:latin typeface="Lato Light"/>
              </a:rPr>
              <a:t>Everyone a Changemaker-movement.</a:t>
            </a:r>
          </a:p>
          <a:p>
            <a:pPr>
              <a:lnSpc>
                <a:spcPct val="150000"/>
              </a:lnSpc>
            </a:pPr>
            <a:endParaRPr lang="en-GB" sz="1400" b="1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Lato Light"/>
              </a:rPr>
              <a:t>Ashoka Nordic was established in 2011 </a:t>
            </a:r>
            <a:r>
              <a:rPr lang="en-GB" sz="1400" dirty="0">
                <a:latin typeface="Lato Light"/>
              </a:rPr>
              <a:t>and has partnered so-far with IKEA, Nordea, Accenture, Vinnova, Reach for Change, Raoul Wallenberg Academy and others.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8C91D27-EE6E-004A-9759-389FB08BD929}"/>
              </a:ext>
            </a:extLst>
          </p:cNvPr>
          <p:cNvCxnSpPr>
            <a:cxnSpLocks/>
          </p:cNvCxnSpPr>
          <p:nvPr/>
        </p:nvCxnSpPr>
        <p:spPr>
          <a:xfrm>
            <a:off x="7427088" y="2275378"/>
            <a:ext cx="0" cy="3090441"/>
          </a:xfrm>
          <a:prstGeom prst="line">
            <a:avLst/>
          </a:prstGeom>
          <a:ln w="12700">
            <a:solidFill>
              <a:srgbClr val="0C3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1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17DAC8-353A-444F-BC83-AA011B64466D}"/>
              </a:ext>
            </a:extLst>
          </p:cNvPr>
          <p:cNvSpPr/>
          <p:nvPr/>
        </p:nvSpPr>
        <p:spPr>
          <a:xfrm>
            <a:off x="-2335" y="1951797"/>
            <a:ext cx="2409779" cy="493495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E185084-9466-D641-8EBD-3BD86D696F56}"/>
              </a:ext>
            </a:extLst>
          </p:cNvPr>
          <p:cNvSpPr/>
          <p:nvPr/>
        </p:nvSpPr>
        <p:spPr>
          <a:xfrm>
            <a:off x="2548655" y="120123"/>
            <a:ext cx="9602751" cy="595563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21788F-AE0C-644B-8C65-9721A7E4D2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18" y="35378"/>
            <a:ext cx="9924617" cy="61954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12BA473-3B62-6E4C-ABD6-6D05461F49E4}"/>
              </a:ext>
            </a:extLst>
          </p:cNvPr>
          <p:cNvSpPr/>
          <p:nvPr/>
        </p:nvSpPr>
        <p:spPr>
          <a:xfrm>
            <a:off x="3117019" y="1293409"/>
            <a:ext cx="1467776" cy="1414120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890AAE4-0E8E-3745-B11C-4EE859FEF794}"/>
              </a:ext>
            </a:extLst>
          </p:cNvPr>
          <p:cNvSpPr txBox="1"/>
          <p:nvPr/>
        </p:nvSpPr>
        <p:spPr>
          <a:xfrm>
            <a:off x="3116237" y="1422581"/>
            <a:ext cx="1467777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North America</a:t>
            </a:r>
          </a:p>
          <a:p>
            <a:pPr algn="ctr"/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320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58E552F-13EC-BF44-8DF2-BFED167AEFE0}"/>
              </a:ext>
            </a:extLst>
          </p:cNvPr>
          <p:cNvSpPr/>
          <p:nvPr/>
        </p:nvSpPr>
        <p:spPr>
          <a:xfrm>
            <a:off x="3358090" y="2846602"/>
            <a:ext cx="2630749" cy="2556768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137D6F8-5F58-2848-B027-4B2C04795DA3}"/>
              </a:ext>
            </a:extLst>
          </p:cNvPr>
          <p:cNvSpPr/>
          <p:nvPr/>
        </p:nvSpPr>
        <p:spPr>
          <a:xfrm>
            <a:off x="6189342" y="2941731"/>
            <a:ext cx="1744844" cy="1737446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E98CCFF-7087-B345-A567-D533559377B6}"/>
              </a:ext>
            </a:extLst>
          </p:cNvPr>
          <p:cNvSpPr/>
          <p:nvPr/>
        </p:nvSpPr>
        <p:spPr>
          <a:xfrm>
            <a:off x="8796018" y="1789887"/>
            <a:ext cx="2614863" cy="2510589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34AC8F4-21F4-D74F-A46C-194BF9C08A17}"/>
              </a:ext>
            </a:extLst>
          </p:cNvPr>
          <p:cNvSpPr/>
          <p:nvPr/>
        </p:nvSpPr>
        <p:spPr>
          <a:xfrm>
            <a:off x="7607752" y="2244648"/>
            <a:ext cx="981451" cy="929665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17B9554-CE98-6F42-B118-D0DE854D86FE}"/>
              </a:ext>
            </a:extLst>
          </p:cNvPr>
          <p:cNvSpPr/>
          <p:nvPr/>
        </p:nvSpPr>
        <p:spPr>
          <a:xfrm>
            <a:off x="5851146" y="630624"/>
            <a:ext cx="2008049" cy="1934068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BAC8FA-B1F9-4C43-8484-D2C1CE3260D9}"/>
              </a:ext>
            </a:extLst>
          </p:cNvPr>
          <p:cNvSpPr txBox="1"/>
          <p:nvPr/>
        </p:nvSpPr>
        <p:spPr>
          <a:xfrm>
            <a:off x="5851146" y="1166257"/>
            <a:ext cx="200804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Europe</a:t>
            </a:r>
          </a:p>
          <a:p>
            <a:pPr algn="ctr"/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591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E0C656-9C4F-7B4E-B007-4EF9CE3E38B9}"/>
              </a:ext>
            </a:extLst>
          </p:cNvPr>
          <p:cNvSpPr txBox="1"/>
          <p:nvPr/>
        </p:nvSpPr>
        <p:spPr>
          <a:xfrm>
            <a:off x="4398221" y="3431925"/>
            <a:ext cx="1454111" cy="1160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Latin </a:t>
            </a:r>
          </a:p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America</a:t>
            </a:r>
          </a:p>
          <a:p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1043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33EB001-2124-FE44-8368-2C720DB7D09B}"/>
              </a:ext>
            </a:extLst>
          </p:cNvPr>
          <p:cNvSpPr txBox="1"/>
          <p:nvPr/>
        </p:nvSpPr>
        <p:spPr>
          <a:xfrm>
            <a:off x="6602125" y="3428190"/>
            <a:ext cx="1003095" cy="75728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Africa</a:t>
            </a:r>
          </a:p>
          <a:p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472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84D9379-09F9-9440-B4E1-F93F1420B078}"/>
              </a:ext>
            </a:extLst>
          </p:cNvPr>
          <p:cNvSpPr txBox="1"/>
          <p:nvPr/>
        </p:nvSpPr>
        <p:spPr>
          <a:xfrm>
            <a:off x="7716510" y="1659828"/>
            <a:ext cx="1654124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Middle East and North</a:t>
            </a:r>
          </a:p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Africa</a:t>
            </a:r>
          </a:p>
          <a:p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118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C5DBC5-1A9B-A643-A51D-8C1D4112C97C}"/>
              </a:ext>
            </a:extLst>
          </p:cNvPr>
          <p:cNvSpPr txBox="1"/>
          <p:nvPr/>
        </p:nvSpPr>
        <p:spPr>
          <a:xfrm>
            <a:off x="10079427" y="2330179"/>
            <a:ext cx="1654124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Asia</a:t>
            </a:r>
          </a:p>
          <a:p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1042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38FE1BF-B17D-E348-80A7-C828EAB179D8}"/>
              </a:ext>
            </a:extLst>
          </p:cNvPr>
          <p:cNvSpPr txBox="1"/>
          <p:nvPr/>
        </p:nvSpPr>
        <p:spPr>
          <a:xfrm>
            <a:off x="2556796" y="5675471"/>
            <a:ext cx="193835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200" spc="200" dirty="0">
                <a:solidFill>
                  <a:srgbClr val="0C386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Ashoka Offices Worldwide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99B77F-9853-3642-B101-0D88FBD29951}"/>
              </a:ext>
            </a:extLst>
          </p:cNvPr>
          <p:cNvSpPr txBox="1"/>
          <p:nvPr/>
        </p:nvSpPr>
        <p:spPr>
          <a:xfrm>
            <a:off x="4806502" y="5773200"/>
            <a:ext cx="120801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Argentina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Austria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Bangladesh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Brazil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Canada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5C2F6FB-3A33-6844-BD1E-3C4F176DDA36}"/>
              </a:ext>
            </a:extLst>
          </p:cNvPr>
          <p:cNvCxnSpPr>
            <a:cxnSpLocks/>
          </p:cNvCxnSpPr>
          <p:nvPr/>
        </p:nvCxnSpPr>
        <p:spPr>
          <a:xfrm>
            <a:off x="4507030" y="5784544"/>
            <a:ext cx="0" cy="927375"/>
          </a:xfrm>
          <a:prstGeom prst="line">
            <a:avLst/>
          </a:prstGeom>
          <a:ln>
            <a:solidFill>
              <a:srgbClr val="20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3A4B23-C357-3D46-8236-733AF041B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70840" y="7449009"/>
            <a:ext cx="5283200" cy="1206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14622FB-AEC3-7E4C-A610-385DA618641E}"/>
              </a:ext>
            </a:extLst>
          </p:cNvPr>
          <p:cNvSpPr txBox="1"/>
          <p:nvPr/>
        </p:nvSpPr>
        <p:spPr>
          <a:xfrm>
            <a:off x="5789920" y="5773785"/>
            <a:ext cx="1208015" cy="1277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Chile</a:t>
            </a:r>
          </a:p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Egypt</a:t>
            </a:r>
          </a:p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Finland</a:t>
            </a:r>
          </a:p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France</a:t>
            </a:r>
          </a:p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Germany</a:t>
            </a:r>
          </a:p>
          <a:p>
            <a:r>
              <a:rPr lang="en-US" sz="110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Greece</a:t>
            </a:r>
          </a:p>
          <a:p>
            <a:endParaRPr lang="en-US" sz="11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6946C0C-07D1-9341-B55F-7163A934612A}"/>
              </a:ext>
            </a:extLst>
          </p:cNvPr>
          <p:cNvSpPr txBox="1"/>
          <p:nvPr/>
        </p:nvSpPr>
        <p:spPr>
          <a:xfrm>
            <a:off x="6747352" y="5784544"/>
            <a:ext cx="12080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India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Indonesia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Ireland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Israel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Italy</a:t>
            </a:r>
          </a:p>
          <a:p>
            <a:endParaRPr lang="en-US" sz="110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6BF2F5F-E4C2-F64E-85E3-A6D028445ED6}"/>
              </a:ext>
            </a:extLst>
          </p:cNvPr>
          <p:cNvSpPr txBox="1"/>
          <p:nvPr/>
        </p:nvSpPr>
        <p:spPr>
          <a:xfrm>
            <a:off x="7627328" y="5784544"/>
            <a:ext cx="120801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Japan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Kenya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Mexico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Netherlands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Nigeria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F9DCBDF-5067-7542-B084-667893AD7997}"/>
              </a:ext>
            </a:extLst>
          </p:cNvPr>
          <p:cNvSpPr txBox="1"/>
          <p:nvPr/>
        </p:nvSpPr>
        <p:spPr>
          <a:xfrm>
            <a:off x="8708113" y="5784544"/>
            <a:ext cx="120801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Nordic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Philippines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Poland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Portugal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Romania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6F2855E-759D-4B4B-9773-F386D28A93D7}"/>
              </a:ext>
            </a:extLst>
          </p:cNvPr>
          <p:cNvSpPr txBox="1"/>
          <p:nvPr/>
        </p:nvSpPr>
        <p:spPr>
          <a:xfrm>
            <a:off x="9717180" y="5784544"/>
            <a:ext cx="120801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Senegal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South Africa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South Korea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Spain</a:t>
            </a:r>
          </a:p>
          <a:p>
            <a:r>
              <a:rPr lang="en-US" sz="11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Switzerland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6CD578-4C73-E74A-A8E8-C011B255E566}"/>
              </a:ext>
            </a:extLst>
          </p:cNvPr>
          <p:cNvSpPr txBox="1"/>
          <p:nvPr/>
        </p:nvSpPr>
        <p:spPr>
          <a:xfrm>
            <a:off x="10781470" y="5784544"/>
            <a:ext cx="1208015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Thailand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Turkey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United Kingdom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USA</a:t>
            </a:r>
          </a:p>
          <a:p>
            <a:r>
              <a:rPr lang="en-US" sz="11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Venezuela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6F3E2A-FE95-4E48-A143-F0E7F013C056}"/>
              </a:ext>
            </a:extLst>
          </p:cNvPr>
          <p:cNvSpPr txBox="1"/>
          <p:nvPr/>
        </p:nvSpPr>
        <p:spPr>
          <a:xfrm>
            <a:off x="299445" y="208758"/>
            <a:ext cx="21002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400" spc="200" dirty="0">
                <a:solidFill>
                  <a:srgbClr val="0C3861"/>
                </a:solidFill>
                <a:latin typeface="Merriweather" panose="02000000000000000000" pitchFamily="2" charset="77"/>
                <a:ea typeface="Lato" panose="020F0502020204030203" pitchFamily="34" charset="0"/>
                <a:cs typeface="Merriweather" panose="02000000000000000000" pitchFamily="2" charset="77"/>
              </a:rPr>
              <a:t>Ashoka</a:t>
            </a:r>
          </a:p>
          <a:p>
            <a:r>
              <a:rPr lang="en-US" sz="2400" spc="200">
                <a:solidFill>
                  <a:srgbClr val="0C3861"/>
                </a:solidFill>
                <a:latin typeface="Merriweather"/>
                <a:ea typeface="Lato" panose="020F0502020204030203" pitchFamily="34" charset="0"/>
                <a:cs typeface="Merriweather" panose="02000000000000000000" pitchFamily="2" charset="77"/>
              </a:rPr>
              <a:t>Fellows</a:t>
            </a:r>
            <a:endParaRPr lang="en-US" sz="2400" spc="200" dirty="0">
              <a:solidFill>
                <a:srgbClr val="0C3861"/>
              </a:solidFill>
              <a:latin typeface="Merriweather" panose="02000000000000000000" pitchFamily="2" charset="77"/>
              <a:ea typeface="Lato" panose="020F0502020204030203" pitchFamily="34" charset="0"/>
              <a:cs typeface="Merriweather" panose="02000000000000000000" pitchFamily="2" charset="77"/>
            </a:endParaRPr>
          </a:p>
          <a:p>
            <a:r>
              <a:rPr lang="en-US" sz="2400" spc="200" dirty="0">
                <a:solidFill>
                  <a:srgbClr val="0C3861"/>
                </a:solidFill>
                <a:latin typeface="Merriweather" panose="02000000000000000000" pitchFamily="2" charset="77"/>
                <a:ea typeface="Lato" panose="020F0502020204030203" pitchFamily="34" charset="0"/>
                <a:cs typeface="Merriweather" panose="02000000000000000000" pitchFamily="2" charset="77"/>
              </a:rPr>
              <a:t>Around the World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95F1DE1-C50C-9E47-B050-75F3334BFAE0}"/>
              </a:ext>
            </a:extLst>
          </p:cNvPr>
          <p:cNvSpPr/>
          <p:nvPr/>
        </p:nvSpPr>
        <p:spPr>
          <a:xfrm>
            <a:off x="5537575" y="488348"/>
            <a:ext cx="1004532" cy="967523"/>
          </a:xfrm>
          <a:prstGeom prst="ellipse">
            <a:avLst/>
          </a:prstGeom>
          <a:solidFill>
            <a:srgbClr val="F29D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5D8AE88-E9D7-974B-92AA-FD6FE3474CA2}"/>
              </a:ext>
            </a:extLst>
          </p:cNvPr>
          <p:cNvSpPr txBox="1"/>
          <p:nvPr/>
        </p:nvSpPr>
        <p:spPr>
          <a:xfrm>
            <a:off x="5056545" y="605354"/>
            <a:ext cx="200804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/>
                <a:ea typeface="Lato Heavy" panose="020F0502020204030203" pitchFamily="34" charset="0"/>
                <a:cs typeface="Lato Heavy" panose="020F0502020204030203" pitchFamily="34" charset="0"/>
              </a:rPr>
              <a:t>Nordics</a:t>
            </a:r>
          </a:p>
          <a:p>
            <a:pPr algn="ctr"/>
            <a:r>
              <a:rPr lang="en-US" sz="3200" b="1" dirty="0">
                <a:solidFill>
                  <a:srgbClr val="0C3861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9235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C9AFD6A5-268C-5B4D-840B-B93D6C79D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536" y="0"/>
            <a:ext cx="122575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DDF90B-456B-CD49-8D2A-B638504553BA}"/>
              </a:ext>
            </a:extLst>
          </p:cNvPr>
          <p:cNvSpPr/>
          <p:nvPr/>
        </p:nvSpPr>
        <p:spPr>
          <a:xfrm>
            <a:off x="-65533" y="-1"/>
            <a:ext cx="1307059" cy="685800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F4D22F-2206-411E-8DE0-178A1BF7107C}"/>
              </a:ext>
            </a:extLst>
          </p:cNvPr>
          <p:cNvSpPr/>
          <p:nvPr/>
        </p:nvSpPr>
        <p:spPr>
          <a:xfrm>
            <a:off x="1444143" y="1498601"/>
            <a:ext cx="9303713" cy="1174858"/>
          </a:xfrm>
          <a:prstGeom prst="rect">
            <a:avLst/>
          </a:prstGeom>
          <a:solidFill>
            <a:srgbClr val="0C3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194335-2968-714D-87A3-1212961B25A1}"/>
              </a:ext>
            </a:extLst>
          </p:cNvPr>
          <p:cNvSpPr txBox="1"/>
          <p:nvPr/>
        </p:nvSpPr>
        <p:spPr>
          <a:xfrm>
            <a:off x="1547467" y="1610727"/>
            <a:ext cx="920038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Nordic Changemaker Map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1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F7DD5D-54F1-944C-83B0-1C171B5BE162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722B975-F768-9D4A-92D2-A6BA23696F48}"/>
              </a:ext>
            </a:extLst>
          </p:cNvPr>
          <p:cNvSpPr/>
          <p:nvPr/>
        </p:nvSpPr>
        <p:spPr>
          <a:xfrm>
            <a:off x="-1930" y="5751"/>
            <a:ext cx="994988" cy="72465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2ABF790-C5E1-2F45-8A33-49D0BBF40C59}"/>
              </a:ext>
            </a:extLst>
          </p:cNvPr>
          <p:cNvSpPr/>
          <p:nvPr/>
        </p:nvSpPr>
        <p:spPr>
          <a:xfrm>
            <a:off x="1633286" y="2017342"/>
            <a:ext cx="988662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Conduct a </a:t>
            </a:r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health check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on the challenges and needs of the ecosystem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6818623-85FF-9644-AB1D-84E7F9AD53B3}"/>
              </a:ext>
            </a:extLst>
          </p:cNvPr>
          <p:cNvCxnSpPr>
            <a:cxnSpLocks/>
          </p:cNvCxnSpPr>
          <p:nvPr/>
        </p:nvCxnSpPr>
        <p:spPr>
          <a:xfrm>
            <a:off x="1429657" y="1944531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E34FD4-F709-F64C-A220-DC6B8D510B34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03B1A4-7E58-E94B-A8F3-DB05D8236712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Value proposition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8979E5-23D6-3143-93B2-81970B2F6C81}"/>
              </a:ext>
            </a:extLst>
          </p:cNvPr>
          <p:cNvSpPr/>
          <p:nvPr/>
        </p:nvSpPr>
        <p:spPr>
          <a:xfrm>
            <a:off x="1633286" y="2725961"/>
            <a:ext cx="870087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Create </a:t>
            </a:r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visibility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of existing and needed networks for Nordic Changemakers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BD745D1-6450-5D4E-A159-89BF6F696173}"/>
              </a:ext>
            </a:extLst>
          </p:cNvPr>
          <p:cNvCxnSpPr>
            <a:cxnSpLocks/>
          </p:cNvCxnSpPr>
          <p:nvPr/>
        </p:nvCxnSpPr>
        <p:spPr>
          <a:xfrm>
            <a:off x="1429657" y="2653150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3C40934-EF86-834F-A197-37E18AE4406D}"/>
              </a:ext>
            </a:extLst>
          </p:cNvPr>
          <p:cNvSpPr/>
          <p:nvPr/>
        </p:nvSpPr>
        <p:spPr>
          <a:xfrm>
            <a:off x="1633286" y="3474828"/>
            <a:ext cx="1045711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Enhance </a:t>
            </a:r>
            <a:r>
              <a:rPr lang="en-US" b="1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collaborations and connectivity</a:t>
            </a:r>
            <a:r>
              <a:rPr lang="en-US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among stakeholders in the ecosystem, nationally and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regional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DF1E963-166B-FA47-9787-2F0470A180E0}"/>
              </a:ext>
            </a:extLst>
          </p:cNvPr>
          <p:cNvCxnSpPr>
            <a:cxnSpLocks/>
          </p:cNvCxnSpPr>
          <p:nvPr/>
        </p:nvCxnSpPr>
        <p:spPr>
          <a:xfrm>
            <a:off x="1429657" y="3402017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6416F55-94C1-7145-AA6C-F540E9B61E27}"/>
              </a:ext>
            </a:extLst>
          </p:cNvPr>
          <p:cNvSpPr/>
          <p:nvPr/>
        </p:nvSpPr>
        <p:spPr>
          <a:xfrm>
            <a:off x="1633286" y="4239330"/>
            <a:ext cx="998721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Identify </a:t>
            </a:r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trends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to better support, strengthen and evolve the Changemaking scene </a:t>
            </a:r>
            <a:endParaRPr lang="en-US" sz="70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DC9C406-75AC-0741-A556-9043A7FB86A2}"/>
              </a:ext>
            </a:extLst>
          </p:cNvPr>
          <p:cNvCxnSpPr>
            <a:cxnSpLocks/>
          </p:cNvCxnSpPr>
          <p:nvPr/>
        </p:nvCxnSpPr>
        <p:spPr>
          <a:xfrm>
            <a:off x="1429657" y="4166519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06827FD-2782-7D46-BB85-3080DBC7A5B3}"/>
              </a:ext>
            </a:extLst>
          </p:cNvPr>
          <p:cNvSpPr/>
          <p:nvPr/>
        </p:nvSpPr>
        <p:spPr>
          <a:xfrm>
            <a:off x="1633286" y="4984890"/>
            <a:ext cx="998721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Assure a </a:t>
            </a:r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wider understanding of social entrepreneurship and Changemaking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in the society </a:t>
            </a:r>
            <a:endParaRPr lang="en-US" sz="70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1DB862A-856E-5F4D-95B7-CF3F2D474EDE}"/>
              </a:ext>
            </a:extLst>
          </p:cNvPr>
          <p:cNvCxnSpPr>
            <a:cxnSpLocks/>
          </p:cNvCxnSpPr>
          <p:nvPr/>
        </p:nvCxnSpPr>
        <p:spPr>
          <a:xfrm>
            <a:off x="1429657" y="4912079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8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F7DD5D-54F1-944C-83B0-1C171B5BE162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722B975-F768-9D4A-92D2-A6BA23696F48}"/>
              </a:ext>
            </a:extLst>
          </p:cNvPr>
          <p:cNvSpPr/>
          <p:nvPr/>
        </p:nvSpPr>
        <p:spPr>
          <a:xfrm>
            <a:off x="-1930" y="5751"/>
            <a:ext cx="994988" cy="72465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2ABF790-C5E1-2F45-8A33-49D0BBF40C59}"/>
              </a:ext>
            </a:extLst>
          </p:cNvPr>
          <p:cNvSpPr/>
          <p:nvPr/>
        </p:nvSpPr>
        <p:spPr>
          <a:xfrm>
            <a:off x="1633285" y="2017342"/>
            <a:ext cx="10242323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The Map will be based on a </a:t>
            </a:r>
            <a:r>
              <a:rPr lang="en-US" b="1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Snowball Analysis methodology</a:t>
            </a:r>
            <a:r>
              <a:rPr lang="en-US" dirty="0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, which offers a scientific and grassroots-led approach enabling an organic approach for nominations/participation in the Map through network recommendations. This to move beyond the "usual suspects" of networks. </a:t>
            </a:r>
            <a:endParaRPr lang="en-US" sz="700" dirty="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6818623-85FF-9644-AB1D-84E7F9AD53B3}"/>
              </a:ext>
            </a:extLst>
          </p:cNvPr>
          <p:cNvCxnSpPr>
            <a:cxnSpLocks/>
          </p:cNvCxnSpPr>
          <p:nvPr/>
        </p:nvCxnSpPr>
        <p:spPr>
          <a:xfrm>
            <a:off x="1429657" y="1980936"/>
            <a:ext cx="0" cy="996141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E34FD4-F709-F64C-A220-DC6B8D510B34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03B1A4-7E58-E94B-A8F3-DB05D8236712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3C40934-EF86-834F-A197-37E18AE4406D}"/>
              </a:ext>
            </a:extLst>
          </p:cNvPr>
          <p:cNvSpPr/>
          <p:nvPr/>
        </p:nvSpPr>
        <p:spPr>
          <a:xfrm>
            <a:off x="1701937" y="3466395"/>
            <a:ext cx="10242322" cy="18466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map utilizes both a </a:t>
            </a:r>
            <a:r>
              <a:rPr lang="en-US" b="1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qualitative</a:t>
            </a:r>
            <a:r>
              <a:rPr lang="en-US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(in-depth interviews) and </a:t>
            </a:r>
            <a:r>
              <a:rPr lang="en-US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quantitative</a:t>
            </a:r>
            <a:r>
              <a:rPr lang="en-US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online form) </a:t>
            </a:r>
            <a:r>
              <a:rPr lang="en-US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way of gathering data, to </a:t>
            </a:r>
            <a:r>
              <a:rPr lang="en-US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capture </a:t>
            </a:r>
            <a:r>
              <a:rPr lang="en-US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reflections </a:t>
            </a:r>
            <a:r>
              <a:rPr lang="en-US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 insights, as well as broader data</a:t>
            </a:r>
            <a:r>
              <a:rPr lang="en-US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endParaRPr lang="en-US" sz="7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700" dirty="0" smtClean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700" dirty="0" smtClean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7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700" dirty="0" smtClean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7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GB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Map aims to capture </a:t>
            </a:r>
            <a:r>
              <a:rPr lang="en-GB" b="1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categories of </a:t>
            </a:r>
            <a:r>
              <a:rPr lang="en-GB" b="1" dirty="0" err="1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Changemakers</a:t>
            </a:r>
            <a:r>
              <a:rPr lang="en-GB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</a:t>
            </a:r>
          </a:p>
          <a:p>
            <a:endParaRPr lang="en-US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C7AF58D-F7DA-6D44-A286-060A45891385}"/>
              </a:ext>
            </a:extLst>
          </p:cNvPr>
          <p:cNvCxnSpPr>
            <a:cxnSpLocks/>
          </p:cNvCxnSpPr>
          <p:nvPr/>
        </p:nvCxnSpPr>
        <p:spPr>
          <a:xfrm>
            <a:off x="1429657" y="3412828"/>
            <a:ext cx="0" cy="719142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E1B7C2-DA5C-6140-9EC7-0A84E45B7111}"/>
              </a:ext>
            </a:extLst>
          </p:cNvPr>
          <p:cNvSpPr txBox="1"/>
          <p:nvPr/>
        </p:nvSpPr>
        <p:spPr>
          <a:xfrm>
            <a:off x="1463380" y="5273449"/>
            <a:ext cx="30482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F29D4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entrepreneurs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547A9A1-BD99-E846-ACC8-25E7F2BA11A6}"/>
              </a:ext>
            </a:extLst>
          </p:cNvPr>
          <p:cNvSpPr txBox="1"/>
          <p:nvPr/>
        </p:nvSpPr>
        <p:spPr>
          <a:xfrm>
            <a:off x="4945660" y="5273449"/>
            <a:ext cx="30482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F29D4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Young </a:t>
            </a:r>
            <a:r>
              <a:rPr lang="en-US" dirty="0" err="1">
                <a:solidFill>
                  <a:srgbClr val="F29D4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Changemakers</a:t>
            </a:r>
            <a:endParaRPr lang="en-US" dirty="0">
              <a:solidFill>
                <a:srgbClr val="F29D4B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EA31014-31B6-1748-A443-072DFE6C6C61}"/>
              </a:ext>
            </a:extLst>
          </p:cNvPr>
          <p:cNvSpPr txBox="1"/>
          <p:nvPr/>
        </p:nvSpPr>
        <p:spPr>
          <a:xfrm>
            <a:off x="8788358" y="5273448"/>
            <a:ext cx="30482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F29D4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Changemaker</a:t>
            </a:r>
            <a:r>
              <a:rPr lang="en-US" dirty="0">
                <a:solidFill>
                  <a:srgbClr val="F29D4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Initiatives</a:t>
            </a:r>
          </a:p>
        </p:txBody>
      </p:sp>
    </p:spTree>
    <p:extLst>
      <p:ext uri="{BB962C8B-B14F-4D97-AF65-F5344CB8AC3E}">
        <p14:creationId xmlns:p14="http://schemas.microsoft.com/office/powerpoint/2010/main" val="46365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F7DD5D-54F1-944C-83B0-1C171B5BE162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722B975-F768-9D4A-92D2-A6BA23696F48}"/>
              </a:ext>
            </a:extLst>
          </p:cNvPr>
          <p:cNvSpPr/>
          <p:nvPr/>
        </p:nvSpPr>
        <p:spPr>
          <a:xfrm>
            <a:off x="-1930" y="5751"/>
            <a:ext cx="994988" cy="72465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E34FD4-F709-F64C-A220-DC6B8D510B34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03B1A4-7E58-E94B-A8F3-DB05D8236712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Results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CF4ECFD-1FFD-7849-88D8-BEE7E8C72180}"/>
              </a:ext>
            </a:extLst>
          </p:cNvPr>
          <p:cNvSpPr/>
          <p:nvPr/>
        </p:nvSpPr>
        <p:spPr>
          <a:xfrm>
            <a:off x="1633286" y="2017342"/>
            <a:ext cx="988662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Interactive and open-source map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to visualize clusters, connections and Changemakers 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BF5A8BC-D742-2349-9EED-B10FA61A40E6}"/>
              </a:ext>
            </a:extLst>
          </p:cNvPr>
          <p:cNvCxnSpPr>
            <a:cxnSpLocks/>
          </p:cNvCxnSpPr>
          <p:nvPr/>
        </p:nvCxnSpPr>
        <p:spPr>
          <a:xfrm>
            <a:off x="1429657" y="1944531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BE8823E-E2AF-9D4F-A3A4-5D8161FF68CF}"/>
              </a:ext>
            </a:extLst>
          </p:cNvPr>
          <p:cNvSpPr/>
          <p:nvPr/>
        </p:nvSpPr>
        <p:spPr>
          <a:xfrm>
            <a:off x="1633285" y="2725961"/>
            <a:ext cx="1045709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Roadmap with recommendations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from the analysis of the qualitative and quantitively processed data 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8E071DE-23FB-9146-93DB-488B7BE49C43}"/>
              </a:ext>
            </a:extLst>
          </p:cNvPr>
          <p:cNvCxnSpPr>
            <a:cxnSpLocks/>
          </p:cNvCxnSpPr>
          <p:nvPr/>
        </p:nvCxnSpPr>
        <p:spPr>
          <a:xfrm>
            <a:off x="1429657" y="2653150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DC8E232-923F-F54F-8DFF-6364CE86BCE6}"/>
              </a:ext>
            </a:extLst>
          </p:cNvPr>
          <p:cNvSpPr/>
          <p:nvPr/>
        </p:nvSpPr>
        <p:spPr>
          <a:xfrm>
            <a:off x="1633286" y="3344146"/>
            <a:ext cx="1045711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Event-series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 with ecosystem actors and Changemakers on key take-aways from map (these can possibly be on social finance, pan-Nordic collaboration, unleashing silos, or tri-sectorial collaboration)</a:t>
            </a:r>
            <a:endParaRPr lang="en-US" sz="700">
              <a:solidFill>
                <a:srgbClr val="0C3861"/>
              </a:solidFill>
              <a:latin typeface="Lato Ligh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29F477A-0825-7843-B065-55E50E7C1C42}"/>
              </a:ext>
            </a:extLst>
          </p:cNvPr>
          <p:cNvCxnSpPr>
            <a:cxnSpLocks/>
          </p:cNvCxnSpPr>
          <p:nvPr/>
        </p:nvCxnSpPr>
        <p:spPr>
          <a:xfrm>
            <a:off x="1429657" y="3402017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EBBF658-3849-524B-AB30-FD95125B0924}"/>
              </a:ext>
            </a:extLst>
          </p:cNvPr>
          <p:cNvSpPr/>
          <p:nvPr/>
        </p:nvSpPr>
        <p:spPr>
          <a:xfrm>
            <a:off x="1633285" y="4239330"/>
            <a:ext cx="10882553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Media coverage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through e.g. co-written op-eds, profiles of Changemakers or event coverage</a:t>
            </a:r>
            <a:endParaRPr lang="en-US" sz="70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00A7E7F-2CAC-734F-8F3D-39DDB197851E}"/>
              </a:ext>
            </a:extLst>
          </p:cNvPr>
          <p:cNvCxnSpPr>
            <a:cxnSpLocks/>
          </p:cNvCxnSpPr>
          <p:nvPr/>
        </p:nvCxnSpPr>
        <p:spPr>
          <a:xfrm>
            <a:off x="1429657" y="4166519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2B174F9-F4BD-E34C-BACE-82629B82262A}"/>
              </a:ext>
            </a:extLst>
          </p:cNvPr>
          <p:cNvSpPr/>
          <p:nvPr/>
        </p:nvSpPr>
        <p:spPr>
          <a:xfrm>
            <a:off x="1633286" y="4890350"/>
            <a:ext cx="9987212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Showcasing the results through alignment </a:t>
            </a:r>
            <a:r>
              <a:rPr lang="en-US">
                <a:solidFill>
                  <a:srgbClr val="0C3861"/>
                </a:solidFill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at key national, regional or global events such as Skoll World Forum or innovation festivals</a:t>
            </a:r>
            <a:endParaRPr lang="en-US" sz="70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CD700C6-4CBA-B842-AA86-E61B93EC9E93}"/>
              </a:ext>
            </a:extLst>
          </p:cNvPr>
          <p:cNvCxnSpPr>
            <a:cxnSpLocks/>
          </p:cNvCxnSpPr>
          <p:nvPr/>
        </p:nvCxnSpPr>
        <p:spPr>
          <a:xfrm>
            <a:off x="1429657" y="4984890"/>
            <a:ext cx="0" cy="494076"/>
          </a:xfrm>
          <a:prstGeom prst="line">
            <a:avLst/>
          </a:prstGeom>
          <a:ln w="12700">
            <a:solidFill>
              <a:srgbClr val="C8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7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F737C79E-8EE6-D447-AC62-6A187A2A66B9}"/>
              </a:ext>
            </a:extLst>
          </p:cNvPr>
          <p:cNvSpPr/>
          <p:nvPr/>
        </p:nvSpPr>
        <p:spPr>
          <a:xfrm>
            <a:off x="-1930" y="5751"/>
            <a:ext cx="994988" cy="68522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C04F077-12A2-8648-B87D-6A98B475329A}"/>
              </a:ext>
            </a:extLst>
          </p:cNvPr>
          <p:cNvSpPr/>
          <p:nvPr/>
        </p:nvSpPr>
        <p:spPr>
          <a:xfrm>
            <a:off x="5120386" y="1697480"/>
            <a:ext cx="7738938" cy="427242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B09D967-DE5D-9D4C-BE20-D8E2E753DA56}"/>
              </a:ext>
            </a:extLst>
          </p:cNvPr>
          <p:cNvSpPr/>
          <p:nvPr/>
        </p:nvSpPr>
        <p:spPr>
          <a:xfrm>
            <a:off x="-27943" y="6452896"/>
            <a:ext cx="12219943" cy="40510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E53FEA-FE85-F940-ADE8-E88DD41B9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995523"/>
            <a:ext cx="7500874" cy="5676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12D6DA7-0098-3948-8261-02E4802A3F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855" y="6027756"/>
            <a:ext cx="441104" cy="441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859FB-FF2E-E54D-B92A-C2013678AD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75374" y="6021997"/>
            <a:ext cx="441104" cy="4411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007094-96C4-FF4A-9E35-ED650CBE90F8}"/>
              </a:ext>
            </a:extLst>
          </p:cNvPr>
          <p:cNvSpPr txBox="1"/>
          <p:nvPr/>
        </p:nvSpPr>
        <p:spPr>
          <a:xfrm>
            <a:off x="1290054" y="1675384"/>
            <a:ext cx="3698207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First mapping in Austria 2014</a:t>
            </a:r>
          </a:p>
          <a:p>
            <a:endParaRPr lang="en-US" sz="1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1,659 unique interviews</a:t>
            </a:r>
          </a:p>
          <a:p>
            <a:endParaRPr lang="en-US" sz="1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7,577 Changemakers nominated to participate</a:t>
            </a:r>
          </a:p>
          <a:p>
            <a:endParaRPr lang="en-US" sz="1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Office of Slovak President uses the Slovak map as a tool for insights and strategy for social innovation</a:t>
            </a:r>
          </a:p>
          <a:p>
            <a:endParaRPr lang="en-US" sz="1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In Austria 2 main newspapers featured the map, as well as 10 stories about the Changemakers</a:t>
            </a:r>
          </a:p>
          <a:p>
            <a:endParaRPr lang="en-US" sz="1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dirty="0">
                <a:latin typeface="Lato Light"/>
                <a:ea typeface="Lato Light" panose="020F0502020204030203" pitchFamily="34" charset="0"/>
                <a:cs typeface="Lato Light" panose="020F0502020204030203" pitchFamily="34" charset="0"/>
              </a:rPr>
              <a:t>Pilot for Nordic mapping planned to start in May 2020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855595C-9350-ED46-8312-0AAFEB70E218}"/>
              </a:ext>
            </a:extLst>
          </p:cNvPr>
          <p:cNvSpPr txBox="1"/>
          <p:nvPr/>
        </p:nvSpPr>
        <p:spPr>
          <a:xfrm>
            <a:off x="6198434" y="6073272"/>
            <a:ext cx="288180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i="1">
                <a:solidFill>
                  <a:srgbClr val="29634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Existing Changemaker Maps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E3E9B3E-9AB7-9B49-B3E4-DA6C283E304A}"/>
              </a:ext>
            </a:extLst>
          </p:cNvPr>
          <p:cNvSpPr txBox="1"/>
          <p:nvPr/>
        </p:nvSpPr>
        <p:spPr>
          <a:xfrm>
            <a:off x="9401622" y="6079031"/>
            <a:ext cx="288180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i="1">
                <a:solidFill>
                  <a:srgbClr val="F4993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Incoming Changemaker Maps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546A122-176A-5F4E-AE48-2229CFDBB4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58" y="2308358"/>
            <a:ext cx="385219" cy="3852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DA8656A-D37D-3D4A-A135-4341AFD9D5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61" y="2776896"/>
            <a:ext cx="385219" cy="3852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55AF4EE-504C-A84C-A1AC-C373F11EBF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08" y="1823925"/>
            <a:ext cx="385219" cy="3852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71D27E7-CB78-BE49-87C0-C9DE13BB22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020" y="1826856"/>
            <a:ext cx="385219" cy="385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ACDF235-6002-6343-A982-3E43B1F656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8954" y="3114704"/>
            <a:ext cx="385219" cy="3852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6969DB7-E925-F545-9D6E-26EA2EAA21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35729" y="4393548"/>
            <a:ext cx="385219" cy="38521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B340F57-C1B2-A045-A444-F8238104825F}"/>
              </a:ext>
            </a:extLst>
          </p:cNvPr>
          <p:cNvSpPr txBox="1"/>
          <p:nvPr/>
        </p:nvSpPr>
        <p:spPr>
          <a:xfrm>
            <a:off x="9154840" y="4692695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Romania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16E81A2-A0F2-5243-87C7-93016F6D63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0981" y="3999586"/>
            <a:ext cx="385219" cy="38521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BCCB36B-600C-F540-B570-4C89A7D13BDD}"/>
              </a:ext>
            </a:extLst>
          </p:cNvPr>
          <p:cNvSpPr txBox="1"/>
          <p:nvPr/>
        </p:nvSpPr>
        <p:spPr>
          <a:xfrm>
            <a:off x="8076689" y="4310693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Austria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778F859-6C2E-E647-8679-556501FF77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83985" y="3685038"/>
            <a:ext cx="385219" cy="3852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C1837EE-A9CE-344F-BD85-C546DBA75353}"/>
              </a:ext>
            </a:extLst>
          </p:cNvPr>
          <p:cNvSpPr txBox="1"/>
          <p:nvPr/>
        </p:nvSpPr>
        <p:spPr>
          <a:xfrm>
            <a:off x="7803714" y="3994467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Czechia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A46AFAA-3F92-C442-A518-C0B0C1F64A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8269" y="4698517"/>
            <a:ext cx="385219" cy="38521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28B2685-A3FF-B44A-AB5E-0C46A7D0C1F4}"/>
              </a:ext>
            </a:extLst>
          </p:cNvPr>
          <p:cNvSpPr txBox="1"/>
          <p:nvPr/>
        </p:nvSpPr>
        <p:spPr>
          <a:xfrm>
            <a:off x="7963952" y="5009152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Italy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60A3F02-9FD8-9047-8D7B-14DFF7C7BE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6066" y="3460332"/>
            <a:ext cx="385219" cy="3852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20E07A70-BE94-9646-8B06-93BBF99990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50253" y="3794101"/>
            <a:ext cx="385219" cy="38521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4656FF4-5893-0940-AF1F-396940E1E940}"/>
              </a:ext>
            </a:extLst>
          </p:cNvPr>
          <p:cNvSpPr txBox="1"/>
          <p:nvPr/>
        </p:nvSpPr>
        <p:spPr>
          <a:xfrm>
            <a:off x="8581505" y="4127795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Hungary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7557DE3-0154-E646-86E9-243019250500}"/>
              </a:ext>
            </a:extLst>
          </p:cNvPr>
          <p:cNvSpPr txBox="1"/>
          <p:nvPr/>
        </p:nvSpPr>
        <p:spPr>
          <a:xfrm>
            <a:off x="7751838" y="3093109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Denmark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8FBD71-9D2F-7C45-8DAF-4F3678DBE160}"/>
              </a:ext>
            </a:extLst>
          </p:cNvPr>
          <p:cNvSpPr txBox="1"/>
          <p:nvPr/>
        </p:nvSpPr>
        <p:spPr>
          <a:xfrm>
            <a:off x="8300618" y="2611436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Sweden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836C8C8-2F72-634B-B7B0-47F865E3E5C6}"/>
              </a:ext>
            </a:extLst>
          </p:cNvPr>
          <p:cNvSpPr txBox="1"/>
          <p:nvPr/>
        </p:nvSpPr>
        <p:spPr>
          <a:xfrm>
            <a:off x="9021235" y="2153963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Finland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B1FC4D8-4123-A846-AFD5-C6E1FB96D9D2}"/>
              </a:ext>
            </a:extLst>
          </p:cNvPr>
          <p:cNvSpPr txBox="1"/>
          <p:nvPr/>
        </p:nvSpPr>
        <p:spPr>
          <a:xfrm>
            <a:off x="7838549" y="2177213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Norway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D799332-A3AD-C540-A9B4-4BB15C0F877C}"/>
              </a:ext>
            </a:extLst>
          </p:cNvPr>
          <p:cNvSpPr txBox="1"/>
          <p:nvPr/>
        </p:nvSpPr>
        <p:spPr>
          <a:xfrm>
            <a:off x="8822320" y="3780651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Slovakia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E62F573-0BEF-0A40-938A-7E09DA74728D}"/>
              </a:ext>
            </a:extLst>
          </p:cNvPr>
          <p:cNvSpPr txBox="1"/>
          <p:nvPr/>
        </p:nvSpPr>
        <p:spPr>
          <a:xfrm>
            <a:off x="8390361" y="3449650"/>
            <a:ext cx="99380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DAE6E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Poland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408249C2-9D31-CD45-AADE-F6AE8149747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B292800-BEF5-0943-AF8C-830DEACDDD10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23C7994-804C-4B46-AF76-EA95A5BAEB91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Quick facts Changemaker Map</a:t>
            </a:r>
          </a:p>
        </p:txBody>
      </p:sp>
    </p:spTree>
    <p:extLst>
      <p:ext uri="{BB962C8B-B14F-4D97-AF65-F5344CB8AC3E}">
        <p14:creationId xmlns:p14="http://schemas.microsoft.com/office/powerpoint/2010/main" val="251883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B38D09F-383E-164E-8A9F-164417FBDAAD}"/>
              </a:ext>
            </a:extLst>
          </p:cNvPr>
          <p:cNvSpPr/>
          <p:nvPr/>
        </p:nvSpPr>
        <p:spPr>
          <a:xfrm>
            <a:off x="1403" y="6356"/>
            <a:ext cx="994988" cy="8785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19BD1F-1A44-6D41-91BA-45B5B232D8EE}"/>
              </a:ext>
            </a:extLst>
          </p:cNvPr>
          <p:cNvSpPr/>
          <p:nvPr/>
        </p:nvSpPr>
        <p:spPr>
          <a:xfrm>
            <a:off x="-3888" y="6108700"/>
            <a:ext cx="12195888" cy="1146104"/>
          </a:xfrm>
          <a:prstGeom prst="rect">
            <a:avLst/>
          </a:prstGeom>
          <a:solidFill>
            <a:srgbClr val="CED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CE254A-8ACD-004B-A2CB-A082B1626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70" y="227449"/>
            <a:ext cx="1662571" cy="117485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90134F-CAEE-9A41-8686-A1A2D5B4967A}"/>
              </a:ext>
            </a:extLst>
          </p:cNvPr>
          <p:cNvSpPr/>
          <p:nvPr/>
        </p:nvSpPr>
        <p:spPr>
          <a:xfrm>
            <a:off x="352830" y="227449"/>
            <a:ext cx="1280456" cy="1280456"/>
          </a:xfrm>
          <a:prstGeom prst="ellipse">
            <a:avLst/>
          </a:prstGeom>
          <a:solidFill>
            <a:srgbClr val="F29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78BA17-A338-4E4D-8875-E2FAF9370E8F}"/>
              </a:ext>
            </a:extLst>
          </p:cNvPr>
          <p:cNvSpPr txBox="1"/>
          <p:nvPr/>
        </p:nvSpPr>
        <p:spPr>
          <a:xfrm>
            <a:off x="657903" y="520779"/>
            <a:ext cx="9886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Nominate a </a:t>
            </a:r>
            <a:r>
              <a:rPr lang="en-US" sz="4400" b="1" dirty="0" err="1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Changemaker</a:t>
            </a:r>
            <a:r>
              <a:rPr lang="en-US" sz="4400" b="1" dirty="0" smtClean="0">
                <a:solidFill>
                  <a:srgbClr val="003366"/>
                </a:solidFill>
                <a:latin typeface="Merriweather"/>
                <a:cs typeface="Merriweather" panose="02000000000000000000" pitchFamily="2" charset="77"/>
              </a:rPr>
              <a:t>! </a:t>
            </a:r>
            <a:endParaRPr lang="en-US" sz="4400" b="1" dirty="0">
              <a:solidFill>
                <a:srgbClr val="003366"/>
              </a:solidFill>
              <a:latin typeface="Merriweather"/>
              <a:cs typeface="Merriweather" panose="02000000000000000000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03FD9AF-9EDB-2A4C-B640-E7B62B3D5F3C}"/>
              </a:ext>
            </a:extLst>
          </p:cNvPr>
          <p:cNvSpPr/>
          <p:nvPr/>
        </p:nvSpPr>
        <p:spPr>
          <a:xfrm>
            <a:off x="1485160" y="1987212"/>
            <a:ext cx="9986003" cy="43396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Vinkkaa</a:t>
            </a:r>
            <a:r>
              <a:rPr lang="en-US" sz="2400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muutoksentekijästä</a:t>
            </a:r>
            <a:r>
              <a:rPr lang="en-US" sz="2400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! </a:t>
            </a:r>
          </a:p>
          <a:p>
            <a:endParaRPr lang="en-US" sz="24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2400" b="1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Tunnetko</a:t>
            </a:r>
            <a:r>
              <a:rPr lang="en-US" sz="2400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b="1" dirty="0" err="1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lang="en-US" sz="2400" b="1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uomalaisen</a:t>
            </a:r>
            <a:r>
              <a:rPr lang="en-US" sz="2400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muutoksentekijän</a:t>
            </a:r>
            <a:r>
              <a:rPr lang="en-US" sz="2400" b="1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? </a:t>
            </a:r>
          </a:p>
          <a:p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Vinkkaa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siitä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joko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somessa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tunnisteilla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#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ChangemakerMap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#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FinnishChangemaker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tai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lähetä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meille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s-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postia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nordic@ashoka.org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endParaRPr lang="en-US" sz="24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Kriteerit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lisätietoja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löydät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täältä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</a:p>
          <a:p>
            <a:r>
              <a:rPr lang="en-US" sz="2400" dirty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https://www.ashokanordic.org/finland-changemaker-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6"/>
              </a:rPr>
              <a:t>map</a:t>
            </a:r>
            <a:r>
              <a:rPr lang="en-US" sz="2400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2400" dirty="0" smtClean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2400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2400" dirty="0" smtClean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dirty="0" smtClean="0">
                <a:solidFill>
                  <a:srgbClr val="0C386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dirty="0">
              <a:solidFill>
                <a:srgbClr val="0C386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8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849C6C3D39E4FA3947C1DFF2B6D56" ma:contentTypeVersion="12" ma:contentTypeDescription="Create a new document." ma:contentTypeScope="" ma:versionID="254767838626e656e01abfcad57929ec">
  <xsd:schema xmlns:xsd="http://www.w3.org/2001/XMLSchema" xmlns:xs="http://www.w3.org/2001/XMLSchema" xmlns:p="http://schemas.microsoft.com/office/2006/metadata/properties" xmlns:ns2="d5635543-9c83-4c30-95f8-29492f916b08" xmlns:ns3="b78d60de-6b49-4de4-8f7f-56abd0554080" targetNamespace="http://schemas.microsoft.com/office/2006/metadata/properties" ma:root="true" ma:fieldsID="c65c697fbf697f69332bfaccaec36b68" ns2:_="" ns3:_="">
    <xsd:import namespace="d5635543-9c83-4c30-95f8-29492f916b08"/>
    <xsd:import namespace="b78d60de-6b49-4de4-8f7f-56abd0554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35543-9c83-4c30-95f8-29492f916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d60de-6b49-4de4-8f7f-56abd0554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d60de-6b49-4de4-8f7f-56abd0554080">
      <UserInfo>
        <DisplayName>Clara Paulig (Intern)</DisplayName>
        <AccountId>12</AccountId>
        <AccountType/>
      </UserInfo>
      <UserInfo>
        <DisplayName>Emma Lindgren</DisplayName>
        <AccountId>13</AccountId>
        <AccountType/>
      </UserInfo>
      <UserInfo>
        <DisplayName>Nathalie Sajda</DisplayName>
        <AccountId>22</AccountId>
        <AccountType/>
      </UserInfo>
      <UserInfo>
        <DisplayName>Maja Frankel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8B301-FDC9-4D0B-A860-1E040E6B4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635543-9c83-4c30-95f8-29492f916b08"/>
    <ds:schemaRef ds:uri="b78d60de-6b49-4de4-8f7f-56abd0554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9FCD52-346F-48EA-8BE0-7995860C6504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b78d60de-6b49-4de4-8f7f-56abd0554080"/>
    <ds:schemaRef ds:uri="d5635543-9c83-4c30-95f8-29492f916b0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FDFDB3-939A-4B8B-909A-0BEA35CADF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743</Words>
  <Application>Microsoft Macintosh PowerPoint</Application>
  <PresentationFormat>Custom</PresentationFormat>
  <Paragraphs>178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Sajda</dc:creator>
  <cp:lastModifiedBy>Amanda Sundell</cp:lastModifiedBy>
  <cp:revision>191</cp:revision>
  <dcterms:created xsi:type="dcterms:W3CDTF">2019-02-22T14:05:04Z</dcterms:created>
  <dcterms:modified xsi:type="dcterms:W3CDTF">2020-10-20T07:34:41Z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0x010100619849C6C3D39E4FA3947C1DFF2B6D56</vt:lpwstr>
  </property>
  <property fmtid="{D5CDD505-2E9C-101B-9397-08002B2CF9AE}" pid="3" name="AuthorIds_UIVersion_1536">
    <vt:lpwstr>15</vt:lpwstr>
  </property>
  <property fmtid="{D5CDD505-2E9C-101B-9397-08002B2CF9AE}" pid="4" name="AuthorIds_UIVersion_2560">
    <vt:lpwstr>22</vt:lpwstr>
  </property>
  <property fmtid="{D5CDD505-2E9C-101B-9397-08002B2CF9AE}" pid="5" name="AuthorIds_UIVersion_3072">
    <vt:lpwstr>22</vt:lpwstr>
  </property>
  <property fmtid="{D5CDD505-2E9C-101B-9397-08002B2CF9AE}" pid="6" name="AuthorIds_UIVersion_4096">
    <vt:lpwstr>22</vt:lpwstr>
  </property>
  <property fmtid="{D5CDD505-2E9C-101B-9397-08002B2CF9AE}" pid="7" name="AuthorIds_UIVersion_14848">
    <vt:lpwstr>22</vt:lpwstr>
  </property>
  <property fmtid="{D5CDD505-2E9C-101B-9397-08002B2CF9AE}" pid="8" name="AuthorIds_UIVersion_15360">
    <vt:lpwstr>22</vt:lpwstr>
  </property>
  <property fmtid="{D5CDD505-2E9C-101B-9397-08002B2CF9AE}" pid="9" name="AuthorIds_UIVersion_15872">
    <vt:lpwstr>22,15</vt:lpwstr>
  </property>
  <property fmtid="{D5CDD505-2E9C-101B-9397-08002B2CF9AE}" pid="10" name="AuthorIds_UIVersion_16896">
    <vt:lpwstr>22</vt:lpwstr>
  </property>
  <property fmtid="{D5CDD505-2E9C-101B-9397-08002B2CF9AE}" pid="11" name="AuthorIds_UIVersion_17408">
    <vt:lpwstr>22</vt:lpwstr>
  </property>
  <property fmtid="{D5CDD505-2E9C-101B-9397-08002B2CF9AE}" pid="12" name="AuthorIds_UIVersion_17920">
    <vt:lpwstr>22</vt:lpwstr>
  </property>
  <property fmtid="{D5CDD505-2E9C-101B-9397-08002B2CF9AE}" pid="13" name="AuthorIds_UIVersion_18944">
    <vt:lpwstr>22,15</vt:lpwstr>
  </property>
  <property fmtid="{D5CDD505-2E9C-101B-9397-08002B2CF9AE}" pid="14" name="AuthorIds_UIVersion_19456">
    <vt:lpwstr>22</vt:lpwstr>
  </property>
  <property fmtid="{D5CDD505-2E9C-101B-9397-08002B2CF9AE}" pid="15" name="AuthorIds_UIVersion_19968">
    <vt:lpwstr>22</vt:lpwstr>
  </property>
  <property fmtid="{D5CDD505-2E9C-101B-9397-08002B2CF9AE}" pid="16" name="AuthorIds_UIVersion_20480">
    <vt:lpwstr>22</vt:lpwstr>
  </property>
  <property fmtid="{D5CDD505-2E9C-101B-9397-08002B2CF9AE}" pid="17" name="AuthorIds_UIVersion_20992">
    <vt:lpwstr>22,15</vt:lpwstr>
  </property>
  <property fmtid="{D5CDD505-2E9C-101B-9397-08002B2CF9AE}" pid="18" name="AuthorIds_UIVersion_21504">
    <vt:lpwstr>22</vt:lpwstr>
  </property>
  <property fmtid="{D5CDD505-2E9C-101B-9397-08002B2CF9AE}" pid="19" name="AuthorIds_UIVersion_3584">
    <vt:lpwstr>22,15</vt:lpwstr>
  </property>
  <property fmtid="{D5CDD505-2E9C-101B-9397-08002B2CF9AE}" pid="20" name="AuthorIds_UIVersion_5632">
    <vt:lpwstr>22</vt:lpwstr>
  </property>
  <property fmtid="{D5CDD505-2E9C-101B-9397-08002B2CF9AE}" pid="21" name="AuthorIds_UIVersion_7680">
    <vt:lpwstr>22</vt:lpwstr>
  </property>
</Properties>
</file>