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6217" r:id="rId5"/>
    <p:sldMasterId id="2147486192" r:id="rId6"/>
  </p:sldMasterIdLst>
  <p:notesMasterIdLst>
    <p:notesMasterId r:id="rId37"/>
  </p:notesMasterIdLst>
  <p:sldIdLst>
    <p:sldId id="263" r:id="rId7"/>
    <p:sldId id="262" r:id="rId8"/>
    <p:sldId id="261" r:id="rId9"/>
    <p:sldId id="260" r:id="rId10"/>
    <p:sldId id="259" r:id="rId11"/>
    <p:sldId id="258" r:id="rId12"/>
    <p:sldId id="257" r:id="rId13"/>
    <p:sldId id="268" r:id="rId14"/>
    <p:sldId id="287" r:id="rId15"/>
    <p:sldId id="266" r:id="rId16"/>
    <p:sldId id="265" r:id="rId17"/>
    <p:sldId id="264" r:id="rId18"/>
    <p:sldId id="286" r:id="rId19"/>
    <p:sldId id="285" r:id="rId20"/>
    <p:sldId id="284" r:id="rId21"/>
    <p:sldId id="283" r:id="rId22"/>
    <p:sldId id="282" r:id="rId23"/>
    <p:sldId id="281" r:id="rId24"/>
    <p:sldId id="280" r:id="rId25"/>
    <p:sldId id="279" r:id="rId26"/>
    <p:sldId id="278" r:id="rId27"/>
    <p:sldId id="277" r:id="rId28"/>
    <p:sldId id="276" r:id="rId29"/>
    <p:sldId id="275" r:id="rId30"/>
    <p:sldId id="274" r:id="rId31"/>
    <p:sldId id="273" r:id="rId32"/>
    <p:sldId id="272" r:id="rId33"/>
    <p:sldId id="271" r:id="rId34"/>
    <p:sldId id="270" r:id="rId35"/>
    <p:sldId id="269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9959FE-8AA8-F659-0D97-1DFD793C9983}" v="1" dt="2022-03-14T11:21:28.026"/>
    <p1510:client id="{9BEA93A8-717D-7E8B-BB99-D399DB50F759}" v="24" dt="2022-03-11T14:49:04.184"/>
    <p1510:client id="{D13E30C1-BB9E-4BF6-94F2-3E6763512473}" v="3" dt="2022-03-14T12:01:37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kkinen Annakaisa" userId="S::annakaisa.tikkinen@sitra.fi::9a217b67-0950-484d-b834-42040d18b12e" providerId="AD" clId="Web-{C3BA0C56-4FCA-69C3-DF90-849CAAF25193}"/>
    <pc:docChg chg="addSld delSld modSld">
      <pc:chgData name="Tikkinen Annakaisa" userId="S::annakaisa.tikkinen@sitra.fi::9a217b67-0950-484d-b834-42040d18b12e" providerId="AD" clId="Web-{C3BA0C56-4FCA-69C3-DF90-849CAAF25193}" dt="2022-03-08T18:05:40.984" v="34"/>
      <pc:docMkLst>
        <pc:docMk/>
      </pc:docMkLst>
      <pc:sldChg chg="del">
        <pc:chgData name="Tikkinen Annakaisa" userId="S::annakaisa.tikkinen@sitra.fi::9a217b67-0950-484d-b834-42040d18b12e" providerId="AD" clId="Web-{C3BA0C56-4FCA-69C3-DF90-849CAAF25193}" dt="2022-03-08T17:56:44.125" v="2"/>
        <pc:sldMkLst>
          <pc:docMk/>
          <pc:sldMk cId="2732737389" sldId="256"/>
        </pc:sldMkLst>
      </pc:sldChg>
      <pc:sldChg chg="modSp">
        <pc:chgData name="Tikkinen Annakaisa" userId="S::annakaisa.tikkinen@sitra.fi::9a217b67-0950-484d-b834-42040d18b12e" providerId="AD" clId="Web-{C3BA0C56-4FCA-69C3-DF90-849CAAF25193}" dt="2022-03-08T17:57:01.704" v="5" actId="20577"/>
        <pc:sldMkLst>
          <pc:docMk/>
          <pc:sldMk cId="1157043943" sldId="262"/>
        </pc:sldMkLst>
        <pc:spChg chg="mod ord">
          <ac:chgData name="Tikkinen Annakaisa" userId="S::annakaisa.tikkinen@sitra.fi::9a217b67-0950-484d-b834-42040d18b12e" providerId="AD" clId="Web-{C3BA0C56-4FCA-69C3-DF90-849CAAF25193}" dt="2022-03-08T17:57:01.704" v="5" actId="20577"/>
          <ac:spMkLst>
            <pc:docMk/>
            <pc:sldMk cId="1157043943" sldId="262"/>
            <ac:spMk id="27" creationId="{2473CB60-3888-4755-ADCB-BEEC8EDEE1C6}"/>
          </ac:spMkLst>
        </pc:spChg>
        <pc:spChg chg="mod">
          <ac:chgData name="Tikkinen Annakaisa" userId="S::annakaisa.tikkinen@sitra.fi::9a217b67-0950-484d-b834-42040d18b12e" providerId="AD" clId="Web-{C3BA0C56-4FCA-69C3-DF90-849CAAF25193}" dt="2022-03-08T17:56:38.297" v="1" actId="20577"/>
          <ac:spMkLst>
            <pc:docMk/>
            <pc:sldMk cId="1157043943" sldId="262"/>
            <ac:spMk id="31" creationId="{F9B85872-A56E-47F6-8F15-F59A6CFBA857}"/>
          </ac:spMkLst>
        </pc:spChg>
      </pc:sldChg>
      <pc:sldChg chg="new del">
        <pc:chgData name="Tikkinen Annakaisa" userId="S::annakaisa.tikkinen@sitra.fi::9a217b67-0950-484d-b834-42040d18b12e" providerId="AD" clId="Web-{C3BA0C56-4FCA-69C3-DF90-849CAAF25193}" dt="2022-03-08T17:57:13.017" v="7"/>
        <pc:sldMkLst>
          <pc:docMk/>
          <pc:sldMk cId="463879117" sldId="26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662" v="10"/>
        <pc:sldMkLst>
          <pc:docMk/>
          <pc:sldMk cId="523806710" sldId="264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7:57:26.643" v="9"/>
        <pc:sldMkLst>
          <pc:docMk/>
          <pc:sldMk cId="1675143599" sldId="264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7:56:48.766" v="4"/>
        <pc:sldMkLst>
          <pc:docMk/>
          <pc:sldMk cId="1966312993" sldId="26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740" v="11"/>
        <pc:sldMkLst>
          <pc:docMk/>
          <pc:sldMk cId="4080543462" sldId="26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834" v="12"/>
        <pc:sldMkLst>
          <pc:docMk/>
          <pc:sldMk cId="1014660320" sldId="266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3.943" v="13"/>
        <pc:sldMkLst>
          <pc:docMk/>
          <pc:sldMk cId="3608346712" sldId="267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7:58:24.021" v="14"/>
        <pc:sldMkLst>
          <pc:docMk/>
          <pc:sldMk cId="2767239069" sldId="268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280" v="15"/>
        <pc:sldMkLst>
          <pc:docMk/>
          <pc:sldMk cId="2046507443" sldId="269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483" v="16"/>
        <pc:sldMkLst>
          <pc:docMk/>
          <pc:sldMk cId="621177094" sldId="270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624" v="17"/>
        <pc:sldMkLst>
          <pc:docMk/>
          <pc:sldMk cId="2774543202" sldId="271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702" v="18"/>
        <pc:sldMkLst>
          <pc:docMk/>
          <pc:sldMk cId="3686332433" sldId="272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780" v="19"/>
        <pc:sldMkLst>
          <pc:docMk/>
          <pc:sldMk cId="1265398852" sldId="273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11" v="20"/>
        <pc:sldMkLst>
          <pc:docMk/>
          <pc:sldMk cId="1248188482" sldId="27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27" v="21"/>
        <pc:sldMkLst>
          <pc:docMk/>
          <pc:sldMk cId="671927241" sldId="27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890" v="22"/>
        <pc:sldMkLst>
          <pc:docMk/>
          <pc:sldMk cId="58690287" sldId="276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968" v="23"/>
        <pc:sldMkLst>
          <pc:docMk/>
          <pc:sldMk cId="3923717123" sldId="277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29.999" v="24"/>
        <pc:sldMkLst>
          <pc:docMk/>
          <pc:sldMk cId="772763141" sldId="278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077" v="25"/>
        <pc:sldMkLst>
          <pc:docMk/>
          <pc:sldMk cId="2013446823" sldId="279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093" v="26"/>
        <pc:sldMkLst>
          <pc:docMk/>
          <pc:sldMk cId="2244826140" sldId="280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187" v="27"/>
        <pc:sldMkLst>
          <pc:docMk/>
          <pc:sldMk cId="3886429113" sldId="281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202" v="28"/>
        <pc:sldMkLst>
          <pc:docMk/>
          <pc:sldMk cId="2074868088" sldId="282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280" v="29"/>
        <pc:sldMkLst>
          <pc:docMk/>
          <pc:sldMk cId="2446152951" sldId="283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327" v="30"/>
        <pc:sldMkLst>
          <pc:docMk/>
          <pc:sldMk cId="4165896956" sldId="284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343" v="31"/>
        <pc:sldMkLst>
          <pc:docMk/>
          <pc:sldMk cId="3962935058" sldId="285"/>
        </pc:sldMkLst>
      </pc:sldChg>
      <pc:sldChg chg="add">
        <pc:chgData name="Tikkinen Annakaisa" userId="S::annakaisa.tikkinen@sitra.fi::9a217b67-0950-484d-b834-42040d18b12e" providerId="AD" clId="Web-{C3BA0C56-4FCA-69C3-DF90-849CAAF25193}" dt="2022-03-08T18:05:30.405" v="32"/>
        <pc:sldMkLst>
          <pc:docMk/>
          <pc:sldMk cId="746939164" sldId="286"/>
        </pc:sldMkLst>
      </pc:sldChg>
      <pc:sldChg chg="new del">
        <pc:chgData name="Tikkinen Annakaisa" userId="S::annakaisa.tikkinen@sitra.fi::9a217b67-0950-484d-b834-42040d18b12e" providerId="AD" clId="Web-{C3BA0C56-4FCA-69C3-DF90-849CAAF25193}" dt="2022-03-08T18:05:40.984" v="34"/>
        <pc:sldMkLst>
          <pc:docMk/>
          <pc:sldMk cId="3865384273" sldId="287"/>
        </pc:sldMkLst>
      </pc:sldChg>
    </pc:docChg>
  </pc:docChgLst>
  <pc:docChgLst>
    <pc:chgData name="Tikkinen Annakaisa" userId="S::annakaisa.tikkinen@sitra.fi::9a217b67-0950-484d-b834-42040d18b12e" providerId="AD" clId="Web-{7D9959FE-8AA8-F659-0D97-1DFD793C9983}"/>
    <pc:docChg chg="modSld">
      <pc:chgData name="Tikkinen Annakaisa" userId="S::annakaisa.tikkinen@sitra.fi::9a217b67-0950-484d-b834-42040d18b12e" providerId="AD" clId="Web-{7D9959FE-8AA8-F659-0D97-1DFD793C9983}" dt="2022-03-14T11:21:25.885" v="209"/>
      <pc:docMkLst>
        <pc:docMk/>
      </pc:docMkLst>
      <pc:sldChg chg="modNotes">
        <pc:chgData name="Tikkinen Annakaisa" userId="S::annakaisa.tikkinen@sitra.fi::9a217b67-0950-484d-b834-42040d18b12e" providerId="AD" clId="Web-{7D9959FE-8AA8-F659-0D97-1DFD793C9983}" dt="2022-03-14T11:13:49.387" v="83"/>
        <pc:sldMkLst>
          <pc:docMk/>
          <pc:sldMk cId="523806710" sldId="264"/>
        </pc:sldMkLst>
      </pc:sldChg>
      <pc:sldChg chg="modNotes">
        <pc:chgData name="Tikkinen Annakaisa" userId="S::annakaisa.tikkinen@sitra.fi::9a217b67-0950-484d-b834-42040d18b12e" providerId="AD" clId="Web-{7D9959FE-8AA8-F659-0D97-1DFD793C9983}" dt="2022-03-14T10:39:57.274" v="58"/>
        <pc:sldMkLst>
          <pc:docMk/>
          <pc:sldMk cId="4080543462" sldId="265"/>
        </pc:sldMkLst>
      </pc:sldChg>
      <pc:sldChg chg="modNotes">
        <pc:chgData name="Tikkinen Annakaisa" userId="S::annakaisa.tikkinen@sitra.fi::9a217b67-0950-484d-b834-42040d18b12e" providerId="AD" clId="Web-{7D9959FE-8AA8-F659-0D97-1DFD793C9983}" dt="2022-03-14T10:39:37.618" v="34"/>
        <pc:sldMkLst>
          <pc:docMk/>
          <pc:sldMk cId="3608346712" sldId="267"/>
        </pc:sldMkLst>
      </pc:sldChg>
      <pc:sldChg chg="modNotes">
        <pc:chgData name="Tikkinen Annakaisa" userId="S::annakaisa.tikkinen@sitra.fi::9a217b67-0950-484d-b834-42040d18b12e" providerId="AD" clId="Web-{7D9959FE-8AA8-F659-0D97-1DFD793C9983}" dt="2022-03-14T11:21:25.885" v="209"/>
        <pc:sldMkLst>
          <pc:docMk/>
          <pc:sldMk cId="3686332433" sldId="272"/>
        </pc:sldMkLst>
      </pc:sldChg>
      <pc:sldChg chg="modNotes">
        <pc:chgData name="Tikkinen Annakaisa" userId="S::annakaisa.tikkinen@sitra.fi::9a217b67-0950-484d-b834-42040d18b12e" providerId="AD" clId="Web-{7D9959FE-8AA8-F659-0D97-1DFD793C9983}" dt="2022-03-14T11:21:10.618" v="184"/>
        <pc:sldMkLst>
          <pc:docMk/>
          <pc:sldMk cId="1265398852" sldId="273"/>
        </pc:sldMkLst>
      </pc:sldChg>
    </pc:docChg>
  </pc:docChgLst>
  <pc:docChgLst>
    <pc:chgData clId="Web-{C3BA0C56-4FCA-69C3-DF90-849CAAF25193}"/>
    <pc:docChg chg="addSld addMainMaster">
      <pc:chgData name="" userId="" providerId="" clId="Web-{C3BA0C56-4FCA-69C3-DF90-849CAAF25193}" dt="2022-03-08T17:56:06.248" v="6"/>
      <pc:docMkLst>
        <pc:docMk/>
      </pc:docMkLst>
      <pc:sldChg chg="add">
        <pc:chgData name="" userId="" providerId="" clId="Web-{C3BA0C56-4FCA-69C3-DF90-849CAAF25193}" dt="2022-03-08T17:56:05.232" v="0"/>
        <pc:sldMkLst>
          <pc:docMk/>
          <pc:sldMk cId="3773365913" sldId="257"/>
        </pc:sldMkLst>
      </pc:sldChg>
      <pc:sldChg chg="add">
        <pc:chgData name="" userId="" providerId="" clId="Web-{C3BA0C56-4FCA-69C3-DF90-849CAAF25193}" dt="2022-03-08T17:56:05.326" v="1"/>
        <pc:sldMkLst>
          <pc:docMk/>
          <pc:sldMk cId="4170303674" sldId="258"/>
        </pc:sldMkLst>
      </pc:sldChg>
      <pc:sldChg chg="add">
        <pc:chgData name="" userId="" providerId="" clId="Web-{C3BA0C56-4FCA-69C3-DF90-849CAAF25193}" dt="2022-03-08T17:56:05.373" v="2"/>
        <pc:sldMkLst>
          <pc:docMk/>
          <pc:sldMk cId="4002690557" sldId="259"/>
        </pc:sldMkLst>
      </pc:sldChg>
      <pc:sldChg chg="add">
        <pc:chgData name="" userId="" providerId="" clId="Web-{C3BA0C56-4FCA-69C3-DF90-849CAAF25193}" dt="2022-03-08T17:56:05.482" v="3"/>
        <pc:sldMkLst>
          <pc:docMk/>
          <pc:sldMk cId="2543061497" sldId="260"/>
        </pc:sldMkLst>
      </pc:sldChg>
      <pc:sldChg chg="add">
        <pc:chgData name="" userId="" providerId="" clId="Web-{C3BA0C56-4FCA-69C3-DF90-849CAAF25193}" dt="2022-03-08T17:56:05.560" v="4"/>
        <pc:sldMkLst>
          <pc:docMk/>
          <pc:sldMk cId="455251107" sldId="261"/>
        </pc:sldMkLst>
      </pc:sldChg>
      <pc:sldChg chg="add">
        <pc:chgData name="" userId="" providerId="" clId="Web-{C3BA0C56-4FCA-69C3-DF90-849CAAF25193}" dt="2022-03-08T17:56:06.201" v="5"/>
        <pc:sldMkLst>
          <pc:docMk/>
          <pc:sldMk cId="1157043943" sldId="262"/>
        </pc:sldMkLst>
      </pc:sldChg>
      <pc:sldChg chg="add">
        <pc:chgData name="" userId="" providerId="" clId="Web-{C3BA0C56-4FCA-69C3-DF90-849CAAF25193}" dt="2022-03-08T17:56:06.248" v="6"/>
        <pc:sldMkLst>
          <pc:docMk/>
          <pc:sldMk cId="2005822651" sldId="263"/>
        </pc:sldMkLst>
      </pc:sldChg>
      <pc:sldMasterChg chg="add addSldLayout">
        <pc:chgData name="" userId="" providerId="" clId="Web-{C3BA0C56-4FCA-69C3-DF90-849CAAF25193}" dt="2022-03-08T17:56:05.232" v="0"/>
        <pc:sldMasterMkLst>
          <pc:docMk/>
          <pc:sldMasterMk cId="0" sldId="2147486217"/>
        </pc:sldMasterMkLst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660145950" sldId="2147486208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067653530" sldId="2147486209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195139593" sldId="2147486210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188978607" sldId="2147486211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202167850" sldId="2147486212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505821344" sldId="2147486213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555020644" sldId="2147486214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785222552" sldId="2147486215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139175609" sldId="2147486216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3334467862" sldId="2147486218"/>
          </pc:sldLayoutMkLst>
        </pc:sldLayoutChg>
        <pc:sldLayoutChg chg="add">
          <pc:chgData name="" userId="" providerId="" clId="Web-{C3BA0C56-4FCA-69C3-DF90-849CAAF25193}" dt="2022-03-08T17:56:05.232" v="0"/>
          <pc:sldLayoutMkLst>
            <pc:docMk/>
            <pc:sldMasterMk cId="0" sldId="2147486217"/>
            <pc:sldLayoutMk cId="207005943" sldId="2147486219"/>
          </pc:sldLayoutMkLst>
        </pc:sldLayoutChg>
      </pc:sldMasterChg>
    </pc:docChg>
  </pc:docChgLst>
  <pc:docChgLst>
    <pc:chgData name="Tikkinen Annakaisa" userId="S::annakaisa.tikkinen@sitra.fi::9a217b67-0950-484d-b834-42040d18b12e" providerId="AD" clId="Web-{9BEA93A8-717D-7E8B-BB99-D399DB50F759}"/>
    <pc:docChg chg="modSld">
      <pc:chgData name="Tikkinen Annakaisa" userId="S::annakaisa.tikkinen@sitra.fi::9a217b67-0950-484d-b834-42040d18b12e" providerId="AD" clId="Web-{9BEA93A8-717D-7E8B-BB99-D399DB50F759}" dt="2022-03-11T14:49:03.138" v="20" actId="20577"/>
      <pc:docMkLst>
        <pc:docMk/>
      </pc:docMkLst>
      <pc:sldChg chg="modSp">
        <pc:chgData name="Tikkinen Annakaisa" userId="S::annakaisa.tikkinen@sitra.fi::9a217b67-0950-484d-b834-42040d18b12e" providerId="AD" clId="Web-{9BEA93A8-717D-7E8B-BB99-D399DB50F759}" dt="2022-03-11T14:48:18.418" v="19" actId="20577"/>
        <pc:sldMkLst>
          <pc:docMk/>
          <pc:sldMk cId="4002690557" sldId="259"/>
        </pc:sldMkLst>
        <pc:spChg chg="mod">
          <ac:chgData name="Tikkinen Annakaisa" userId="S::annakaisa.tikkinen@sitra.fi::9a217b67-0950-484d-b834-42040d18b12e" providerId="AD" clId="Web-{9BEA93A8-717D-7E8B-BB99-D399DB50F759}" dt="2022-03-11T14:48:18.418" v="19" actId="20577"/>
          <ac:spMkLst>
            <pc:docMk/>
            <pc:sldMk cId="4002690557" sldId="259"/>
            <ac:spMk id="3" creationId="{F03B0A8A-8C89-4A05-AFE3-636726F9FEF4}"/>
          </ac:spMkLst>
        </pc:spChg>
      </pc:sldChg>
      <pc:sldChg chg="modSp">
        <pc:chgData name="Tikkinen Annakaisa" userId="S::annakaisa.tikkinen@sitra.fi::9a217b67-0950-484d-b834-42040d18b12e" providerId="AD" clId="Web-{9BEA93A8-717D-7E8B-BB99-D399DB50F759}" dt="2022-03-11T14:45:37.632" v="8" actId="20577"/>
        <pc:sldMkLst>
          <pc:docMk/>
          <pc:sldMk cId="2005822651" sldId="263"/>
        </pc:sldMkLst>
        <pc:spChg chg="mod">
          <ac:chgData name="Tikkinen Annakaisa" userId="S::annakaisa.tikkinen@sitra.fi::9a217b67-0950-484d-b834-42040d18b12e" providerId="AD" clId="Web-{9BEA93A8-717D-7E8B-BB99-D399DB50F759}" dt="2022-03-11T14:45:37.632" v="8" actId="20577"/>
          <ac:spMkLst>
            <pc:docMk/>
            <pc:sldMk cId="2005822651" sldId="263"/>
            <ac:spMk id="3" creationId="{96EAA1F6-9D90-4391-A64F-55375EBF0DDE}"/>
          </ac:spMkLst>
        </pc:spChg>
      </pc:sldChg>
      <pc:sldChg chg="modSp">
        <pc:chgData name="Tikkinen Annakaisa" userId="S::annakaisa.tikkinen@sitra.fi::9a217b67-0950-484d-b834-42040d18b12e" providerId="AD" clId="Web-{9BEA93A8-717D-7E8B-BB99-D399DB50F759}" dt="2022-03-11T14:49:03.138" v="20" actId="20577"/>
        <pc:sldMkLst>
          <pc:docMk/>
          <pc:sldMk cId="2046507443" sldId="269"/>
        </pc:sldMkLst>
        <pc:spChg chg="mod">
          <ac:chgData name="Tikkinen Annakaisa" userId="S::annakaisa.tikkinen@sitra.fi::9a217b67-0950-484d-b834-42040d18b12e" providerId="AD" clId="Web-{9BEA93A8-717D-7E8B-BB99-D399DB50F759}" dt="2022-03-11T14:49:03.138" v="20" actId="20577"/>
          <ac:spMkLst>
            <pc:docMk/>
            <pc:sldMk cId="2046507443" sldId="269"/>
            <ac:spMk id="27" creationId="{2473CB60-3888-4755-ADCB-BEEC8EDEE1C6}"/>
          </ac:spMkLst>
        </pc:spChg>
      </pc:sldChg>
    </pc:docChg>
  </pc:docChgLst>
  <pc:docChgLst>
    <pc:chgData name="Tikkinen Annakaisa" userId="S::annakaisa.tikkinen@sitra.fi::9a217b67-0950-484d-b834-42040d18b12e" providerId="AD" clId="Web-{D13E30C1-BB9E-4BF6-94F2-3E6763512473}"/>
    <pc:docChg chg="addSld delSld modSld addMainMaster modMainMaster">
      <pc:chgData name="Tikkinen Annakaisa" userId="S::annakaisa.tikkinen@sitra.fi::9a217b67-0950-484d-b834-42040d18b12e" providerId="AD" clId="Web-{D13E30C1-BB9E-4BF6-94F2-3E6763512473}" dt="2022-03-14T12:01:37.699" v="3"/>
      <pc:docMkLst>
        <pc:docMk/>
      </pc:docMkLst>
      <pc:sldChg chg="del">
        <pc:chgData name="Tikkinen Annakaisa" userId="S::annakaisa.tikkinen@sitra.fi::9a217b67-0950-484d-b834-42040d18b12e" providerId="AD" clId="Web-{D13E30C1-BB9E-4BF6-94F2-3E6763512473}" dt="2022-03-14T12:01:37.699" v="3"/>
        <pc:sldMkLst>
          <pc:docMk/>
          <pc:sldMk cId="3608346712" sldId="267"/>
        </pc:sldMkLst>
      </pc:sldChg>
      <pc:sldChg chg="add modNotes">
        <pc:chgData name="Tikkinen Annakaisa" userId="S::annakaisa.tikkinen@sitra.fi::9a217b67-0950-484d-b834-42040d18b12e" providerId="AD" clId="Web-{D13E30C1-BB9E-4BF6-94F2-3E6763512473}" dt="2022-03-14T12:01:35.105" v="2"/>
        <pc:sldMkLst>
          <pc:docMk/>
          <pc:sldMk cId="3797050361" sldId="287"/>
        </pc:sldMkLst>
      </pc:sldChg>
      <pc:sldMasterChg chg="add addSldLayout">
        <pc:chgData name="Tikkinen Annakaisa" userId="S::annakaisa.tikkinen@sitra.fi::9a217b67-0950-484d-b834-42040d18b12e" providerId="AD" clId="Web-{D13E30C1-BB9E-4BF6-94F2-3E6763512473}" dt="2022-03-14T12:01:21.308" v="0"/>
        <pc:sldMasterMkLst>
          <pc:docMk/>
          <pc:sldMasterMk cId="3830268984" sldId="2147486192"/>
        </pc:sldMasterMkLst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76852513" sldId="2147486193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312191561" sldId="2147486194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2844895051" sldId="2147486195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3849356577" sldId="2147486196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2393372421" sldId="2147486197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3998738484" sldId="2147486198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594675644" sldId="2147486199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769253813" sldId="2147486200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936065183" sldId="2147486201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3573100377" sldId="2147486202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159404424" sldId="2147486203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666990044" sldId="2147486204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2579957321" sldId="2147486205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4014743305" sldId="2147486206"/>
          </pc:sldLayoutMkLst>
        </pc:sldLayoutChg>
        <pc:sldLayoutChg chg="ad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3830268984" sldId="2147486192"/>
            <pc:sldLayoutMk cId="1643317906" sldId="2147486207"/>
          </pc:sldLayoutMkLst>
        </pc:sldLayoutChg>
      </pc:sldMasterChg>
      <pc:sldMasterChg chg="replId modSldLayout">
        <pc:chgData name="Tikkinen Annakaisa" userId="S::annakaisa.tikkinen@sitra.fi::9a217b67-0950-484d-b834-42040d18b12e" providerId="AD" clId="Web-{D13E30C1-BB9E-4BF6-94F2-3E6763512473}" dt="2022-03-14T12:01:21.308" v="0"/>
        <pc:sldMasterMkLst>
          <pc:docMk/>
          <pc:sldMasterMk cId="0" sldId="2147486217"/>
        </pc:sldMasterMkLst>
        <pc:sldLayoutChg chg="replI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0" sldId="2147486217"/>
            <pc:sldLayoutMk cId="3334467862" sldId="2147486218"/>
          </pc:sldLayoutMkLst>
        </pc:sldLayoutChg>
        <pc:sldLayoutChg chg="replId">
          <pc:chgData name="Tikkinen Annakaisa" userId="S::annakaisa.tikkinen@sitra.fi::9a217b67-0950-484d-b834-42040d18b12e" providerId="AD" clId="Web-{D13E30C1-BB9E-4BF6-94F2-3E6763512473}" dt="2022-03-14T12:01:21.308" v="0"/>
          <pc:sldLayoutMkLst>
            <pc:docMk/>
            <pc:sldMasterMk cId="0" sldId="2147486217"/>
            <pc:sldLayoutMk cId="207005943" sldId="2147486219"/>
          </pc:sldLayoutMkLst>
        </pc:sldLayoutChg>
      </pc:sldMasterChg>
    </pc:docChg>
  </pc:docChgLst>
  <pc:docChgLst>
    <pc:chgData name="Verna Kuittinen" userId="713c3a17-9c3e-4c1b-8450-f92fa1c59126" providerId="ADAL" clId="{589B4604-7507-4251-81E7-BAA41BA34D91}"/>
    <pc:docChg chg="undo custSel modSld">
      <pc:chgData name="Verna Kuittinen" userId="713c3a17-9c3e-4c1b-8450-f92fa1c59126" providerId="ADAL" clId="{589B4604-7507-4251-81E7-BAA41BA34D91}" dt="2022-03-10T11:22:42.787" v="2" actId="14100"/>
      <pc:docMkLst>
        <pc:docMk/>
      </pc:docMkLst>
      <pc:sldChg chg="modSp mod">
        <pc:chgData name="Verna Kuittinen" userId="713c3a17-9c3e-4c1b-8450-f92fa1c59126" providerId="ADAL" clId="{589B4604-7507-4251-81E7-BAA41BA34D91}" dt="2022-03-10T10:29:32.367" v="1" actId="14100"/>
        <pc:sldMkLst>
          <pc:docMk/>
          <pc:sldMk cId="455251107" sldId="261"/>
        </pc:sldMkLst>
        <pc:picChg chg="mod">
          <ac:chgData name="Verna Kuittinen" userId="713c3a17-9c3e-4c1b-8450-f92fa1c59126" providerId="ADAL" clId="{589B4604-7507-4251-81E7-BAA41BA34D91}" dt="2022-03-10T10:29:32.367" v="1" actId="14100"/>
          <ac:picMkLst>
            <pc:docMk/>
            <pc:sldMk cId="455251107" sldId="261"/>
            <ac:picMk id="7" creationId="{9EC1CBC7-188C-4073-9B73-6E5EB70CD027}"/>
          </ac:picMkLst>
        </pc:picChg>
      </pc:sldChg>
      <pc:sldChg chg="modSp mod">
        <pc:chgData name="Verna Kuittinen" userId="713c3a17-9c3e-4c1b-8450-f92fa1c59126" providerId="ADAL" clId="{589B4604-7507-4251-81E7-BAA41BA34D91}" dt="2022-03-10T11:22:42.787" v="2" actId="14100"/>
        <pc:sldMkLst>
          <pc:docMk/>
          <pc:sldMk cId="1248188482" sldId="274"/>
        </pc:sldMkLst>
        <pc:spChg chg="mod">
          <ac:chgData name="Verna Kuittinen" userId="713c3a17-9c3e-4c1b-8450-f92fa1c59126" providerId="ADAL" clId="{589B4604-7507-4251-81E7-BAA41BA34D91}" dt="2022-03-10T11:22:42.787" v="2" actId="14100"/>
          <ac:spMkLst>
            <pc:docMk/>
            <pc:sldMk cId="1248188482" sldId="274"/>
            <ac:spMk id="2" creationId="{1757F422-11ED-4272-B41D-1CE220A1D1D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36EEB-6E43-4707-805A-C1AF3790DBE9}" type="datetimeFigureOut">
              <a:t>14.3.2022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29E78-D640-40E6-9338-2D54C0DF7879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139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cs typeface="Calibri"/>
              </a:rPr>
              <a:t>Voiko </a:t>
            </a:r>
            <a:r>
              <a:rPr lang="en-US" sz="1300" err="1">
                <a:cs typeface="Calibri"/>
              </a:rPr>
              <a:t>näissä</a:t>
            </a:r>
            <a:r>
              <a:rPr lang="en-US" sz="1300">
                <a:cs typeface="Calibri"/>
              </a:rPr>
              <a:t> olla </a:t>
            </a:r>
            <a:r>
              <a:rPr lang="en-US" sz="1300" err="1">
                <a:cs typeface="Calibri"/>
              </a:rPr>
              <a:t>Sitran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logoja</a:t>
            </a:r>
            <a:r>
              <a:rPr lang="en-US" sz="1300">
                <a:cs typeface="Calibri"/>
              </a:rPr>
              <a:t>?</a:t>
            </a:r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019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cs typeface="Calibri"/>
              </a:rPr>
              <a:t>Jos ette käytä Zoomia, korvaa </a:t>
            </a:r>
            <a:r>
              <a:rPr lang="en-US" sz="1300" err="1">
                <a:cs typeface="Calibri"/>
              </a:rPr>
              <a:t>tämä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käyttämänne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alustan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teknisillä</a:t>
            </a:r>
            <a:r>
              <a:rPr lang="en-US" sz="1300">
                <a:cs typeface="Calibri"/>
              </a:rPr>
              <a:t> ohjeilla.</a:t>
            </a:r>
            <a:endParaRPr lang="en-US" err="1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606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Fasilitaattorin sanoitusta:</a:t>
            </a:r>
            <a:endParaRPr lang="en-US" dirty="0"/>
          </a:p>
          <a:p>
            <a:endParaRPr lang="fi-FI" dirty="0"/>
          </a:p>
          <a:p>
            <a:pPr marL="171450" indent="-171450">
              <a:buFont typeface="Arial,Sans-Serif"/>
              <a:buChar char="•"/>
            </a:pPr>
            <a:r>
              <a:rPr lang="fi-FI" dirty="0"/>
              <a:t>Toimintamallin taustalla on Sitran Osaamisen aika –projektissa tehty työ.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fi-FI" dirty="0"/>
              <a:t>Tämän työn pohjana on ollut 30 keskeisen yhteiskunnallisen toimijan muodostama tahtotila elinikäisestä oppimisesta Suomessa.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fi-FI" dirty="0"/>
              <a:t>Mukana on ollut mm. työmarkkinajärjestöjen, koulutuksen järjestöjen, opiskelijajärjestöjen, keskeisten ministeriöiden ja työvakuutuslaitosten edustajia.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fi-FI" dirty="0"/>
              <a:t>Nämä toimijat ovat jakaneet ajatuksen siitä, että osaamisen kehittämisessä työelämän ja koulutustoimijoiden yhteistyön on oltava saumatonta.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fi-FI" dirty="0"/>
              <a:t>Tätä samaa ajatusta on tarkoitus tässä prosessissa pohtia yhdessä keskeisten toimijoiden kesken: miten voimme rakentaa yhteistyötä siten, että osaamisen kehittäminen ja työelämän uusiutuminen ovat luontevassa ja tiiviissä vuorovaikutuksessa keskenään.</a:t>
            </a:r>
            <a:endParaRPr lang="en-US" dirty="0"/>
          </a:p>
          <a:p>
            <a:endParaRPr lang="fi-FI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653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f3ec657f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f3ec657f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Fasilitaattorin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sanoitusta</a:t>
            </a:r>
            <a:r>
              <a:rPr lang="en-US" dirty="0">
                <a:cs typeface="Calibri"/>
              </a:rPr>
              <a:t>:</a:t>
            </a:r>
            <a:endParaRPr lang="fi-FI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Kuvassa on kuvattu ringin muotoon sitä, miten moninaiset asiat vaikuttavat alueen elinvoimaan.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Ulkorinki kuvastaa esimerkinomaisesti niitä asioita (puitteita ja mahdollistajia), jotka ovat elinvoima sekä veto- ja pitovoiman rakentamisessa tärkeitä.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Samalla ulkorinki korostaa sitä, että kaikkien toimijoiden panos elinvoimatyössä on tärkeää, siksi myös tähän tilannekuvaprosessiin tarvitaan eri tahojen edustus.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Mitä kattavammin ringissä kuvattuihin teemoihin kytkeytyvät toimijat ovat mukana, sitä parempi tietopohja, ymmärrys, vuorovaikutus ja lopputulos prosessissa saadaan aikaiseksi.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Foorumin keskusteluissa fokus on kuitenkin yritysten toimintaedellytysten parantamisessa, mitä puolestaan sisärinki kuvastaa.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Rajaus tehdään ennen kaikkea käytännön syistä: tiiviissä aikataulussa keskustelu halutaan rajata aivan ydinasioihin: sisäringin teemat ovat elinvoiman ytimessä. </a:t>
            </a:r>
            <a:endParaRPr lang="fi-FI" dirty="0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Yritykset tuovat elinvoimaa alueelle, ne työllistävät alueen ihmisiä, jonka kautta syntyy palkkatuloa, ostovoimaa ja elinvoimaa alueelle.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Tämän vuoksi on tärkeää miettiä, miten yritykset voivat alueella toimia, miten niiden kiinnittymistä alueelle voidaan tukea ja niin edelleen.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Työpaikoilla ratkaistaan, onnistuuko osaaminen ja osaajat kohdistumaan toiminnan kannalta oikein. Työpaikoilla tapahtuu myös nykyisten osaajien osaamisen uudistuminen ja uusien työllistyminen.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Näin ollen on tärkeää, miten esimerkiksi alueen oppilaitokset voivat yrityksiä tukea ja miten yhteistyö toimii.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Kun kaikki pelaa, yritysten kilpailukyky kasvaa, syntyy uusia yritysmahdollisuuksia ja sitä kautta myös uusia työllistymismahdollisuuksia --&gt; näin rinki generoi uutta elinvoimaa.</a:t>
            </a:r>
            <a:endParaRPr lang="fi-FI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7167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Fasilitaattorin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sanoitusta</a:t>
            </a:r>
            <a:r>
              <a:rPr lang="en-US" dirty="0">
                <a:cs typeface="Calibri"/>
              </a:rPr>
              <a:t>:</a:t>
            </a:r>
          </a:p>
          <a:p>
            <a:endParaRPr lang="en-US" dirty="0"/>
          </a:p>
          <a:p>
            <a:pPr marL="171450" indent="-171450">
              <a:buFont typeface="Symbol"/>
              <a:buChar char="•"/>
            </a:pPr>
            <a:r>
              <a:rPr lang="fi-FI" dirty="0"/>
              <a:t>Ilmiölähtöisellä johtamisella tarkoitamme sitä, että elinvoimatyötä on johdettava pitkäjänteisesti ja kokonaisvaltaisesti.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Malli kuvaa ne elementit, jotka rakentavat alueellisen elinvoimatyön ja osaamisekosysteemin vaikuttavuutta.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Tässä prosessissa käsitellään kolme ensimmäistä osa-aluetta, jotka luovat perustan ilmiölähtöiselle johtamiselle: </a:t>
            </a:r>
          </a:p>
          <a:p>
            <a:pPr marL="171450" indent="-171450">
              <a:buFont typeface="Symbol"/>
              <a:buChar char="•"/>
            </a:pPr>
            <a:r>
              <a:rPr lang="fi-FI" dirty="0"/>
              <a:t>ilmiöiden ymmärtämistä tukevaan tiedonkäyttöön syöttää prosessiin liittyvä ajantasaisen tiedon tuottaminen</a:t>
            </a:r>
            <a:endParaRPr lang="fi-FI" dirty="0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yhteistä ymmärrystä synnyttävä vuorovaikutus on tämän prosessin ydinajatus - käsittelemme ajantasaista tietoa ja luomme siitä yhteistä tulkintaa</a:t>
            </a:r>
            <a:endParaRPr lang="fi-FI" dirty="0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fi-FI" dirty="0"/>
              <a:t>lopputulemana syntyy yhteinen tilannekuva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Tässä prosessissa ei ole siis vielä tarkoitus määritellä kokonaisvaltaisesti tavoitteita ja toimenpiteitä vaan rakentaa niille perustaa. </a:t>
            </a:r>
            <a:endParaRPr lang="fi-FI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9543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>
                <a:cs typeface="Calibri"/>
              </a:rPr>
              <a:t>Jos ette käytä Howspacea, korvaa </a:t>
            </a:r>
            <a:r>
              <a:rPr lang="en-US" sz="1300" err="1">
                <a:cs typeface="Calibri"/>
              </a:rPr>
              <a:t>teknisellä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ohjeistuksella</a:t>
            </a:r>
            <a:r>
              <a:rPr lang="en-US" sz="1300">
                <a:cs typeface="Calibri"/>
              </a:rPr>
              <a:t> </a:t>
            </a:r>
            <a:r>
              <a:rPr lang="en-US" sz="1300" err="1">
                <a:cs typeface="Calibri"/>
              </a:rPr>
              <a:t>käyttämäänne</a:t>
            </a:r>
            <a:r>
              <a:rPr lang="en-US" sz="1300">
                <a:cs typeface="Calibri"/>
              </a:rPr>
              <a:t> alustaan.</a:t>
            </a:r>
            <a:endParaRPr lang="en-US" err="1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36A07-9C51-40D5-9EDD-0D75448F2C9D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471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 panose="020F0502020204030204"/>
              </a:rPr>
              <a:t>Fasilitaattorin sanoitusta:</a:t>
            </a:r>
          </a:p>
          <a:p>
            <a:pPr marL="171450" indent="-171450">
              <a:buFont typeface="Symbol"/>
              <a:buChar char="•"/>
            </a:pPr>
            <a:endParaRPr lang="fi-FI" dirty="0"/>
          </a:p>
          <a:p>
            <a:pPr marL="171450" indent="-171450">
              <a:buFont typeface="Symbol"/>
              <a:buChar char="•"/>
            </a:pPr>
            <a:r>
              <a:rPr lang="fi-FI" dirty="0">
                <a:cs typeface="Calibri"/>
              </a:rPr>
              <a:t>Tässä vielä lopuksi kertauksena prosessin sisällöllinen fokus.</a:t>
            </a:r>
            <a:endParaRPr lang="fi-FI" dirty="0"/>
          </a:p>
          <a:p>
            <a:pPr marL="171450" indent="-171450">
              <a:buFont typeface="Symbol"/>
              <a:buChar char="•"/>
            </a:pPr>
            <a:r>
              <a:rPr lang="fi-FI" dirty="0"/>
              <a:t>Kuten todettua, tänään olemme keskittyneet näihin elinvoiman ytimessä oleviin teemoihin, jotka on kuvattu sisäringissä.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Ajatuksena on, että yritykset tuovat elinvoimaa alueelle, ne työllistävät alueen ihmisiä, jonka kautta syntyy palkkatuloa, ostovoimaa ja elinvoimaa alueelle.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Tämän vuoksi on tärkeää miettiä, miten yritykset voivat alueella toimia, miten niiden kiinnittymistä alueelle voidaan tukea ja niin edelleen.</a:t>
            </a:r>
            <a:endParaRPr lang="fi-FI" dirty="0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fi-FI" dirty="0"/>
              <a:t>Tänään olemme syventyneet yrityskyselyn myötä aivan erityisesti yritystoimijoiden omaan sanoitukseen ja näkemykseen siitä, millaisena he näkevät tilanteen esimerkiksi oppilaitosten kanssa tehtävän yhteistyön ja osaamisen kehittämisen kannalta.</a:t>
            </a:r>
            <a:endParaRPr lang="fi-FI" dirty="0">
              <a:cs typeface="Calibri"/>
            </a:endParaRPr>
          </a:p>
          <a:p>
            <a:endParaRPr lang="en-US" dirty="0">
              <a:cs typeface="+mn-lt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706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cs typeface="Calibri" panose="020F0502020204030204"/>
              </a:rPr>
              <a:t>Fasilitaattorin sanoitusta:</a:t>
            </a:r>
          </a:p>
          <a:p>
            <a:pPr marL="285750" indent="-285750">
              <a:buFont typeface="Symbol"/>
              <a:buChar char="•"/>
            </a:pPr>
            <a:endParaRPr lang="fi-FI" dirty="0"/>
          </a:p>
          <a:p>
            <a:pPr marL="285750" indent="-285750">
              <a:buFont typeface="Symbol"/>
              <a:buChar char="•"/>
            </a:pPr>
            <a:r>
              <a:rPr lang="fi-FI" dirty="0"/>
              <a:t>Tässä vielä muistutuksena prosessin etenemistä kuvaava malli.</a:t>
            </a:r>
            <a:endParaRPr lang="fi-FI" dirty="0">
              <a:cs typeface="Calibri" panose="020F0502020204030204"/>
            </a:endParaRPr>
          </a:p>
          <a:p>
            <a:pPr marL="285750" indent="-285750">
              <a:buFont typeface="Symbol"/>
              <a:buChar char="•"/>
            </a:pPr>
            <a:r>
              <a:rPr lang="fi-FI" dirty="0"/>
              <a:t>Tänään olemme päässeet liikkeelle kahden ensimmäisen osa-alueen kanssa:</a:t>
            </a:r>
            <a:endParaRPr lang="fi-FI" dirty="0">
              <a:cs typeface="Calibri" panose="020F0502020204030204"/>
            </a:endParaRPr>
          </a:p>
          <a:p>
            <a:pPr marL="742950" lvl="2" indent="-285750">
              <a:buFont typeface="Courier New"/>
              <a:buChar char="○"/>
            </a:pPr>
            <a:r>
              <a:rPr lang="fi-FI" dirty="0"/>
              <a:t>ilmiöiden ymmärtämistä tukevaan tiedonkäyttöön tänään syötettä tarjosi yrityskysely</a:t>
            </a:r>
            <a:endParaRPr lang="fi-FI" dirty="0">
              <a:cs typeface="Calibri" panose="020F0502020204030204"/>
            </a:endParaRPr>
          </a:p>
          <a:p>
            <a:pPr marL="742950" lvl="2" indent="-285750">
              <a:buFont typeface="Courier New"/>
              <a:buChar char="○"/>
            </a:pPr>
            <a:r>
              <a:rPr lang="fi-FI" dirty="0"/>
              <a:t>yhteistä ymmärrystä synnyttävä vuorovaikutusta on synnytetty puheenvuoroin, harjoittein ja pienryhmäkeskusteluin</a:t>
            </a:r>
            <a:endParaRPr lang="fi-FI" dirty="0">
              <a:cs typeface="Calibri" panose="020F0502020204030204"/>
            </a:endParaRPr>
          </a:p>
          <a:p>
            <a:pPr marL="285750" indent="-285750">
              <a:buFont typeface="Symbol"/>
              <a:buChar char="•"/>
            </a:pPr>
            <a:r>
              <a:rPr lang="fi-FI" dirty="0"/>
              <a:t>Tästä on hyvä jatkaa eteenpäin kohti yhteisen tilannekuvan muodostamista seuraavassa foorumissa!</a:t>
            </a:r>
            <a:endParaRPr lang="fi-FI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29E78-D640-40E6-9338-2D54C0DF7879}" type="slidenum">
              <a:rPr lang="fi-FI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62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EA51E2-596A-422E-9451-A70BBA100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6BEC5D5-466D-4880-9796-A45B0E640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F42626B-D032-4117-B0CF-305FA3A2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E56500-F1DC-4DE9-85A5-20CC9734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9FA0FD-538C-4384-9CE7-3E42A6FA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983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362DE7-4974-4268-B91B-EFE9F3E00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8FDEED4-26DA-4739-8240-6ADC22B8A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3CE57AF-A91A-4880-9ED9-8D78446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6214D1-4A58-4609-A34D-BCEA9785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468DEE-98C5-4344-B627-E048E8E6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816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C4C70A3-D788-4ABA-B928-AA40E5E9E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2B24532-4ECB-471A-A34D-BD11A306F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7BA0A1-A48F-40AA-B154-83169FA6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F0412AE-2E63-40ED-B2EC-591AE43C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A8DBA88-2491-45D2-A77B-710E5A00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67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67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05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4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65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3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7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167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21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95050E-9D17-4A47-9647-578BA605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CAB460-F18A-4DD0-A402-220E365E5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DAC678-DCE2-4EF6-9A9B-B398E1FF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67342D-D0F1-4369-B7AC-95498286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969A16-7DAF-4722-9B5E-C51CF91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6261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02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22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175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valkonen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853633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9670" y="2372883"/>
            <a:ext cx="10752929" cy="480484"/>
          </a:xfrm>
        </p:spPr>
        <p:txBody>
          <a:bodyPr/>
          <a:lstStyle>
            <a:lvl1pPr marL="0" indent="0" algn="l">
              <a:buNone/>
              <a:defRPr sz="24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9670" y="3909055"/>
            <a:ext cx="10752929" cy="480484"/>
          </a:xfrm>
        </p:spPr>
        <p:txBody>
          <a:bodyPr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 descr="Sitra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151" y="6309322"/>
            <a:ext cx="1204501" cy="479919"/>
          </a:xfrm>
          <a:prstGeom prst="rect">
            <a:avLst/>
          </a:prstGeom>
        </p:spPr>
      </p:pic>
      <p:pic>
        <p:nvPicPr>
          <p:cNvPr id="3" name="Picture 2" descr="SITRA_BLAC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2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ja lopetus musta 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2948949"/>
            <a:ext cx="10753195" cy="886343"/>
          </a:xfrm>
        </p:spPr>
        <p:txBody>
          <a:bodyPr anchor="ctr"/>
          <a:lstStyle>
            <a:lvl1pPr algn="l"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9669" y="2468199"/>
            <a:ext cx="10752931" cy="48048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19669" y="4004371"/>
            <a:ext cx="10752931" cy="48048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3" name="Picture 2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1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koinen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4" y="3909055"/>
            <a:ext cx="10753195" cy="575733"/>
          </a:xfr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95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väli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276872"/>
            <a:ext cx="10753195" cy="1632181"/>
          </a:xfrm>
        </p:spPr>
        <p:txBody>
          <a:bodyPr bIns="140400" anchor="b" anchorCtr="0"/>
          <a:lstStyle>
            <a:lvl1pPr algn="ctr">
              <a:defRPr sz="3200" cap="all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719404" y="3909055"/>
            <a:ext cx="10753195" cy="5757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5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7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 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bg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bg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bg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3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n kuvan kuvalaatikk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0437" y="0"/>
            <a:ext cx="4464051" cy="6858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2" y="548218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7"/>
            <a:ext cx="6431691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8" name="Picture 7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7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99EC85-950D-46D8-99A2-19192B1B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56EA43-CF3D-4435-9383-E5ADD1E3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B68F30F-B724-44EA-97CE-383080DB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2E9E1A-2D5D-40D8-9C81-AA7BD8869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6D1712-2664-410E-83AE-8D20B7BD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8868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ea kuva ja neg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0"/>
          </p:nvPr>
        </p:nvSpPr>
        <p:spPr>
          <a:xfrm>
            <a:off x="1" y="0"/>
            <a:ext cx="4464051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5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5135893" y="548680"/>
            <a:ext cx="6432715" cy="768085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133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5135893" y="1316767"/>
            <a:ext cx="6431691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27052" y="548218"/>
            <a:ext cx="3456715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53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1"/>
          </p:nvPr>
        </p:nvSpPr>
        <p:spPr>
          <a:xfrm>
            <a:off x="6383868" y="0"/>
            <a:ext cx="5808133" cy="6858000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1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2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5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mma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6383868" y="0"/>
            <a:ext cx="5808133" cy="6858000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/>
          </p:nvPr>
        </p:nvSpPr>
        <p:spPr>
          <a:xfrm>
            <a:off x="623392" y="548681"/>
            <a:ext cx="5184576" cy="1248139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3200" b="1"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23392" y="1796819"/>
            <a:ext cx="5184576" cy="4512501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960096" y="548682"/>
            <a:ext cx="4512501" cy="5281049"/>
          </a:xfr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0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5" y="548682"/>
            <a:ext cx="10753193" cy="1078364"/>
          </a:xfr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968502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968502" y="2566593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968502" y="3430689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967541" y="4294785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967541" y="5158881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9" name="Picture 8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0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19405" y="548682"/>
            <a:ext cx="10753193" cy="1078364"/>
          </a:xfr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13"/>
          </p:nvPr>
        </p:nvSpPr>
        <p:spPr>
          <a:xfrm>
            <a:off x="1968502" y="1700808"/>
            <a:ext cx="9504097" cy="768085"/>
          </a:xfrm>
        </p:spPr>
        <p:txBody>
          <a:bodyPr anchor="ctr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968502" y="2566593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15"/>
          </p:nvPr>
        </p:nvSpPr>
        <p:spPr>
          <a:xfrm>
            <a:off x="1968502" y="3430689"/>
            <a:ext cx="9504097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1967541" y="4294785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17"/>
          </p:nvPr>
        </p:nvSpPr>
        <p:spPr>
          <a:xfrm>
            <a:off x="1967541" y="5158881"/>
            <a:ext cx="9505056" cy="766399"/>
          </a:xfr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10" name="Picture 9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90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548681"/>
            <a:ext cx="10945216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392" y="1508787"/>
            <a:ext cx="10945216" cy="441576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579957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886343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pic>
        <p:nvPicPr>
          <p:cNvPr id="7" name="Picture 6" descr="SITRA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000" y="6360000"/>
            <a:ext cx="1110000" cy="216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23394" y="1509186"/>
            <a:ext cx="10943167" cy="460798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014743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8A622-150D-4B6E-A9AD-36B05BA71FE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4F910-D2A0-41CD-AF53-38064C86370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31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053509-2368-4D10-85C5-7991BCF3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6F621E-BC05-4CA9-AB3F-57D0BBD0E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7A70AB9-14F0-4179-BC7E-985BD40C8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669416-D19C-49B9-963C-37E7F488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3ADF24F-8589-4527-9F91-BCAA3A84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1880AA3-761B-47E6-AA6A-4A0E2D58E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727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611F9F-5F4F-4B07-BE56-81B20C4C0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C2CF00-757F-4C45-AA5A-77D29191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BBDABF-8716-4ABD-BA21-5B52D8E1A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AE58923-B08D-4BC6-BFEC-3EF8F8158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A2DBA7F-4DFF-49B8-BF51-D13822340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4173DF5-DDC5-4B0E-806E-0FB61264E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F67F473-91D5-4420-A200-DE84A1F9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C648012-FDDE-4752-96DD-404AC9FB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926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E5AC84-4158-4D7D-A62C-8C45E8BC9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C36F4A0-3AF1-4AAF-9B33-6476409A8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02BFB9E-6B7F-4690-9526-49CE479D5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F16413A-4096-4C94-84DE-F87FD548F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690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C9EA1E5-C124-4158-997C-BC12C7AA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B4038C4-4801-440F-A215-51D055368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3273D6-461E-4CA7-9C81-CC62A32E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35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DA20BE-5B61-4565-AE09-A61116F10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5A9F81C-B455-4C6A-AA44-F1CC4285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8F4A65E-EC89-49E4-8D64-B0ED4AF69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C89026-82E3-4E67-8113-C7E7F9D2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5EF3AEB-B588-4861-8738-795CFD363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DE32932-5F2A-4403-B1F9-C6FEF520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385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A057DBA-498E-4CF5-B252-5305ED9E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A21C021-9C05-45D8-909B-CC34FFEA7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32313E1-F70E-4941-9357-787A6ACDC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FEA7495-A66A-4A49-BCC3-A2EE34CE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0CE5B9D-0651-49A3-827C-02F167BF5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94AB0F8-676A-49B8-AA1E-D34E3871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595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3FEED15-FCD1-4D4B-8C79-1F1BF245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A902B8-9D82-43B9-BDF7-4ABC09ED8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79CB27-1D4D-4E0D-BE48-E54DAAC34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D9B0-FA83-4FE6-89B2-7BD7AA8460C6}" type="datetimeFigureOut">
              <a:rPr lang="fi-FI" smtClean="0"/>
              <a:t>14.3.2022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54C3D84-C686-47FE-AC94-6C4B30F37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C07C6C-DCCD-43DE-A136-FAE1674F6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E7702-3E00-4779-BD5E-75D5B4F19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75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GB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08" r:id="rId3"/>
    <p:sldLayoutId id="2147486209" r:id="rId4"/>
    <p:sldLayoutId id="2147486210" r:id="rId5"/>
    <p:sldLayoutId id="2147486211" r:id="rId6"/>
    <p:sldLayoutId id="2147486212" r:id="rId7"/>
    <p:sldLayoutId id="2147486213" r:id="rId8"/>
    <p:sldLayoutId id="2147486214" r:id="rId9"/>
    <p:sldLayoutId id="2147486215" r:id="rId10"/>
    <p:sldLayoutId id="214748621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on paikkamerkki 1"/>
          <p:cNvSpPr>
            <a:spLocks noGrp="1"/>
          </p:cNvSpPr>
          <p:nvPr>
            <p:ph type="title"/>
          </p:nvPr>
        </p:nvSpPr>
        <p:spPr>
          <a:xfrm>
            <a:off x="623392" y="356659"/>
            <a:ext cx="10945216" cy="107836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7" name="Tekstin paikkamerkki 2"/>
          <p:cNvSpPr>
            <a:spLocks noGrp="1"/>
          </p:cNvSpPr>
          <p:nvPr>
            <p:ph type="body" idx="1"/>
          </p:nvPr>
        </p:nvSpPr>
        <p:spPr>
          <a:xfrm>
            <a:off x="623392" y="1604797"/>
            <a:ext cx="10945216" cy="44164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text</a:t>
            </a:r>
            <a:r>
              <a:rPr lang="fi-FI"/>
              <a:t> </a:t>
            </a:r>
            <a:r>
              <a:rPr lang="fi-FI" err="1"/>
              <a:t>styles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  <a:p>
            <a:pPr lvl="0"/>
            <a:endParaRPr lang="fi-FI"/>
          </a:p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0268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3" r:id="rId1"/>
    <p:sldLayoutId id="2147486194" r:id="rId2"/>
    <p:sldLayoutId id="2147486195" r:id="rId3"/>
    <p:sldLayoutId id="2147486196" r:id="rId4"/>
    <p:sldLayoutId id="2147486197" r:id="rId5"/>
    <p:sldLayoutId id="2147486198" r:id="rId6"/>
    <p:sldLayoutId id="2147486199" r:id="rId7"/>
    <p:sldLayoutId id="2147486200" r:id="rId8"/>
    <p:sldLayoutId id="2147486201" r:id="rId9"/>
    <p:sldLayoutId id="2147486202" r:id="rId10"/>
    <p:sldLayoutId id="2147486203" r:id="rId11"/>
    <p:sldLayoutId id="2147486204" r:id="rId12"/>
    <p:sldLayoutId id="2147486205" r:id="rId13"/>
    <p:sldLayoutId id="2147486206" r:id="rId14"/>
    <p:sldLayoutId id="2147486207" r:id="rId15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3" indent="-239173" algn="l" defTabSz="609570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27" indent="-237055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397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19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278" indent="0" algn="ctr" defTabSz="609570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6382CB-D00E-4E4B-8B94-085DCA25F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17889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fi-FI" sz="3600" cap="none" dirty="0">
                <a:latin typeface="Arial Black"/>
                <a:ea typeface="+mj-lt"/>
                <a:cs typeface="+mj-lt"/>
              </a:rPr>
              <a:t>Intro</a:t>
            </a:r>
            <a:br>
              <a:rPr lang="fi-FI" sz="3600" cap="none" dirty="0">
                <a:latin typeface="Arial Black"/>
                <a:ea typeface="+mj-lt"/>
                <a:cs typeface="+mj-lt"/>
              </a:rPr>
            </a:br>
            <a:r>
              <a:rPr lang="fi-FI" sz="3600" cap="none" dirty="0">
                <a:latin typeface="Arial Black"/>
                <a:ea typeface="+mj-lt"/>
                <a:cs typeface="+mj-lt"/>
              </a:rPr>
              <a:t>Liite 2A: Ensimmäisen tilannekuvafoorumin esityspohja</a:t>
            </a:r>
            <a:r>
              <a:rPr lang="fi-FI" dirty="0">
                <a:ea typeface="+mj-lt"/>
                <a:cs typeface="+mj-lt"/>
              </a:rPr>
              <a:t> </a:t>
            </a:r>
            <a:endParaRPr lang="fi-FI" cap="none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6EAA1F6-9D90-4391-A64F-55375EBF0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817" y="2077763"/>
            <a:ext cx="11360800" cy="45552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fi-FI" sz="1600" dirty="0">
                <a:solidFill>
                  <a:schemeClr val="tx1"/>
                </a:solidFill>
                <a:latin typeface="Georgia"/>
              </a:rPr>
              <a:t>Tämä PowerPoint-esitys sisältää esitysaineistoa, jota voi hyödyntää Sitran kehittämän Alueiden osaamisen aika –toimintamallin ensimmäisen tilannekuvafoorumin toteutuksessa. Tämä materiaali on tehty vapaasti hyödynnettäväksi ja muokattavaksi. </a:t>
            </a:r>
            <a:endParaRPr lang="fi-FI" dirty="0">
              <a:solidFill>
                <a:schemeClr val="tx1"/>
              </a:solidFill>
              <a:latin typeface="Georgia"/>
            </a:endParaRPr>
          </a:p>
          <a:p>
            <a:pPr marL="285750" indent="-285750" algn="l">
              <a:buFont typeface="Arial"/>
              <a:buChar char="•"/>
            </a:pPr>
            <a:endParaRPr lang="fi-FI" sz="1600">
              <a:solidFill>
                <a:schemeClr val="tx1"/>
              </a:solidFill>
              <a:latin typeface="Georgia"/>
            </a:endParaRPr>
          </a:p>
          <a:p>
            <a:pPr marL="285750" indent="-285750" algn="l">
              <a:buFont typeface="Arial"/>
              <a:buChar char="•"/>
            </a:pPr>
            <a:r>
              <a:rPr lang="fi-FI" sz="1600" dirty="0">
                <a:solidFill>
                  <a:schemeClr val="tx1"/>
                </a:solidFill>
                <a:latin typeface="Georgia"/>
              </a:rPr>
              <a:t>Esitysaineistoon on merkitty punaisella värillä tai infolaatikolla kaikki ne muutokset, joita alueen on esitykseen vähintään tehtävä.</a:t>
            </a:r>
          </a:p>
          <a:p>
            <a:pPr marL="285750" indent="-285750" algn="l">
              <a:buFont typeface="Arial"/>
              <a:buChar char="•"/>
            </a:pPr>
            <a:endParaRPr lang="fi-FI" sz="1600">
              <a:solidFill>
                <a:schemeClr val="tx1"/>
              </a:solidFill>
              <a:latin typeface="Georgia"/>
            </a:endParaRPr>
          </a:p>
          <a:p>
            <a:pPr marL="285750" indent="-285750" algn="l">
              <a:buFont typeface="Arial"/>
              <a:buChar char="•"/>
            </a:pPr>
            <a:r>
              <a:rPr lang="fi-FI" sz="1600" dirty="0">
                <a:solidFill>
                  <a:schemeClr val="tx1"/>
                </a:solidFill>
                <a:latin typeface="Georgia"/>
              </a:rPr>
              <a:t>Osa esityksen sivuista on esimerkkejä, jotka on tarkoitus korvata alueen omalla sisällöllä. Tämä koskee erityisesti tiedontuotantoon liittyviä osioita.</a:t>
            </a:r>
          </a:p>
          <a:p>
            <a:pPr marL="285750" indent="-285750" algn="l">
              <a:buFont typeface="Arial"/>
              <a:buChar char="•"/>
            </a:pPr>
            <a:endParaRPr lang="fi-FI" sz="1600">
              <a:solidFill>
                <a:schemeClr val="tx1"/>
              </a:solidFill>
              <a:latin typeface="Georgia"/>
            </a:endParaRPr>
          </a:p>
          <a:p>
            <a:pPr marL="285750" indent="-285750" algn="l">
              <a:buFont typeface="Arial"/>
              <a:buChar char="•"/>
            </a:pPr>
            <a:r>
              <a:rPr lang="fi-FI" sz="1600" dirty="0">
                <a:solidFill>
                  <a:schemeClr val="tx1"/>
                </a:solidFill>
                <a:latin typeface="Georgia"/>
              </a:rPr>
              <a:t>Osan sivujen ja kuvien muokkaus on lukittu. Niitä ei saa muokata. Tunnistat nämä sivut Sitran ja Taloustutkimuksen logosta tai tekstistä "Kuva: Sitra".</a:t>
            </a:r>
          </a:p>
          <a:p>
            <a:pPr marL="285750" indent="-285750" algn="l">
              <a:buFont typeface="Arial"/>
              <a:buChar char="•"/>
            </a:pPr>
            <a:endParaRPr lang="fi-FI" sz="1600">
              <a:solidFill>
                <a:schemeClr val="tx1"/>
              </a:solidFill>
              <a:latin typeface="Georgia"/>
            </a:endParaRPr>
          </a:p>
          <a:p>
            <a:pPr marL="285750" indent="-285750" algn="l">
              <a:buFont typeface="Arial"/>
              <a:buChar char="•"/>
            </a:pPr>
            <a:r>
              <a:rPr lang="fi-FI" sz="1600" dirty="0">
                <a:solidFill>
                  <a:schemeClr val="tx1"/>
                </a:solidFill>
                <a:latin typeface="Georgia"/>
              </a:rPr>
              <a:t>Sivujen yhteydessä olevissa puhujien muistiinpanoissa on annettu vinkkejä fasilitaattorille ja puheenvuoroja käyttäville suunnitteluryhmän jäsenille kyseisten osioiden sanoitukseen sekä esityksen muokkaamiseen. Käsikirjan luvusta 6 löytyvät fasilitointiohjeet kertovat, miten materiaalia voi hyödyntää foorumin eri vaiheissa.</a:t>
            </a:r>
          </a:p>
        </p:txBody>
      </p:sp>
    </p:spTree>
    <p:extLst>
      <p:ext uri="{BB962C8B-B14F-4D97-AF65-F5344CB8AC3E}">
        <p14:creationId xmlns:p14="http://schemas.microsoft.com/office/powerpoint/2010/main" val="200582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8ED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" name="Google Shape;144;p37"/>
          <p:cNvGraphicFramePr/>
          <p:nvPr>
            <p:extLst>
              <p:ext uri="{D42A27DB-BD31-4B8C-83A1-F6EECF244321}">
                <p14:modId xmlns:p14="http://schemas.microsoft.com/office/powerpoint/2010/main" val="1278678771"/>
              </p:ext>
            </p:extLst>
          </p:nvPr>
        </p:nvGraphicFramePr>
        <p:xfrm>
          <a:off x="4253767" y="1528684"/>
          <a:ext cx="7787334" cy="5201680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3893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Tahdomme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</a:t>
                      </a: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että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endParaRPr sz="1600"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Käytännössä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tämä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tarkoittaa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, </a:t>
                      </a:r>
                      <a:r>
                        <a:rPr lang="en-GB" sz="1600" b="1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että</a:t>
                      </a:r>
                      <a:r>
                        <a:rPr lang="en-GB" sz="1600" b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endParaRPr sz="1600" b="1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...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kirjoita</a:t>
                      </a:r>
                      <a:r>
                        <a:rPr lang="en-GB" sz="1300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 </a:t>
                      </a:r>
                      <a:r>
                        <a:rPr lang="en-GB" sz="1300" err="1">
                          <a:latin typeface="Georgia"/>
                          <a:ea typeface="Georgia"/>
                          <a:cs typeface="Georgia"/>
                          <a:sym typeface="Georgia"/>
                        </a:rPr>
                        <a:t>tähän</a:t>
                      </a:r>
                      <a:endParaRPr lang="en-GB"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Georgia"/>
                        <a:ea typeface="Georgia"/>
                        <a:cs typeface="Georgia"/>
                        <a:sym typeface="Georgia"/>
                      </a:endParaRPr>
                    </a:p>
                  </a:txBody>
                  <a:tcPr marL="121900" marR="121900" marT="121900" marB="121900">
                    <a:lnL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DE8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5" name="Google Shape;155;p37"/>
          <p:cNvSpPr>
            <a:spLocks noChangeAspect="1"/>
          </p:cNvSpPr>
          <p:nvPr/>
        </p:nvSpPr>
        <p:spPr>
          <a:xfrm rot="10800000" flipH="1">
            <a:off x="110130" y="4899639"/>
            <a:ext cx="1800000" cy="1800000"/>
          </a:xfrm>
          <a:prstGeom prst="ellipse">
            <a:avLst/>
          </a:prstGeom>
          <a:solidFill>
            <a:srgbClr val="FACDD9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24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aphicFrame>
        <p:nvGraphicFramePr>
          <p:cNvPr id="158" name="Google Shape;158;p37"/>
          <p:cNvGraphicFramePr/>
          <p:nvPr>
            <p:extLst>
              <p:ext uri="{D42A27DB-BD31-4B8C-83A1-F6EECF244321}">
                <p14:modId xmlns:p14="http://schemas.microsoft.com/office/powerpoint/2010/main" val="3609903671"/>
              </p:ext>
            </p:extLst>
          </p:nvPr>
        </p:nvGraphicFramePr>
        <p:xfrm>
          <a:off x="196325" y="1221424"/>
          <a:ext cx="1080000" cy="108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S</a:t>
                      </a:r>
                      <a:endParaRPr sz="1800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84694" marR="84694" marT="84694" marB="846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W</a:t>
                      </a:r>
                      <a:endParaRPr sz="1800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84694" marR="84694" marT="84694" marB="846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O</a:t>
                      </a:r>
                      <a:endParaRPr sz="1800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84694" marR="84694" marT="84694" marB="846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Arial Black"/>
                          <a:ea typeface="Arial Black"/>
                          <a:cs typeface="Arial Black"/>
                          <a:sym typeface="Arial Black"/>
                        </a:rPr>
                        <a:t>T</a:t>
                      </a:r>
                      <a:endParaRPr sz="1800">
                        <a:latin typeface="Arial Black"/>
                        <a:ea typeface="Arial Black"/>
                        <a:cs typeface="Arial Black"/>
                        <a:sym typeface="Arial Black"/>
                      </a:endParaRPr>
                    </a:p>
                  </a:txBody>
                  <a:tcPr marL="84694" marR="84694" marT="84694" marB="84694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9" name="Google Shape;159;p37"/>
          <p:cNvSpPr txBox="1"/>
          <p:nvPr/>
        </p:nvSpPr>
        <p:spPr>
          <a:xfrm>
            <a:off x="1709172" y="1534992"/>
            <a:ext cx="2583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sz="1600" b="1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Tunnistetut</a:t>
            </a:r>
            <a:r>
              <a:rPr lang="en-GB" sz="1600" b="1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 sz="1600" b="1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ilmiöt</a:t>
            </a:r>
            <a:endParaRPr sz="1600" b="1"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60" name="Google Shape;160;p37"/>
          <p:cNvCxnSpPr/>
          <p:nvPr/>
        </p:nvCxnSpPr>
        <p:spPr>
          <a:xfrm>
            <a:off x="1389698" y="1759776"/>
            <a:ext cx="364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1" name="Google Shape;161;p37"/>
          <p:cNvCxnSpPr/>
          <p:nvPr/>
        </p:nvCxnSpPr>
        <p:spPr>
          <a:xfrm>
            <a:off x="3819864" y="1759776"/>
            <a:ext cx="3644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55;p37">
            <a:extLst>
              <a:ext uri="{FF2B5EF4-FFF2-40B4-BE49-F238E27FC236}">
                <a16:creationId xmlns:a16="http://schemas.microsoft.com/office/drawing/2014/main" id="{C76120E2-8397-420B-9386-2F79510565C1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2211268" y="2217762"/>
            <a:ext cx="1800000" cy="1800000"/>
          </a:xfrm>
          <a:prstGeom prst="ellipse">
            <a:avLst/>
          </a:prstGeom>
          <a:solidFill>
            <a:srgbClr val="FACDD9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24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" name="Google Shape;155;p37">
            <a:extLst>
              <a:ext uri="{FF2B5EF4-FFF2-40B4-BE49-F238E27FC236}">
                <a16:creationId xmlns:a16="http://schemas.microsoft.com/office/drawing/2014/main" id="{E3A94CB9-51BF-4865-8D72-D71A701DCF3E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380109" y="2966860"/>
            <a:ext cx="1800000" cy="1800000"/>
          </a:xfrm>
          <a:prstGeom prst="ellipse">
            <a:avLst/>
          </a:prstGeom>
          <a:solidFill>
            <a:srgbClr val="FACDD9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24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" name="Google Shape;155;p37">
            <a:extLst>
              <a:ext uri="{FF2B5EF4-FFF2-40B4-BE49-F238E27FC236}">
                <a16:creationId xmlns:a16="http://schemas.microsoft.com/office/drawing/2014/main" id="{92875CEA-3ED3-40F1-A3D1-E908455BBD4E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2049942" y="4306106"/>
            <a:ext cx="1800000" cy="1800000"/>
          </a:xfrm>
          <a:prstGeom prst="ellipse">
            <a:avLst/>
          </a:prstGeom>
          <a:solidFill>
            <a:srgbClr val="FACDD9"/>
          </a:solidFill>
          <a:ln>
            <a:solidFill>
              <a:schemeClr val="tx1"/>
            </a:solidFill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</a:pPr>
            <a:endParaRPr sz="2400" kern="0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" name="Google Shape;157;p37">
            <a:extLst>
              <a:ext uri="{FF2B5EF4-FFF2-40B4-BE49-F238E27FC236}">
                <a16:creationId xmlns:a16="http://schemas.microsoft.com/office/drawing/2014/main" id="{E89A349D-9B8A-4710-9EC7-66CF0A26AF37}"/>
              </a:ext>
            </a:extLst>
          </p:cNvPr>
          <p:cNvSpPr txBox="1"/>
          <p:nvPr/>
        </p:nvSpPr>
        <p:spPr>
          <a:xfrm>
            <a:off x="503239" y="5490290"/>
            <a:ext cx="1345200" cy="46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Ilmiö</a:t>
            </a:r>
            <a:r>
              <a:rPr lang="en-US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3</a:t>
            </a:r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7" name="Google Shape;157;p37">
            <a:extLst>
              <a:ext uri="{FF2B5EF4-FFF2-40B4-BE49-F238E27FC236}">
                <a16:creationId xmlns:a16="http://schemas.microsoft.com/office/drawing/2014/main" id="{7F6C65E7-78BA-4024-9352-D4E4C3F33921}"/>
              </a:ext>
            </a:extLst>
          </p:cNvPr>
          <p:cNvSpPr txBox="1"/>
          <p:nvPr/>
        </p:nvSpPr>
        <p:spPr>
          <a:xfrm>
            <a:off x="2568583" y="4995788"/>
            <a:ext cx="1345200" cy="46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Ilmiö</a:t>
            </a:r>
            <a:r>
              <a:rPr lang="en-US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4</a:t>
            </a:r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8" name="Google Shape;157;p37">
            <a:extLst>
              <a:ext uri="{FF2B5EF4-FFF2-40B4-BE49-F238E27FC236}">
                <a16:creationId xmlns:a16="http://schemas.microsoft.com/office/drawing/2014/main" id="{1981B057-0E83-4446-A3FE-F3E125A12F3D}"/>
              </a:ext>
            </a:extLst>
          </p:cNvPr>
          <p:cNvSpPr txBox="1"/>
          <p:nvPr/>
        </p:nvSpPr>
        <p:spPr>
          <a:xfrm>
            <a:off x="849921" y="3654064"/>
            <a:ext cx="1345200" cy="46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Ilmiö</a:t>
            </a:r>
            <a:r>
              <a:rPr lang="en-US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2</a:t>
            </a:r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9" name="Google Shape;157;p37">
            <a:extLst>
              <a:ext uri="{FF2B5EF4-FFF2-40B4-BE49-F238E27FC236}">
                <a16:creationId xmlns:a16="http://schemas.microsoft.com/office/drawing/2014/main" id="{9F262FA9-C49E-4158-986D-3CED25AE769F}"/>
              </a:ext>
            </a:extLst>
          </p:cNvPr>
          <p:cNvSpPr txBox="1"/>
          <p:nvPr/>
        </p:nvSpPr>
        <p:spPr>
          <a:xfrm>
            <a:off x="2743814" y="2886936"/>
            <a:ext cx="1345200" cy="46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err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Ilmiö</a:t>
            </a:r>
            <a:r>
              <a:rPr lang="en-US" kern="0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 1</a:t>
            </a:r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1" name="Google Shape;204;gd3ab16c380_0_96">
            <a:extLst>
              <a:ext uri="{FF2B5EF4-FFF2-40B4-BE49-F238E27FC236}">
                <a16:creationId xmlns:a16="http://schemas.microsoft.com/office/drawing/2014/main" id="{595F8006-8B9C-4FE5-AA12-6C67047CBEFA}"/>
              </a:ext>
            </a:extLst>
          </p:cNvPr>
          <p:cNvSpPr txBox="1">
            <a:spLocks/>
          </p:cNvSpPr>
          <p:nvPr/>
        </p:nvSpPr>
        <p:spPr>
          <a:xfrm>
            <a:off x="1055689" y="392700"/>
            <a:ext cx="11136312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buClr>
                <a:srgbClr val="000000"/>
              </a:buClr>
              <a:defRPr/>
            </a:pPr>
            <a:r>
              <a:rPr lang="en-US" kern="0">
                <a:solidFill>
                  <a:srgbClr val="000000"/>
                </a:solidFill>
              </a:rPr>
              <a:t>Kiteytys </a:t>
            </a:r>
            <a:r>
              <a:rPr lang="en-US" kern="0" err="1">
                <a:solidFill>
                  <a:srgbClr val="000000"/>
                </a:solidFill>
              </a:rPr>
              <a:t>alueen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sym typeface="Arial Black"/>
              </a:rPr>
              <a:t> </a:t>
            </a:r>
            <a:r>
              <a:rPr lang="en-US" kern="0" err="1">
                <a:solidFill>
                  <a:srgbClr val="000000"/>
                </a:solidFill>
              </a:rPr>
              <a:t>tilannekuvasta</a:t>
            </a:r>
            <a:endParaRPr kumimoji="0" lang="en-US" sz="32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14660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C60F33-F424-4D1B-8B55-65F7A7EA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4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DB1920-FE8F-4972-B48A-7DC4795B4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80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E23CDF-CDAD-4252-8BE6-5C029210535E}"/>
              </a:ext>
            </a:extLst>
          </p:cNvPr>
          <p:cNvSpPr txBox="1"/>
          <p:nvPr/>
        </p:nvSpPr>
        <p:spPr>
          <a:xfrm>
            <a:off x="5209203" y="1453519"/>
            <a:ext cx="6335487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Suuntaa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Howspace-työtilaan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tänään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sähköpostiisi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klo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xx.xx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saamasi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henkilökohtaisen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linkin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kautta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(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viestin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lähettäjä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xx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) </a:t>
            </a:r>
            <a:r>
              <a:rPr lang="en-US" sz="2200">
                <a:solidFill>
                  <a:srgbClr val="000000"/>
                </a:solidFill>
                <a:latin typeface="Arial Black"/>
              </a:rPr>
              <a:t>Huom.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Pidä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Zoom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edelleen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auki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!</a:t>
            </a:r>
            <a:br>
              <a:rPr lang="en-US" sz="2200">
                <a:latin typeface="Georgia"/>
              </a:rPr>
            </a:br>
            <a:endParaRPr lang="en-US" sz="22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Klikkaa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otsikkoa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"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Alueen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osaamisen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aika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–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foorumit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" ja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avaa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välilehti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"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Foorumi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xx.x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."</a:t>
            </a:r>
            <a:br>
              <a:rPr lang="en-US" sz="2200">
                <a:latin typeface="Georgia"/>
              </a:rPr>
            </a:br>
            <a:endParaRPr lang="en-US" sz="2200" b="0" i="0" u="none" strike="noStrike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  <a:p>
            <a:pPr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Jaa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ajatuksesi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yhdellä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sanalla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:</a:t>
            </a:r>
            <a:r>
              <a:rPr lang="en-US" sz="2200">
                <a:latin typeface="Georgia"/>
                <a:cs typeface="Arial"/>
              </a:rPr>
              <a:t> </a:t>
            </a:r>
            <a:r>
              <a:rPr lang="en-US" sz="2200" err="1">
                <a:latin typeface="Georgia"/>
                <a:cs typeface="Arial"/>
              </a:rPr>
              <a:t>Mikä</a:t>
            </a:r>
            <a:r>
              <a:rPr lang="en-US" sz="2200">
                <a:latin typeface="Georgia"/>
                <a:cs typeface="Arial"/>
              </a:rPr>
              <a:t> on </a:t>
            </a:r>
            <a:r>
              <a:rPr lang="en-US" sz="2200" err="1">
                <a:latin typeface="Georgia"/>
                <a:cs typeface="Arial"/>
              </a:rPr>
              <a:t>tärkein</a:t>
            </a:r>
            <a:r>
              <a:rPr lang="en-US" sz="2200">
                <a:latin typeface="Georgia"/>
                <a:cs typeface="Arial"/>
              </a:rPr>
              <a:t> </a:t>
            </a:r>
            <a:r>
              <a:rPr lang="en-US" sz="2200" err="1">
                <a:latin typeface="Georgia"/>
                <a:cs typeface="Arial"/>
              </a:rPr>
              <a:t>tekijä</a:t>
            </a:r>
            <a:r>
              <a:rPr lang="en-US" sz="2200">
                <a:latin typeface="Georgia"/>
                <a:cs typeface="Arial"/>
              </a:rPr>
              <a:t>, </a:t>
            </a:r>
            <a:r>
              <a:rPr lang="en-US" sz="2200" err="1">
                <a:latin typeface="Georgia"/>
                <a:cs typeface="Arial"/>
              </a:rPr>
              <a:t>joka</a:t>
            </a:r>
            <a:r>
              <a:rPr lang="en-US" sz="2200">
                <a:latin typeface="Georgia"/>
                <a:cs typeface="Arial"/>
              </a:rPr>
              <a:t> </a:t>
            </a:r>
            <a:r>
              <a:rPr lang="en-US" sz="2200" err="1">
                <a:latin typeface="Georgia"/>
                <a:cs typeface="Arial"/>
              </a:rPr>
              <a:t>synnyttää</a:t>
            </a:r>
            <a:r>
              <a:rPr lang="en-US" sz="2200">
                <a:latin typeface="Georgia"/>
                <a:cs typeface="Arial"/>
              </a:rPr>
              <a:t> </a:t>
            </a:r>
            <a:r>
              <a:rPr lang="en-US" sz="2200" err="1">
                <a:solidFill>
                  <a:srgbClr val="FF0000"/>
                </a:solidFill>
                <a:latin typeface="Georgia"/>
                <a:cs typeface="Arial"/>
              </a:rPr>
              <a:t>alueen</a:t>
            </a:r>
            <a:r>
              <a:rPr lang="en-US" sz="2200">
                <a:latin typeface="Georgia"/>
                <a:cs typeface="Arial"/>
              </a:rPr>
              <a:t> </a:t>
            </a:r>
            <a:r>
              <a:rPr lang="en-US" sz="2200" err="1">
                <a:latin typeface="Georgia"/>
                <a:cs typeface="Arial"/>
              </a:rPr>
              <a:t>elinvoiman</a:t>
            </a:r>
            <a:r>
              <a:rPr lang="en-US" sz="2200">
                <a:latin typeface="Georgia"/>
                <a:cs typeface="Arial"/>
              </a:rPr>
              <a:t>?</a:t>
            </a:r>
          </a:p>
          <a:p>
            <a:endParaRPr lang="en-US" sz="2400">
              <a:solidFill>
                <a:srgbClr val="000000"/>
              </a:solidFill>
              <a:latin typeface="Georgia"/>
            </a:endParaRPr>
          </a:p>
          <a:p>
            <a:r>
              <a:rPr lang="en-US" sz="2000" i="1">
                <a:solidFill>
                  <a:srgbClr val="000000"/>
                </a:solidFill>
                <a:latin typeface="Georgia"/>
              </a:rPr>
              <a:t>(Jätä Howspace auki selaimeen,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käytämme</a:t>
            </a:r>
            <a:r>
              <a:rPr lang="en-US" sz="2000" i="1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sitä</a:t>
            </a:r>
            <a:r>
              <a:rPr lang="en-US" sz="2000" i="1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vielä</a:t>
            </a:r>
            <a:r>
              <a:rPr lang="en-US" sz="2000" i="1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tilaisuuden</a:t>
            </a:r>
            <a:r>
              <a:rPr lang="en-US" sz="2000" i="1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Georgia"/>
              </a:rPr>
              <a:t>aikana</a:t>
            </a:r>
            <a:r>
              <a:rPr lang="en-US" sz="2000" i="1">
                <a:solidFill>
                  <a:srgbClr val="000000"/>
                </a:solidFill>
                <a:latin typeface="Georgia"/>
              </a:rPr>
              <a:t>!)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71317E-4C39-46F7-9BC0-9D0330AF4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783" y="487501"/>
            <a:ext cx="10080625" cy="1150937"/>
          </a:xfrm>
        </p:spPr>
        <p:txBody>
          <a:bodyPr lIns="91440" tIns="45720" rIns="91440" bIns="45720" anchor="t"/>
          <a:lstStyle/>
          <a:p>
            <a:r>
              <a:rPr lang="fi-FI" sz="3200">
                <a:latin typeface="Arial Black"/>
              </a:rPr>
              <a:t>Jaa ajatuksesi </a:t>
            </a:r>
            <a:r>
              <a:rPr lang="fi-FI" sz="3200" err="1">
                <a:latin typeface="Arial Black"/>
              </a:rPr>
              <a:t>Howspacessa</a:t>
            </a:r>
            <a:r>
              <a:rPr lang="fi-FI" sz="3200">
                <a:latin typeface="Arial Black"/>
              </a:rPr>
              <a:t>!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34C43DC2-D1AF-44D3-9B61-4CB72C571002}"/>
              </a:ext>
            </a:extLst>
          </p:cNvPr>
          <p:cNvSpPr/>
          <p:nvPr/>
        </p:nvSpPr>
        <p:spPr>
          <a:xfrm>
            <a:off x="613941" y="1806388"/>
            <a:ext cx="3955818" cy="1374019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a typeface="+mn-lt"/>
                <a:cs typeface="+mn-lt"/>
              </a:rPr>
              <a:t>Poista tämä laatikko tai korvaa teknisillä ohjeilla käyttämäänne työskentelytilaan</a:t>
            </a:r>
          </a:p>
        </p:txBody>
      </p:sp>
    </p:spTree>
    <p:extLst>
      <p:ext uri="{BB962C8B-B14F-4D97-AF65-F5344CB8AC3E}">
        <p14:creationId xmlns:p14="http://schemas.microsoft.com/office/powerpoint/2010/main" val="746939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75D99A8B-A822-4792-B9AF-730D412659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4522" y="2521158"/>
            <a:ext cx="7337425" cy="779462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200" err="1">
                <a:latin typeface="Arial Black"/>
              </a:rPr>
              <a:t>Ajankohtaista</a:t>
            </a:r>
            <a:r>
              <a:rPr lang="en-US" sz="3200">
                <a:latin typeface="Arial Black"/>
              </a:rPr>
              <a:t> </a:t>
            </a:r>
            <a:r>
              <a:rPr lang="en-US" sz="3200" err="1">
                <a:latin typeface="Arial Black"/>
              </a:rPr>
              <a:t>tietoa</a:t>
            </a:r>
            <a:r>
              <a:rPr lang="en-US" sz="3200">
                <a:latin typeface="Arial Black"/>
              </a:rPr>
              <a:t> </a:t>
            </a:r>
            <a:r>
              <a:rPr lang="en-US" sz="3200" err="1">
                <a:latin typeface="Arial Black"/>
              </a:rPr>
              <a:t>yritysten</a:t>
            </a:r>
            <a:r>
              <a:rPr lang="en-US" sz="3200">
                <a:latin typeface="Arial Black"/>
              </a:rPr>
              <a:t> </a:t>
            </a:r>
            <a:r>
              <a:rPr lang="en-US" sz="3200" err="1">
                <a:latin typeface="Arial Black"/>
              </a:rPr>
              <a:t>näkökulmasta</a:t>
            </a:r>
            <a:r>
              <a:rPr lang="en-US" sz="3200">
                <a:latin typeface="Arial Black"/>
              </a:rPr>
              <a:t> </a:t>
            </a:r>
            <a:r>
              <a:rPr lang="en-US" sz="3200" err="1">
                <a:latin typeface="Arial Black"/>
              </a:rPr>
              <a:t>alueelta</a:t>
            </a:r>
            <a:endParaRPr lang="fi-FI" sz="3200">
              <a:latin typeface="Arial Black"/>
            </a:endParaRP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04217F10-46AE-4386-B9C6-1816548F83E4}"/>
              </a:ext>
            </a:extLst>
          </p:cNvPr>
          <p:cNvSpPr txBox="1">
            <a:spLocks/>
          </p:cNvSpPr>
          <p:nvPr/>
        </p:nvSpPr>
        <p:spPr>
          <a:xfrm>
            <a:off x="8444754" y="3305781"/>
            <a:ext cx="3302868" cy="5757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fi-F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3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361BB31-FED5-4555-BB6C-CAE4E1DBF17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9739" y="1539530"/>
            <a:ext cx="9983856" cy="4511675"/>
          </a:xfrm>
        </p:spPr>
        <p:txBody>
          <a:bodyPr anchor="t">
            <a:normAutofit/>
          </a:bodyPr>
          <a:lstStyle/>
          <a:p>
            <a:pPr marL="342900"/>
            <a:r>
              <a:rPr lang="fi-FI" sz="240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Yrityskyselyssä on kartoitettu yritysten näkemyksiä liittyen trendeihin, yritys-oppilaitosyhteistyöhön ja osaamiseen. </a:t>
            </a:r>
            <a:endParaRPr lang="fi-FI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342900"/>
            <a:endParaRPr lang="fi-FI" sz="240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342900"/>
            <a:r>
              <a:rPr lang="fi-FI" sz="240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Alueen otos on </a:t>
            </a:r>
            <a:r>
              <a:rPr lang="fi-FI" sz="2400">
                <a:solidFill>
                  <a:srgbClr val="FF0000"/>
                </a:solidFill>
                <a:latin typeface="Georgia"/>
              </a:rPr>
              <a:t>xxx</a:t>
            </a:r>
            <a:r>
              <a:rPr lang="fi-FI" sz="240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 vastaajaa. </a:t>
            </a:r>
            <a:endParaRPr lang="fi-FI" sz="210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342900"/>
            <a:endParaRPr lang="fi-FI" sz="240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342900"/>
            <a:r>
              <a:rPr lang="fi-FI" sz="240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Yrityskyselyn toteutti</a:t>
            </a:r>
            <a:r>
              <a:rPr lang="fi-FI" sz="2400">
                <a:latin typeface="Georgia"/>
              </a:rPr>
              <a:t> </a:t>
            </a:r>
            <a:r>
              <a:rPr lang="fi-FI" sz="2400">
                <a:solidFill>
                  <a:srgbClr val="FF0000"/>
                </a:solidFill>
                <a:latin typeface="Georgia"/>
              </a:rPr>
              <a:t>xxx</a:t>
            </a:r>
          </a:p>
          <a:p>
            <a:pPr marL="342900"/>
            <a:endParaRPr lang="fi-FI" sz="2400">
              <a:latin typeface="Georgia"/>
            </a:endParaRPr>
          </a:p>
          <a:p>
            <a:pPr marL="342900"/>
            <a:r>
              <a:rPr lang="fi-FI" sz="2400">
                <a:solidFill>
                  <a:srgbClr val="FF0000"/>
                </a:solidFill>
                <a:latin typeface="Georgia"/>
              </a:rPr>
              <a:t>Yrityskysely on toteutettu yhteistyössä alueen yrittäjäjärjestön ja kauppakamarin kanssa. </a:t>
            </a:r>
          </a:p>
          <a:p>
            <a:pPr marL="238760" indent="-238760"/>
            <a:endParaRPr lang="en-US"/>
          </a:p>
          <a:p>
            <a:pPr marL="0" indent="0">
              <a:buNone/>
            </a:pPr>
            <a:endParaRPr lang="fi-FI" sz="2000"/>
          </a:p>
          <a:p>
            <a:pPr marL="238760" indent="-238760"/>
            <a:endParaRPr lang="fi-FI" sz="20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A7DE5A-F6FD-4A94-86FE-BEEDEBE0AD0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6347" y="494058"/>
            <a:ext cx="3135313" cy="554038"/>
          </a:xfrm>
        </p:spPr>
        <p:txBody>
          <a:bodyPr anchor="t">
            <a:noAutofit/>
          </a:bodyPr>
          <a:lstStyle/>
          <a:p>
            <a:pPr marL="114300" indent="0">
              <a:spcAft>
                <a:spcPts val="600"/>
              </a:spcAft>
              <a:buNone/>
            </a:pPr>
            <a:r>
              <a:rPr lang="fi-FI" sz="320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Yrityskysely  </a:t>
            </a:r>
          </a:p>
        </p:txBody>
      </p:sp>
    </p:spTree>
    <p:extLst>
      <p:ext uri="{BB962C8B-B14F-4D97-AF65-F5344CB8AC3E}">
        <p14:creationId xmlns:p14="http://schemas.microsoft.com/office/powerpoint/2010/main" val="4165896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6629CC77-1698-40ED-BCC2-D972F3BE9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37" y="-26088"/>
            <a:ext cx="12229546" cy="68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52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708772" y="3117176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>
                <a:solidFill>
                  <a:srgbClr val="FF0000"/>
                </a:solidFill>
                <a:latin typeface="Arial Black"/>
              </a:rPr>
              <a:t>Nimi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  <a:endParaRPr lang="fi-FI">
              <a:solidFill>
                <a:srgbClr val="FF0000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114204" y="1029513"/>
            <a:ext cx="79624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200">
                <a:latin typeface="Arial Black"/>
              </a:rPr>
              <a:t>Yrityskyselyn herättämiä ajatuksia</a:t>
            </a:r>
          </a:p>
        </p:txBody>
      </p:sp>
    </p:spTree>
    <p:extLst>
      <p:ext uri="{BB962C8B-B14F-4D97-AF65-F5344CB8AC3E}">
        <p14:creationId xmlns:p14="http://schemas.microsoft.com/office/powerpoint/2010/main" val="2074868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AF33D76-E52D-41E3-9918-851AAA0B8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708772" y="3117176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>
                <a:solidFill>
                  <a:srgbClr val="FF0000"/>
                </a:solidFill>
                <a:latin typeface="Arial Black"/>
              </a:rPr>
              <a:t>Nimi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  <a:endParaRPr lang="fi-FI">
              <a:solidFill>
                <a:srgbClr val="FF0000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114204" y="1029513"/>
            <a:ext cx="79624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200">
                <a:latin typeface="Arial Black"/>
              </a:rPr>
              <a:t>Yrityskyselyn herättämiä ajatuksia</a:t>
            </a:r>
          </a:p>
        </p:txBody>
      </p:sp>
    </p:spTree>
    <p:extLst>
      <p:ext uri="{BB962C8B-B14F-4D97-AF65-F5344CB8AC3E}">
        <p14:creationId xmlns:p14="http://schemas.microsoft.com/office/powerpoint/2010/main" val="224482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D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kstiruutu 2">
            <a:extLst>
              <a:ext uri="{FF2B5EF4-FFF2-40B4-BE49-F238E27FC236}">
                <a16:creationId xmlns:a16="http://schemas.microsoft.com/office/drawing/2014/main" id="{F9B85872-A56E-47F6-8F15-F59A6CFBA857}"/>
              </a:ext>
            </a:extLst>
          </p:cNvPr>
          <p:cNvSpPr txBox="1"/>
          <p:nvPr/>
        </p:nvSpPr>
        <p:spPr>
          <a:xfrm>
            <a:off x="510622" y="2555842"/>
            <a:ext cx="4889747" cy="3187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latin typeface="Georgia"/>
              </a:rPr>
              <a:t>Tervetuloa! Aloitamme klo </a:t>
            </a:r>
            <a:r>
              <a:rPr lang="fi-FI" sz="2400">
                <a:solidFill>
                  <a:srgbClr val="FF0000"/>
                </a:solidFill>
                <a:latin typeface="Georgia"/>
              </a:rPr>
              <a:t>xx</a:t>
            </a:r>
            <a:endParaRPr lang="fi-FI" sz="2400">
              <a:solidFill>
                <a:srgbClr val="FF0000"/>
              </a:solidFill>
              <a:latin typeface="Georgia"/>
              <a:cs typeface="Arial" charset="0"/>
            </a:endParaRPr>
          </a:p>
          <a:p>
            <a:endParaRPr lang="fi-FI" sz="2400">
              <a:latin typeface="Georgia"/>
            </a:endParaRPr>
          </a:p>
          <a:p>
            <a:r>
              <a:rPr lang="fi-FI" sz="2400">
                <a:latin typeface="Georgia"/>
              </a:rPr>
              <a:t>Esittele itsesi odotellessa </a:t>
            </a:r>
            <a:r>
              <a:rPr lang="fi-FI" sz="2400" err="1">
                <a:latin typeface="Georgia"/>
              </a:rPr>
              <a:t>chat</a:t>
            </a:r>
            <a:r>
              <a:rPr lang="fi-FI" sz="2400">
                <a:latin typeface="Georgia"/>
              </a:rPr>
              <a:t>-kenttään ja kerro:</a:t>
            </a:r>
            <a:br>
              <a:rPr lang="fi-FI" sz="2400">
                <a:latin typeface="Georgia"/>
              </a:rPr>
            </a:br>
            <a:r>
              <a:rPr lang="fi-FI" sz="2400" i="1">
                <a:latin typeface="Georgia"/>
              </a:rPr>
              <a:t>Mikä on mielestäsi </a:t>
            </a:r>
            <a:r>
              <a:rPr lang="fi-FI" sz="2400" i="1">
                <a:solidFill>
                  <a:srgbClr val="FF0000"/>
                </a:solidFill>
                <a:latin typeface="Georgia"/>
              </a:rPr>
              <a:t>alueen </a:t>
            </a:r>
          </a:p>
          <a:p>
            <a:r>
              <a:rPr lang="fi-FI" sz="2400" i="1">
                <a:latin typeface="Georgia"/>
              </a:rPr>
              <a:t>elinvoiman salaisuus?</a:t>
            </a:r>
            <a:endParaRPr lang="fi-FI">
              <a:latin typeface="Georgia"/>
            </a:endParaRPr>
          </a:p>
          <a:p>
            <a:endParaRPr lang="fi-FI" sz="2400" i="1">
              <a:latin typeface="Georgia"/>
            </a:endParaRPr>
          </a:p>
          <a:p>
            <a:r>
              <a:rPr lang="fi-FI" sz="2000">
                <a:latin typeface="Georgia"/>
              </a:rPr>
              <a:t>Huom. Kirjoita koko nimesi</a:t>
            </a:r>
          </a:p>
          <a:p>
            <a:r>
              <a:rPr lang="fi-FI" sz="2000">
                <a:latin typeface="Georgia"/>
              </a:rPr>
              <a:t>profiiliisi </a:t>
            </a:r>
          </a:p>
        </p:txBody>
      </p:sp>
      <p:sp>
        <p:nvSpPr>
          <p:cNvPr id="32" name="Tekstiruutu 1">
            <a:extLst>
              <a:ext uri="{FF2B5EF4-FFF2-40B4-BE49-F238E27FC236}">
                <a16:creationId xmlns:a16="http://schemas.microsoft.com/office/drawing/2014/main" id="{5E85BC73-1401-4F0A-A992-78817130B4F0}"/>
              </a:ext>
            </a:extLst>
          </p:cNvPr>
          <p:cNvSpPr txBox="1"/>
          <p:nvPr/>
        </p:nvSpPr>
        <p:spPr>
          <a:xfrm flipH="1">
            <a:off x="429387" y="6175763"/>
            <a:ext cx="2621843" cy="3416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 Black"/>
              </a:rPr>
              <a:t>#</a:t>
            </a:r>
            <a:r>
              <a:rPr lang="en-US">
                <a:latin typeface="Arial Black"/>
              </a:rPr>
              <a:t>osaamisenaik</a:t>
            </a:r>
            <a:r>
              <a:rPr lang="fi-FI">
                <a:latin typeface="Arial Black"/>
              </a:rPr>
              <a:t>a</a:t>
            </a:r>
            <a:endParaRPr lang="fi-FI">
              <a:cs typeface="Arial"/>
            </a:endParaRP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2FBAF7C9-E841-47F0-A91F-CE5DFAD5EE51}"/>
              </a:ext>
            </a:extLst>
          </p:cNvPr>
          <p:cNvGrpSpPr/>
          <p:nvPr/>
        </p:nvGrpSpPr>
        <p:grpSpPr>
          <a:xfrm>
            <a:off x="2438207" y="-918251"/>
            <a:ext cx="11218496" cy="10572251"/>
            <a:chOff x="2371946" y="-719468"/>
            <a:chExt cx="11218496" cy="10572251"/>
          </a:xfrm>
        </p:grpSpPr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829D64C2-776E-4511-85BD-C972BD5E11F9}"/>
                </a:ext>
              </a:extLst>
            </p:cNvPr>
            <p:cNvSpPr/>
            <p:nvPr/>
          </p:nvSpPr>
          <p:spPr>
            <a:xfrm flipV="1">
              <a:off x="6773847" y="-719468"/>
              <a:ext cx="6772480" cy="6772480"/>
            </a:xfrm>
            <a:prstGeom prst="ellipse">
              <a:avLst/>
            </a:prstGeom>
            <a:solidFill>
              <a:schemeClr val="bg1">
                <a:alpha val="54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11A811-86B6-4FDB-B340-F508BBAB6D4B}"/>
                </a:ext>
              </a:extLst>
            </p:cNvPr>
            <p:cNvGrpSpPr/>
            <p:nvPr/>
          </p:nvGrpSpPr>
          <p:grpSpPr>
            <a:xfrm>
              <a:off x="2371946" y="-691466"/>
              <a:ext cx="11218496" cy="10544249"/>
              <a:chOff x="2570728" y="-978596"/>
              <a:chExt cx="11218496" cy="10544249"/>
            </a:xfrm>
          </p:grpSpPr>
          <p:pic>
            <p:nvPicPr>
              <p:cNvPr id="5" name="Kuva 4" descr="Kuva, joka sisältää kohteen pitäminen, nainen&#10;&#10;Kuvaus luotu automaattisesti">
                <a:extLst>
                  <a:ext uri="{FF2B5EF4-FFF2-40B4-BE49-F238E27FC236}">
                    <a16:creationId xmlns:a16="http://schemas.microsoft.com/office/drawing/2014/main" id="{822C45C9-ECF2-4127-AFF2-5FD679078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178">
                <a:off x="2570728" y="3041367"/>
                <a:ext cx="4820020" cy="3615015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956590B-15CE-4800-8FC0-0E050321D7CF}"/>
                  </a:ext>
                </a:extLst>
              </p:cNvPr>
              <p:cNvGrpSpPr/>
              <p:nvPr/>
            </p:nvGrpSpPr>
            <p:grpSpPr>
              <a:xfrm>
                <a:off x="5625083" y="-978596"/>
                <a:ext cx="8164141" cy="10544249"/>
                <a:chOff x="5625083" y="-978596"/>
                <a:chExt cx="8164141" cy="10544249"/>
              </a:xfrm>
            </p:grpSpPr>
            <p:sp>
              <p:nvSpPr>
                <p:cNvPr id="2" name="Ellipsi 1">
                  <a:extLst>
                    <a:ext uri="{FF2B5EF4-FFF2-40B4-BE49-F238E27FC236}">
                      <a16:creationId xmlns:a16="http://schemas.microsoft.com/office/drawing/2014/main" id="{E263B4D1-5E43-4CD9-A0DE-22558B908AAD}"/>
                    </a:ext>
                  </a:extLst>
                </p:cNvPr>
                <p:cNvSpPr/>
                <p:nvPr/>
              </p:nvSpPr>
              <p:spPr>
                <a:xfrm flipV="1">
                  <a:off x="5625083" y="1854176"/>
                  <a:ext cx="3874592" cy="3874592"/>
                </a:xfrm>
                <a:prstGeom prst="ellipse">
                  <a:avLst/>
                </a:prstGeom>
                <a:solidFill>
                  <a:srgbClr val="71CFEB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Ellipsi 10">
                  <a:extLst>
                    <a:ext uri="{FF2B5EF4-FFF2-40B4-BE49-F238E27FC236}">
                      <a16:creationId xmlns:a16="http://schemas.microsoft.com/office/drawing/2014/main" id="{38FD02C7-C239-4D01-9E02-154F6F4AC88F}"/>
                    </a:ext>
                  </a:extLst>
                </p:cNvPr>
                <p:cNvSpPr/>
                <p:nvPr/>
              </p:nvSpPr>
              <p:spPr>
                <a:xfrm flipV="1">
                  <a:off x="6869016" y="5512686"/>
                  <a:ext cx="3914448" cy="3986393"/>
                </a:xfrm>
                <a:prstGeom prst="ellipse">
                  <a:avLst/>
                </a:prstGeom>
                <a:solidFill>
                  <a:srgbClr val="76C043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Ellipsi 11">
                  <a:extLst>
                    <a:ext uri="{FF2B5EF4-FFF2-40B4-BE49-F238E27FC236}">
                      <a16:creationId xmlns:a16="http://schemas.microsoft.com/office/drawing/2014/main" id="{FF43ED10-BB7E-4A8F-84F8-DB15FA406040}"/>
                    </a:ext>
                  </a:extLst>
                </p:cNvPr>
                <p:cNvSpPr/>
                <p:nvPr/>
              </p:nvSpPr>
              <p:spPr>
                <a:xfrm flipV="1">
                  <a:off x="7250398" y="2347863"/>
                  <a:ext cx="2179910" cy="2219975"/>
                </a:xfrm>
                <a:prstGeom prst="ellipse">
                  <a:avLst/>
                </a:prstGeom>
                <a:solidFill>
                  <a:srgbClr val="ED154E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Ellipsi 12">
                  <a:extLst>
                    <a:ext uri="{FF2B5EF4-FFF2-40B4-BE49-F238E27FC236}">
                      <a16:creationId xmlns:a16="http://schemas.microsoft.com/office/drawing/2014/main" id="{24F8CEEF-6F7D-4287-A9B9-EF4428641531}"/>
                    </a:ext>
                  </a:extLst>
                </p:cNvPr>
                <p:cNvSpPr/>
                <p:nvPr/>
              </p:nvSpPr>
              <p:spPr>
                <a:xfrm flipV="1">
                  <a:off x="9291930" y="4003022"/>
                  <a:ext cx="1729729" cy="1729729"/>
                </a:xfrm>
                <a:prstGeom prst="ellipse">
                  <a:avLst/>
                </a:prstGeom>
                <a:solidFill>
                  <a:srgbClr val="F7954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Ellipsi 13">
                  <a:extLst>
                    <a:ext uri="{FF2B5EF4-FFF2-40B4-BE49-F238E27FC236}">
                      <a16:creationId xmlns:a16="http://schemas.microsoft.com/office/drawing/2014/main" id="{CA857AB4-1E36-4238-9B21-034DA88C68AC}"/>
                    </a:ext>
                  </a:extLst>
                </p:cNvPr>
                <p:cNvSpPr/>
                <p:nvPr/>
              </p:nvSpPr>
              <p:spPr>
                <a:xfrm flipV="1">
                  <a:off x="5832473" y="3587887"/>
                  <a:ext cx="1660540" cy="1660540"/>
                </a:xfrm>
                <a:prstGeom prst="ellipse">
                  <a:avLst/>
                </a:prstGeom>
                <a:solidFill>
                  <a:srgbClr val="0081C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Ellipsi 14">
                  <a:extLst>
                    <a:ext uri="{FF2B5EF4-FFF2-40B4-BE49-F238E27FC236}">
                      <a16:creationId xmlns:a16="http://schemas.microsoft.com/office/drawing/2014/main" id="{1D8EEBAA-FAA5-432E-97EE-63DDE742E73B}"/>
                    </a:ext>
                  </a:extLst>
                </p:cNvPr>
                <p:cNvSpPr/>
                <p:nvPr/>
              </p:nvSpPr>
              <p:spPr>
                <a:xfrm flipV="1">
                  <a:off x="9302964" y="1235457"/>
                  <a:ext cx="2836754" cy="2836755"/>
                </a:xfrm>
                <a:prstGeom prst="ellipse">
                  <a:avLst/>
                </a:prstGeom>
                <a:solidFill>
                  <a:srgbClr val="FECD0C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Ellipsi 19">
                  <a:extLst>
                    <a:ext uri="{FF2B5EF4-FFF2-40B4-BE49-F238E27FC236}">
                      <a16:creationId xmlns:a16="http://schemas.microsoft.com/office/drawing/2014/main" id="{87DB840A-6431-4C06-88AA-49869DBAA44C}"/>
                    </a:ext>
                  </a:extLst>
                </p:cNvPr>
                <p:cNvSpPr/>
                <p:nvPr/>
              </p:nvSpPr>
              <p:spPr>
                <a:xfrm flipV="1">
                  <a:off x="5696463" y="1907615"/>
                  <a:ext cx="3874592" cy="38745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Ellipsi 21">
                  <a:extLst>
                    <a:ext uri="{FF2B5EF4-FFF2-40B4-BE49-F238E27FC236}">
                      <a16:creationId xmlns:a16="http://schemas.microsoft.com/office/drawing/2014/main" id="{8B6AF3A2-D5AF-461C-9C5B-97A9CFE50D3A}"/>
                    </a:ext>
                  </a:extLst>
                </p:cNvPr>
                <p:cNvSpPr/>
                <p:nvPr/>
              </p:nvSpPr>
              <p:spPr>
                <a:xfrm flipV="1">
                  <a:off x="5901662" y="3657077"/>
                  <a:ext cx="1660540" cy="166054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Ellipsi 22">
                  <a:extLst>
                    <a:ext uri="{FF2B5EF4-FFF2-40B4-BE49-F238E27FC236}">
                      <a16:creationId xmlns:a16="http://schemas.microsoft.com/office/drawing/2014/main" id="{1B39BA30-E421-421B-9F85-47F67022FF32}"/>
                    </a:ext>
                  </a:extLst>
                </p:cNvPr>
                <p:cNvSpPr/>
                <p:nvPr/>
              </p:nvSpPr>
              <p:spPr>
                <a:xfrm flipV="1">
                  <a:off x="7016744" y="-978596"/>
                  <a:ext cx="6772480" cy="677248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Ellipsi 24">
                  <a:extLst>
                    <a:ext uri="{FF2B5EF4-FFF2-40B4-BE49-F238E27FC236}">
                      <a16:creationId xmlns:a16="http://schemas.microsoft.com/office/drawing/2014/main" id="{BA10CF68-75F6-407E-84B4-8EB66444C903}"/>
                    </a:ext>
                  </a:extLst>
                </p:cNvPr>
                <p:cNvSpPr/>
                <p:nvPr/>
              </p:nvSpPr>
              <p:spPr>
                <a:xfrm flipV="1">
                  <a:off x="9372968" y="4041553"/>
                  <a:ext cx="1729729" cy="17297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Ellipsi 29">
                  <a:extLst>
                    <a:ext uri="{FF2B5EF4-FFF2-40B4-BE49-F238E27FC236}">
                      <a16:creationId xmlns:a16="http://schemas.microsoft.com/office/drawing/2014/main" id="{78B432B3-9442-4D1F-BEDB-BDF4065355C5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7386576" y="2665377"/>
                  <a:ext cx="2060621" cy="1977573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Ellipsi 20">
                  <a:extLst>
                    <a:ext uri="{FF2B5EF4-FFF2-40B4-BE49-F238E27FC236}">
                      <a16:creationId xmlns:a16="http://schemas.microsoft.com/office/drawing/2014/main" id="{2F3BCFDE-05AA-437D-B69E-791D68032433}"/>
                    </a:ext>
                  </a:extLst>
                </p:cNvPr>
                <p:cNvSpPr/>
                <p:nvPr/>
              </p:nvSpPr>
              <p:spPr>
                <a:xfrm flipV="1">
                  <a:off x="7322465" y="2414373"/>
                  <a:ext cx="2179910" cy="221997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pic>
              <p:nvPicPr>
                <p:cNvPr id="4" name="Kuva 3" descr="Kuva, joka sisältää kohteen objekti, kevyt, tumma, istuminen&#10;&#10;Kuvaus luotu automaattisesti">
                  <a:extLst>
                    <a:ext uri="{FF2B5EF4-FFF2-40B4-BE49-F238E27FC236}">
                      <a16:creationId xmlns:a16="http://schemas.microsoft.com/office/drawing/2014/main" id="{FB6F8FF5-13A1-4A82-9EF7-6F118A9E0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75149">
                  <a:off x="6008098" y="3675996"/>
                  <a:ext cx="1406480" cy="1573244"/>
                </a:xfrm>
                <a:prstGeom prst="rect">
                  <a:avLst/>
                </a:prstGeom>
              </p:spPr>
            </p:pic>
            <p:sp>
              <p:nvSpPr>
                <p:cNvPr id="29" name="Ellipsi 28">
                  <a:extLst>
                    <a:ext uri="{FF2B5EF4-FFF2-40B4-BE49-F238E27FC236}">
                      <a16:creationId xmlns:a16="http://schemas.microsoft.com/office/drawing/2014/main" id="{E92FE8ED-3629-44D7-A0A3-4DD1DA8A6966}"/>
                    </a:ext>
                  </a:extLst>
                </p:cNvPr>
                <p:cNvSpPr/>
                <p:nvPr/>
              </p:nvSpPr>
              <p:spPr>
                <a:xfrm flipV="1">
                  <a:off x="11791188" y="1110004"/>
                  <a:ext cx="870886" cy="879962"/>
                </a:xfrm>
                <a:prstGeom prst="ellipse">
                  <a:avLst/>
                </a:prstGeom>
                <a:solidFill>
                  <a:srgbClr val="068549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Ellipsi 7">
                  <a:extLst>
                    <a:ext uri="{FF2B5EF4-FFF2-40B4-BE49-F238E27FC236}">
                      <a16:creationId xmlns:a16="http://schemas.microsoft.com/office/drawing/2014/main" id="{BE69A6D2-EF03-426D-B8DB-5AE576AA2A11}"/>
                    </a:ext>
                  </a:extLst>
                </p:cNvPr>
                <p:cNvSpPr/>
                <p:nvPr/>
              </p:nvSpPr>
              <p:spPr>
                <a:xfrm flipV="1">
                  <a:off x="6947016" y="5579260"/>
                  <a:ext cx="3914448" cy="398639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Ellipsi 16">
                  <a:extLst>
                    <a:ext uri="{FF2B5EF4-FFF2-40B4-BE49-F238E27FC236}">
                      <a16:creationId xmlns:a16="http://schemas.microsoft.com/office/drawing/2014/main" id="{FBF8F2AF-1A7C-43A4-BE53-6AC817A4B517}"/>
                    </a:ext>
                  </a:extLst>
                </p:cNvPr>
                <p:cNvSpPr/>
                <p:nvPr/>
              </p:nvSpPr>
              <p:spPr>
                <a:xfrm rot="12245836" flipV="1">
                  <a:off x="9375113" y="4040307"/>
                  <a:ext cx="1729729" cy="1729729"/>
                </a:xfrm>
                <a:prstGeom prst="ellipse">
                  <a:avLst/>
                </a:pr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Ellipsi 27">
                  <a:extLst>
                    <a:ext uri="{FF2B5EF4-FFF2-40B4-BE49-F238E27FC236}">
                      <a16:creationId xmlns:a16="http://schemas.microsoft.com/office/drawing/2014/main" id="{CAD690A3-4B93-4B7A-B693-44B8F533689D}"/>
                    </a:ext>
                  </a:extLst>
                </p:cNvPr>
                <p:cNvSpPr/>
                <p:nvPr/>
              </p:nvSpPr>
              <p:spPr>
                <a:xfrm flipV="1">
                  <a:off x="11863800" y="1150849"/>
                  <a:ext cx="870886" cy="87996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Ellipsi 23">
                  <a:extLst>
                    <a:ext uri="{FF2B5EF4-FFF2-40B4-BE49-F238E27FC236}">
                      <a16:creationId xmlns:a16="http://schemas.microsoft.com/office/drawing/2014/main" id="{39BA8B82-4397-423A-B4AB-58F377014AD2}"/>
                    </a:ext>
                  </a:extLst>
                </p:cNvPr>
                <p:cNvSpPr/>
                <p:nvPr/>
              </p:nvSpPr>
              <p:spPr>
                <a:xfrm flipV="1">
                  <a:off x="9380209" y="1273988"/>
                  <a:ext cx="2836754" cy="283675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Ellipsi 14">
                  <a:extLst>
                    <a:ext uri="{FF2B5EF4-FFF2-40B4-BE49-F238E27FC236}">
                      <a16:creationId xmlns:a16="http://schemas.microsoft.com/office/drawing/2014/main" id="{EB762DC1-D17B-48D5-80A2-3EA0CA08AC54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9380209" y="1273987"/>
                  <a:ext cx="2836754" cy="2836755"/>
                </a:xfrm>
                <a:prstGeom prst="ellipse">
                  <a:avLst/>
                </a:prstGeom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A5E6078C-8741-4566-9770-CDC96F2CAFA7}"/>
                </a:ext>
              </a:extLst>
            </p:cNvPr>
            <p:cNvSpPr txBox="1"/>
            <p:nvPr/>
          </p:nvSpPr>
          <p:spPr>
            <a:xfrm>
              <a:off x="10512761" y="6402482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i-FI">
                  <a:latin typeface="+mn-lt"/>
                  <a:cs typeface="Segoe UI"/>
                </a:rPr>
                <a:t>Kuva: Sitra </a:t>
              </a:r>
              <a:endParaRPr lang="fi-FI"/>
            </a:p>
          </p:txBody>
        </p:sp>
      </p:grpSp>
      <p:sp>
        <p:nvSpPr>
          <p:cNvPr id="27" name="Tekstiruutu 5">
            <a:extLst>
              <a:ext uri="{FF2B5EF4-FFF2-40B4-BE49-F238E27FC236}">
                <a16:creationId xmlns:a16="http://schemas.microsoft.com/office/drawing/2014/main" id="{2473CB60-3888-4755-ADCB-BEEC8EDEE1C6}"/>
              </a:ext>
            </a:extLst>
          </p:cNvPr>
          <p:cNvSpPr txBox="1"/>
          <p:nvPr/>
        </p:nvSpPr>
        <p:spPr>
          <a:xfrm>
            <a:off x="424576" y="501990"/>
            <a:ext cx="8995769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i-FI" sz="3200">
                <a:solidFill>
                  <a:srgbClr val="FF0000"/>
                </a:solidFill>
                <a:latin typeface="Arial Black"/>
              </a:rPr>
              <a:t>Alueen xx</a:t>
            </a:r>
            <a:r>
              <a:rPr lang="fi-FI" sz="3200">
                <a:latin typeface="Arial Black"/>
              </a:rPr>
              <a:t> osaamisen aika </a:t>
            </a:r>
          </a:p>
          <a:p>
            <a:r>
              <a:rPr lang="fi-FI" sz="3200" i="1">
                <a:latin typeface="Georgia"/>
              </a:rPr>
              <a:t>Yhdessä uudistumalla elinvoimaa </a:t>
            </a:r>
          </a:p>
        </p:txBody>
      </p:sp>
    </p:spTree>
    <p:extLst>
      <p:ext uri="{BB962C8B-B14F-4D97-AF65-F5344CB8AC3E}">
        <p14:creationId xmlns:p14="http://schemas.microsoft.com/office/powerpoint/2010/main" val="115704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B0D6B6F3-4694-43FE-A0A8-9C97DCE2F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6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708772" y="3117176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>
                <a:solidFill>
                  <a:srgbClr val="FF0000"/>
                </a:solidFill>
                <a:latin typeface="Arial Black"/>
              </a:rPr>
              <a:t>Nimi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  <a:endParaRPr lang="fi-FI">
              <a:solidFill>
                <a:srgbClr val="FF0000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114204" y="1029513"/>
            <a:ext cx="79624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200">
                <a:latin typeface="Arial Black"/>
              </a:rPr>
              <a:t>Yrityskyselyn herättämiä ajatuksia</a:t>
            </a:r>
          </a:p>
        </p:txBody>
      </p:sp>
    </p:spTree>
    <p:extLst>
      <p:ext uri="{BB962C8B-B14F-4D97-AF65-F5344CB8AC3E}">
        <p14:creationId xmlns:p14="http://schemas.microsoft.com/office/powerpoint/2010/main" val="772763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>
            <a:extLst>
              <a:ext uri="{FF2B5EF4-FFF2-40B4-BE49-F238E27FC236}">
                <a16:creationId xmlns:a16="http://schemas.microsoft.com/office/drawing/2014/main" id="{22412F98-C146-4E91-AF61-7DD0C3FC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" y="-4003"/>
            <a:ext cx="12207460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1E23CDF-CDAD-4252-8BE6-5C029210535E}"/>
              </a:ext>
            </a:extLst>
          </p:cNvPr>
          <p:cNvSpPr txBox="1"/>
          <p:nvPr/>
        </p:nvSpPr>
        <p:spPr>
          <a:xfrm>
            <a:off x="5100346" y="1919790"/>
            <a:ext cx="6757308" cy="52937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Font typeface="+mj-lt"/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Jaamme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teidät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4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hengen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Arial Black"/>
              </a:rPr>
              <a:t>pienryhmiin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-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siirrytte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ryhmiin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automaattisesti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.</a:t>
            </a:r>
            <a:endParaRPr lang="en-US" sz="220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Suunnitteluryhmäläiset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saattavat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piipahtaa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ryhmissä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keskustelun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aikana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.</a:t>
            </a:r>
          </a:p>
          <a:p>
            <a:pPr>
              <a:buAutoNum type="arabicPeriod"/>
            </a:pPr>
            <a:r>
              <a:rPr lang="en-US" sz="2200" err="1">
                <a:solidFill>
                  <a:srgbClr val="000000"/>
                </a:solidFill>
                <a:latin typeface="Georgia"/>
              </a:rPr>
              <a:t>Keskustelkaa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seuraavista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kysymyksistä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:</a:t>
            </a:r>
          </a:p>
          <a:p>
            <a:pPr marL="862330" lvl="1" indent="-342900">
              <a:buFont typeface="Arial"/>
              <a:buChar char="•"/>
            </a:pPr>
            <a:r>
              <a:rPr lang="fi-FI" sz="2200">
                <a:latin typeface="Georgia"/>
                <a:cs typeface="Arial"/>
              </a:rPr>
              <a:t>Mikä trendikysymyksen vastauksissa on sinusta kiinnostavaa?</a:t>
            </a:r>
          </a:p>
          <a:p>
            <a:pPr marL="862330" lvl="1" indent="-342900">
              <a:buFont typeface="Arial"/>
              <a:buChar char="•"/>
            </a:pPr>
            <a:r>
              <a:rPr lang="fi-FI" sz="2200">
                <a:latin typeface="Georgia"/>
                <a:cs typeface="Arial"/>
              </a:rPr>
              <a:t>Millaisia mahdollisuuksia ja uhkia trendeissä koette olevan yritysten toimintamahdollisuuksien kannalta?</a:t>
            </a:r>
            <a:endParaRPr lang="fi-FI" sz="2200">
              <a:solidFill>
                <a:srgbClr val="000000"/>
              </a:solidFill>
              <a:latin typeface="Georgia"/>
              <a:cs typeface="Arial"/>
            </a:endParaRPr>
          </a:p>
          <a:p>
            <a:pPr>
              <a:buAutoNum type="arabicPeriod"/>
            </a:pPr>
            <a:r>
              <a:rPr lang="en-US" sz="2200">
                <a:solidFill>
                  <a:srgbClr val="000000"/>
                </a:solidFill>
                <a:latin typeface="Georgia"/>
              </a:rPr>
              <a:t> 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Kirjatkaa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ryhmänne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keskustelua</a:t>
            </a:r>
            <a:r>
              <a:rPr lang="en-US" sz="2200">
                <a:solidFill>
                  <a:schemeClr val="accent3"/>
                </a:solidFill>
                <a:latin typeface="Georgia"/>
              </a:rPr>
              <a:t> 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(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viittaus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käytettyyn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FF0000"/>
                </a:solidFill>
                <a:latin typeface="Georgia"/>
              </a:rPr>
              <a:t>alustaan</a:t>
            </a:r>
            <a:r>
              <a:rPr lang="en-US" sz="2200">
                <a:solidFill>
                  <a:srgbClr val="FF0000"/>
                </a:solidFill>
                <a:latin typeface="Georgia"/>
              </a:rPr>
              <a:t>)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viimeistään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aikamerkin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Georgia"/>
              </a:rPr>
              <a:t>saatuanne</a:t>
            </a:r>
            <a:r>
              <a:rPr lang="en-US" sz="2200">
                <a:solidFill>
                  <a:srgbClr val="000000"/>
                </a:solidFill>
                <a:latin typeface="Georgia"/>
              </a:rPr>
              <a:t>.</a:t>
            </a:r>
          </a:p>
          <a:p>
            <a:endParaRPr lang="en-US" sz="2400">
              <a:solidFill>
                <a:srgbClr val="000000"/>
              </a:solidFill>
              <a:latin typeface="Georgia"/>
              <a:cs typeface="Arial"/>
            </a:endParaRPr>
          </a:p>
          <a:p>
            <a:pPr>
              <a:buFont typeface="Arial Black"/>
              <a:buAutoNum type="arabicPeriod"/>
            </a:pPr>
            <a:endParaRPr lang="en-US" sz="280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71317E-4C39-46F7-9BC0-9D0330AF4C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652" y="438840"/>
            <a:ext cx="10080625" cy="115252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 sz="3200">
                <a:latin typeface="Arial Black"/>
              </a:rPr>
              <a:t>Tulevaisuuden trendejä: mitä uhkia ja mahdollisuuksia näemme?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03E4073C-7AC9-492A-8BAE-5765F79F0CA9}"/>
              </a:ext>
            </a:extLst>
          </p:cNvPr>
          <p:cNvSpPr/>
          <p:nvPr/>
        </p:nvSpPr>
        <p:spPr>
          <a:xfrm>
            <a:off x="462929" y="2030506"/>
            <a:ext cx="4028389" cy="1446590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chemeClr val="tx1"/>
                </a:solidFill>
                <a:ea typeface="+mn-lt"/>
                <a:cs typeface="+mn-lt"/>
              </a:rPr>
              <a:t>Poista tämä laatikko tai korvaa teknisillä ohjeilla käyttämäänne työskentelytilaan</a:t>
            </a:r>
          </a:p>
        </p:txBody>
      </p:sp>
    </p:spTree>
    <p:extLst>
      <p:ext uri="{BB962C8B-B14F-4D97-AF65-F5344CB8AC3E}">
        <p14:creationId xmlns:p14="http://schemas.microsoft.com/office/powerpoint/2010/main" val="58690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1769879" y="2234845"/>
            <a:ext cx="8759978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>
                <a:solidFill>
                  <a:srgbClr val="FF0000"/>
                </a:solidFill>
                <a:latin typeface="Arial Black"/>
              </a:rPr>
              <a:t>Nimi</a:t>
            </a: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  <a:endParaRPr lang="fi-FI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</a:p>
          <a:p>
            <a:endParaRPr lang="fi-FI" sz="2000">
              <a:solidFill>
                <a:srgbClr val="FF0000"/>
              </a:solidFill>
              <a:latin typeface="Arial Black"/>
            </a:endParaRPr>
          </a:p>
          <a:p>
            <a:r>
              <a:rPr lang="fi-FI" sz="2000">
                <a:solidFill>
                  <a:srgbClr val="FF0000"/>
                </a:solidFill>
                <a:latin typeface="Arial Black"/>
              </a:rPr>
              <a:t>Nimi</a:t>
            </a:r>
            <a:endParaRPr lang="fi-FI" sz="2000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  <a:endParaRPr lang="fi-FI">
              <a:solidFill>
                <a:srgbClr val="FF0000"/>
              </a:solidFill>
            </a:endParaRPr>
          </a:p>
          <a:p>
            <a:endParaRPr lang="fi-FI" sz="2000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  <a:latin typeface="Arial Black"/>
              </a:rPr>
              <a:t>Nimi</a:t>
            </a:r>
            <a:endParaRPr lang="fi-FI" sz="2000">
              <a:solidFill>
                <a:srgbClr val="FF0000"/>
              </a:solidFill>
            </a:endParaRP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  <a:endParaRPr lang="fi-FI">
              <a:solidFill>
                <a:srgbClr val="FF0000"/>
              </a:solidFill>
            </a:endParaRPr>
          </a:p>
          <a:p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  <a:p>
            <a:endParaRPr lang="fi-FI" sz="2000">
              <a:solidFill>
                <a:schemeClr val="tx1"/>
              </a:solidFill>
              <a:latin typeface="Arial Black"/>
            </a:endParaRPr>
          </a:p>
          <a:p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2155025" y="769125"/>
            <a:ext cx="7962472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200">
                <a:latin typeface="Arial Black"/>
              </a:rPr>
              <a:t>Summauksia </a:t>
            </a:r>
          </a:p>
          <a:p>
            <a:pPr algn="ctr"/>
            <a:r>
              <a:rPr lang="fi-FI" sz="3200">
                <a:latin typeface="Arial Black"/>
              </a:rPr>
              <a:t>ryhmäkeskusteluista</a:t>
            </a:r>
          </a:p>
        </p:txBody>
      </p:sp>
    </p:spTree>
    <p:extLst>
      <p:ext uri="{BB962C8B-B14F-4D97-AF65-F5344CB8AC3E}">
        <p14:creationId xmlns:p14="http://schemas.microsoft.com/office/powerpoint/2010/main" val="671927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9C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9FFC216D-5B1C-4462-9BBA-C8EA2369A52F}"/>
              </a:ext>
            </a:extLst>
          </p:cNvPr>
          <p:cNvSpPr/>
          <p:nvPr/>
        </p:nvSpPr>
        <p:spPr>
          <a:xfrm rot="21232366">
            <a:off x="7372078" y="2576254"/>
            <a:ext cx="2335273" cy="788808"/>
          </a:xfrm>
          <a:prstGeom prst="rect">
            <a:avLst/>
          </a:prstGeom>
          <a:solidFill>
            <a:srgbClr val="FBD1D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fi-FI" sz="2400">
              <a:solidFill>
                <a:srgbClr val="FFFFFF"/>
              </a:solidFill>
              <a:latin typeface="Georgia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802345" y="442673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8A518F73-89B8-429D-96DE-87E5A93D4752}"/>
              </a:ext>
            </a:extLst>
          </p:cNvPr>
          <p:cNvSpPr/>
          <p:nvPr/>
        </p:nvSpPr>
        <p:spPr>
          <a:xfrm>
            <a:off x="1761565" y="1952065"/>
            <a:ext cx="8668869" cy="24047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1757F422-11ED-4272-B41D-1CE220A1D1DB}"/>
              </a:ext>
            </a:extLst>
          </p:cNvPr>
          <p:cNvSpPr/>
          <p:nvPr/>
        </p:nvSpPr>
        <p:spPr>
          <a:xfrm>
            <a:off x="2816832" y="2287433"/>
            <a:ext cx="6320730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1219170">
              <a:defRPr/>
            </a:pPr>
            <a:r>
              <a:rPr lang="en-US" sz="4800" dirty="0" err="1">
                <a:solidFill>
                  <a:srgbClr val="000000"/>
                </a:solidFill>
                <a:latin typeface="Georgia"/>
              </a:rPr>
              <a:t>Jatka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Georgia"/>
              </a:rPr>
              <a:t>virkettä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Georgia"/>
              </a:rPr>
              <a:t>chattiin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:</a:t>
            </a:r>
          </a:p>
          <a:p>
            <a:pPr defTabSz="1219170">
              <a:defRPr/>
            </a:pPr>
            <a:r>
              <a:rPr lang="en-US" sz="4800" dirty="0" err="1">
                <a:solidFill>
                  <a:srgbClr val="000000"/>
                </a:solidFill>
                <a:latin typeface="Georgia"/>
              </a:rPr>
              <a:t>Tänään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Georgia"/>
              </a:rPr>
              <a:t>oivalsin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Georgia"/>
              </a:rPr>
              <a:t>että</a:t>
            </a:r>
            <a:r>
              <a:rPr lang="en-US" sz="4800" dirty="0">
                <a:solidFill>
                  <a:srgbClr val="000000"/>
                </a:solidFill>
                <a:latin typeface="Georgia"/>
              </a:rPr>
              <a:t>...</a:t>
            </a:r>
            <a:endParaRPr lang="en-US" sz="48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288AFB0-10CE-4A23-884F-348EC9F49B7B}"/>
              </a:ext>
            </a:extLst>
          </p:cNvPr>
          <p:cNvSpPr txBox="1"/>
          <p:nvPr/>
        </p:nvSpPr>
        <p:spPr>
          <a:xfrm>
            <a:off x="152400" y="-664819"/>
            <a:ext cx="628815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latin typeface="Arial Black"/>
              </a:rPr>
              <a:t>Oivallusten kerääminen</a:t>
            </a:r>
          </a:p>
        </p:txBody>
      </p:sp>
    </p:spTree>
    <p:extLst>
      <p:ext uri="{BB962C8B-B14F-4D97-AF65-F5344CB8AC3E}">
        <p14:creationId xmlns:p14="http://schemas.microsoft.com/office/powerpoint/2010/main" val="1248188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C60F33-F424-4D1B-8B55-65F7A7EA6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8" y="-4003"/>
            <a:ext cx="12196416" cy="686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98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12DB1920-FE8F-4972-B48A-7DC4795B4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-2094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633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F05722E3-B224-4A74-A986-EEE790B1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1" y="-9524"/>
            <a:ext cx="12234582" cy="686584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0BCFC-40BE-4030-A154-742CD5ADB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826" y="133834"/>
            <a:ext cx="10685463" cy="43497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err="1">
                <a:latin typeface="Arial Black"/>
              </a:rPr>
              <a:t>Tilannekuvan</a:t>
            </a:r>
            <a:r>
              <a:rPr lang="en-US">
                <a:latin typeface="Arial Black"/>
              </a:rPr>
              <a:t> </a:t>
            </a:r>
            <a:r>
              <a:rPr lang="en-US" err="1">
                <a:latin typeface="Arial Black"/>
              </a:rPr>
              <a:t>muodostamisen</a:t>
            </a:r>
            <a:r>
              <a:rPr lang="en-US">
                <a:latin typeface="Arial Black"/>
              </a:rPr>
              <a:t> </a:t>
            </a:r>
            <a:r>
              <a:rPr lang="en-US" err="1">
                <a:latin typeface="Arial Black"/>
              </a:rPr>
              <a:t>prosessi</a:t>
            </a:r>
            <a:endParaRPr lang="fi-FI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74543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CD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B749A4-62FE-4C02-B80D-6E9896BB6A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435" y="1133545"/>
            <a:ext cx="4030663" cy="584200"/>
          </a:xfrm>
        </p:spPr>
        <p:txBody>
          <a:bodyPr>
            <a:noAutofit/>
          </a:bodyPr>
          <a:lstStyle/>
          <a:p>
            <a:r>
              <a:rPr lang="fi-FI" sz="4000">
                <a:latin typeface="Arial Black"/>
              </a:rPr>
              <a:t>Mukaan suunnittelu-ryhmään?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F864B51D-A42C-4C07-BAFE-5AF9F80B1802}"/>
              </a:ext>
            </a:extLst>
          </p:cNvPr>
          <p:cNvSpPr txBox="1"/>
          <p:nvPr/>
        </p:nvSpPr>
        <p:spPr>
          <a:xfrm>
            <a:off x="819150" y="3703865"/>
            <a:ext cx="351880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000">
                <a:latin typeface="Georgia"/>
              </a:rPr>
              <a:t>Ole yhteydessä: </a:t>
            </a:r>
            <a:endParaRPr lang="fi-FI" sz="2000">
              <a:latin typeface="Georgia"/>
              <a:cs typeface="Arial" charset="0"/>
            </a:endParaRPr>
          </a:p>
          <a:p>
            <a:r>
              <a:rPr lang="fi-FI" sz="2000">
                <a:solidFill>
                  <a:srgbClr val="FF0000"/>
                </a:solidFill>
                <a:latin typeface="Georgia"/>
              </a:rPr>
              <a:t>xxx</a:t>
            </a:r>
            <a:endParaRPr lang="fi-FI" sz="2000">
              <a:solidFill>
                <a:srgbClr val="FF0000"/>
              </a:solidFill>
              <a:latin typeface="Georgia"/>
              <a:cs typeface="Arial"/>
            </a:endParaRP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AF1A6A03-B7DD-4745-96E3-607E419516AE}"/>
              </a:ext>
            </a:extLst>
          </p:cNvPr>
          <p:cNvGrpSpPr/>
          <p:nvPr/>
        </p:nvGrpSpPr>
        <p:grpSpPr>
          <a:xfrm>
            <a:off x="3825530" y="577374"/>
            <a:ext cx="8058937" cy="5857860"/>
            <a:chOff x="3722825" y="449825"/>
            <a:chExt cx="8058937" cy="5857860"/>
          </a:xfrm>
        </p:grpSpPr>
        <p:sp>
          <p:nvSpPr>
            <p:cNvPr id="4" name="Tasakylkinen kolmio 3">
              <a:extLst>
                <a:ext uri="{FF2B5EF4-FFF2-40B4-BE49-F238E27FC236}">
                  <a16:creationId xmlns:a16="http://schemas.microsoft.com/office/drawing/2014/main" id="{9A54ADAC-414A-4337-818C-58B37D4897A3}"/>
                </a:ext>
              </a:extLst>
            </p:cNvPr>
            <p:cNvSpPr/>
            <p:nvPr/>
          </p:nvSpPr>
          <p:spPr>
            <a:xfrm>
              <a:off x="5149849" y="1240613"/>
              <a:ext cx="4755177" cy="4110957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1341F723-1EE6-4659-B9C5-8DC36ED19E65}"/>
                </a:ext>
              </a:extLst>
            </p:cNvPr>
            <p:cNvSpPr txBox="1"/>
            <p:nvPr/>
          </p:nvSpPr>
          <p:spPr>
            <a:xfrm>
              <a:off x="8721780" y="5418126"/>
              <a:ext cx="30599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Oppilaitokset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ja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kehittäjäorganisaatiot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1488317E-46D4-4347-BB32-F6616FC2011A}"/>
                </a:ext>
              </a:extLst>
            </p:cNvPr>
            <p:cNvSpPr txBox="1"/>
            <p:nvPr/>
          </p:nvSpPr>
          <p:spPr>
            <a:xfrm>
              <a:off x="3722825" y="5417338"/>
              <a:ext cx="274169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Julkinen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sektori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ja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julkiset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palvelut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8F37547C-2E56-46AC-B4DB-95ED94D478CB}"/>
                </a:ext>
              </a:extLst>
            </p:cNvPr>
            <p:cNvSpPr txBox="1"/>
            <p:nvPr/>
          </p:nvSpPr>
          <p:spPr>
            <a:xfrm>
              <a:off x="7131352" y="6030686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i-FI">
                  <a:latin typeface="+mn-lt"/>
                  <a:cs typeface="Segoe UI"/>
                </a:rPr>
                <a:t>Kuva: Sitra</a:t>
              </a:r>
              <a:endParaRPr lang="fi-FI"/>
            </a:p>
          </p:txBody>
        </p:sp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BC056117-21C3-494B-B230-BBF42F1A8912}"/>
                </a:ext>
              </a:extLst>
            </p:cNvPr>
            <p:cNvSpPr txBox="1"/>
            <p:nvPr/>
          </p:nvSpPr>
          <p:spPr>
            <a:xfrm>
              <a:off x="6373285" y="449825"/>
              <a:ext cx="230830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Yritykset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 ja </a:t>
              </a:r>
              <a:b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</a:br>
              <a:r>
                <a:rPr kumimoji="0" lang="en-US" sz="2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yrittäjäjärjestöt</a:t>
              </a:r>
              <a:endParaRPr kumimoji="0" lang="fi-FI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1" name="Picture 20" descr="A picture containing several, crowd&#10;&#10;Description automatically generated">
              <a:extLst>
                <a:ext uri="{FF2B5EF4-FFF2-40B4-BE49-F238E27FC236}">
                  <a16:creationId xmlns:a16="http://schemas.microsoft.com/office/drawing/2014/main" id="{DA7A6E67-EF36-4817-92A0-E9F70D046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135892">
              <a:off x="5625269" y="1901806"/>
              <a:ext cx="3804334" cy="37328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17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7">
            <a:extLst>
              <a:ext uri="{FF2B5EF4-FFF2-40B4-BE49-F238E27FC236}">
                <a16:creationId xmlns:a16="http://schemas.microsoft.com/office/drawing/2014/main" id="{9EC1CBC7-188C-4073-9B73-6E5EB70CD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8" y="7040"/>
            <a:ext cx="12196415" cy="68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1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D1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iruutu 5">
            <a:extLst>
              <a:ext uri="{FF2B5EF4-FFF2-40B4-BE49-F238E27FC236}">
                <a16:creationId xmlns:a16="http://schemas.microsoft.com/office/drawing/2014/main" id="{2473CB60-3888-4755-ADCB-BEEC8EDEE1C6}"/>
              </a:ext>
            </a:extLst>
          </p:cNvPr>
          <p:cNvSpPr txBox="1"/>
          <p:nvPr/>
        </p:nvSpPr>
        <p:spPr>
          <a:xfrm>
            <a:off x="577850" y="4486939"/>
            <a:ext cx="899576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fi-FI" dirty="0">
                <a:solidFill>
                  <a:srgbClr val="FF0000"/>
                </a:solidFill>
                <a:latin typeface="Arial Black"/>
              </a:rPr>
              <a:t>Alueen</a:t>
            </a:r>
            <a:r>
              <a:rPr lang="fi-FI" dirty="0">
                <a:latin typeface="Arial Black"/>
              </a:rPr>
              <a:t> osaamisen aika </a:t>
            </a:r>
          </a:p>
          <a:p>
            <a:r>
              <a:rPr lang="fi-FI" i="1" dirty="0">
                <a:latin typeface="Georgia"/>
              </a:rPr>
              <a:t>Yhdessä uudistumalla elinvoimaa </a:t>
            </a:r>
          </a:p>
        </p:txBody>
      </p:sp>
      <p:sp>
        <p:nvSpPr>
          <p:cNvPr id="31" name="Tekstiruutu 2">
            <a:extLst>
              <a:ext uri="{FF2B5EF4-FFF2-40B4-BE49-F238E27FC236}">
                <a16:creationId xmlns:a16="http://schemas.microsoft.com/office/drawing/2014/main" id="{F9B85872-A56E-47F6-8F15-F59A6CFBA857}"/>
              </a:ext>
            </a:extLst>
          </p:cNvPr>
          <p:cNvSpPr txBox="1"/>
          <p:nvPr/>
        </p:nvSpPr>
        <p:spPr>
          <a:xfrm>
            <a:off x="577850" y="623806"/>
            <a:ext cx="3786146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3200">
                <a:latin typeface="Arial Black"/>
              </a:rPr>
              <a:t>Kiitos! </a:t>
            </a:r>
            <a:endParaRPr lang="fi-FI" sz="3200">
              <a:solidFill>
                <a:srgbClr val="ED174F"/>
              </a:solidFill>
              <a:latin typeface="Arial Black"/>
              <a:cs typeface="Arial"/>
            </a:endParaRPr>
          </a:p>
          <a:p>
            <a:r>
              <a:rPr lang="fi-FI" sz="3200">
                <a:latin typeface="Arial Black"/>
              </a:rPr>
              <a:t>Nähdään </a:t>
            </a:r>
            <a:r>
              <a:rPr lang="fi-FI" sz="3200" err="1">
                <a:solidFill>
                  <a:srgbClr val="FF0000"/>
                </a:solidFill>
                <a:latin typeface="Arial Black"/>
              </a:rPr>
              <a:t>x.x</a:t>
            </a:r>
            <a:r>
              <a:rPr lang="fi-FI" sz="3200">
                <a:solidFill>
                  <a:srgbClr val="FF0000"/>
                </a:solidFill>
                <a:latin typeface="Arial Black"/>
              </a:rPr>
              <a:t>.</a:t>
            </a:r>
            <a:r>
              <a:rPr lang="fi-FI" sz="4000">
                <a:solidFill>
                  <a:srgbClr val="FF0000"/>
                </a:solidFill>
                <a:latin typeface="+mn-lt"/>
              </a:rPr>
              <a:t> </a:t>
            </a:r>
            <a:r>
              <a:rPr lang="fi-FI" sz="2800" err="1">
                <a:solidFill>
                  <a:srgbClr val="FF0000"/>
                </a:solidFill>
                <a:latin typeface="Georgia"/>
              </a:rPr>
              <a:t>Howspace</a:t>
            </a:r>
            <a:r>
              <a:rPr lang="fi-FI" sz="2800">
                <a:solidFill>
                  <a:srgbClr val="FF0000"/>
                </a:solidFill>
                <a:latin typeface="Georgia"/>
              </a:rPr>
              <a:t> / työtila käytettävissä myös tilaisuuksien välissä</a:t>
            </a:r>
            <a:endParaRPr lang="fi-FI">
              <a:solidFill>
                <a:srgbClr val="FF0000"/>
              </a:solidFill>
              <a:latin typeface="Georgia"/>
              <a:cs typeface="Arial"/>
            </a:endParaRPr>
          </a:p>
        </p:txBody>
      </p:sp>
      <p:sp>
        <p:nvSpPr>
          <p:cNvPr id="32" name="Tekstiruutu 1">
            <a:extLst>
              <a:ext uri="{FF2B5EF4-FFF2-40B4-BE49-F238E27FC236}">
                <a16:creationId xmlns:a16="http://schemas.microsoft.com/office/drawing/2014/main" id="{5E85BC73-1401-4F0A-A992-78817130B4F0}"/>
              </a:ext>
            </a:extLst>
          </p:cNvPr>
          <p:cNvSpPr txBox="1"/>
          <p:nvPr/>
        </p:nvSpPr>
        <p:spPr>
          <a:xfrm flipH="1">
            <a:off x="493183" y="5739377"/>
            <a:ext cx="2621843" cy="3416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/>
              </a:rPr>
              <a:t>#osaamisenaika</a:t>
            </a:r>
          </a:p>
        </p:txBody>
      </p:sp>
      <p:grpSp>
        <p:nvGrpSpPr>
          <p:cNvPr id="56" name="Ryhmä 55">
            <a:extLst>
              <a:ext uri="{FF2B5EF4-FFF2-40B4-BE49-F238E27FC236}">
                <a16:creationId xmlns:a16="http://schemas.microsoft.com/office/drawing/2014/main" id="{6C970701-144A-41D0-ABB6-5C5F23AD1113}"/>
              </a:ext>
            </a:extLst>
          </p:cNvPr>
          <p:cNvGrpSpPr/>
          <p:nvPr/>
        </p:nvGrpSpPr>
        <p:grpSpPr>
          <a:xfrm>
            <a:off x="2353337" y="-918962"/>
            <a:ext cx="11328989" cy="10544249"/>
            <a:chOff x="2577356" y="-989640"/>
            <a:chExt cx="11328989" cy="10544249"/>
          </a:xfrm>
        </p:grpSpPr>
        <p:sp>
          <p:nvSpPr>
            <p:cNvPr id="3" name="Tekstiruutu 2">
              <a:extLst>
                <a:ext uri="{FF2B5EF4-FFF2-40B4-BE49-F238E27FC236}">
                  <a16:creationId xmlns:a16="http://schemas.microsoft.com/office/drawing/2014/main" id="{70C4A87A-28E5-46A1-BE66-F5D5BFEF7762}"/>
                </a:ext>
              </a:extLst>
            </p:cNvPr>
            <p:cNvSpPr txBox="1"/>
            <p:nvPr/>
          </p:nvSpPr>
          <p:spPr>
            <a:xfrm>
              <a:off x="10820400" y="6139543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fi-FI">
                  <a:latin typeface="+mn-lt"/>
                  <a:cs typeface="Segoe UI"/>
                </a:rPr>
                <a:t>Kuva: Sitra</a:t>
              </a:r>
              <a:endParaRPr lang="fi-FI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829D64C2-776E-4511-85BD-C972BD5E11F9}"/>
                </a:ext>
              </a:extLst>
            </p:cNvPr>
            <p:cNvSpPr/>
            <p:nvPr/>
          </p:nvSpPr>
          <p:spPr>
            <a:xfrm flipV="1">
              <a:off x="7133865" y="-984513"/>
              <a:ext cx="6772480" cy="6772480"/>
            </a:xfrm>
            <a:prstGeom prst="ellipse">
              <a:avLst/>
            </a:prstGeom>
            <a:solidFill>
              <a:schemeClr val="bg1">
                <a:alpha val="54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grpSp>
          <p:nvGrpSpPr>
            <p:cNvPr id="34" name="Group 18">
              <a:extLst>
                <a:ext uri="{FF2B5EF4-FFF2-40B4-BE49-F238E27FC236}">
                  <a16:creationId xmlns:a16="http://schemas.microsoft.com/office/drawing/2014/main" id="{9D4DCF60-ADE9-4772-8204-C50406E6D386}"/>
                </a:ext>
              </a:extLst>
            </p:cNvPr>
            <p:cNvGrpSpPr/>
            <p:nvPr/>
          </p:nvGrpSpPr>
          <p:grpSpPr>
            <a:xfrm>
              <a:off x="2577356" y="-989640"/>
              <a:ext cx="11218496" cy="10544249"/>
              <a:chOff x="2570728" y="-978596"/>
              <a:chExt cx="11218496" cy="10544249"/>
            </a:xfrm>
          </p:grpSpPr>
          <p:pic>
            <p:nvPicPr>
              <p:cNvPr id="35" name="Kuva 34" descr="Kuva, joka sisältää kohteen pitäminen, nainen&#10;&#10;Kuvaus luotu automaattisesti">
                <a:extLst>
                  <a:ext uri="{FF2B5EF4-FFF2-40B4-BE49-F238E27FC236}">
                    <a16:creationId xmlns:a16="http://schemas.microsoft.com/office/drawing/2014/main" id="{CF2B44D9-F12E-4F3E-AA15-5AA5939B2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85178">
                <a:off x="2570728" y="3041367"/>
                <a:ext cx="4820020" cy="3615015"/>
              </a:xfrm>
              <a:prstGeom prst="rect">
                <a:avLst/>
              </a:prstGeom>
            </p:spPr>
          </p:pic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7C0515D-49A3-403C-9422-5660814F68ED}"/>
                  </a:ext>
                </a:extLst>
              </p:cNvPr>
              <p:cNvGrpSpPr/>
              <p:nvPr/>
            </p:nvGrpSpPr>
            <p:grpSpPr>
              <a:xfrm>
                <a:off x="5625083" y="-978596"/>
                <a:ext cx="8164141" cy="10544249"/>
                <a:chOff x="5625083" y="-978596"/>
                <a:chExt cx="8164141" cy="10544249"/>
              </a:xfrm>
            </p:grpSpPr>
            <p:sp>
              <p:nvSpPr>
                <p:cNvPr id="37" name="Ellipsi 36">
                  <a:extLst>
                    <a:ext uri="{FF2B5EF4-FFF2-40B4-BE49-F238E27FC236}">
                      <a16:creationId xmlns:a16="http://schemas.microsoft.com/office/drawing/2014/main" id="{B9343D79-4D73-491B-BD83-1C40D478A793}"/>
                    </a:ext>
                  </a:extLst>
                </p:cNvPr>
                <p:cNvSpPr/>
                <p:nvPr/>
              </p:nvSpPr>
              <p:spPr>
                <a:xfrm flipV="1">
                  <a:off x="5625083" y="1854176"/>
                  <a:ext cx="3874592" cy="3874592"/>
                </a:xfrm>
                <a:prstGeom prst="ellipse">
                  <a:avLst/>
                </a:prstGeom>
                <a:solidFill>
                  <a:srgbClr val="71CFEB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Ellipsi 37">
                  <a:extLst>
                    <a:ext uri="{FF2B5EF4-FFF2-40B4-BE49-F238E27FC236}">
                      <a16:creationId xmlns:a16="http://schemas.microsoft.com/office/drawing/2014/main" id="{F2F98C72-68C9-4CA3-862A-E866D805011A}"/>
                    </a:ext>
                  </a:extLst>
                </p:cNvPr>
                <p:cNvSpPr/>
                <p:nvPr/>
              </p:nvSpPr>
              <p:spPr>
                <a:xfrm flipV="1">
                  <a:off x="6869016" y="5512686"/>
                  <a:ext cx="3914448" cy="3986393"/>
                </a:xfrm>
                <a:prstGeom prst="ellipse">
                  <a:avLst/>
                </a:prstGeom>
                <a:solidFill>
                  <a:srgbClr val="76C043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Ellipsi 38">
                  <a:extLst>
                    <a:ext uri="{FF2B5EF4-FFF2-40B4-BE49-F238E27FC236}">
                      <a16:creationId xmlns:a16="http://schemas.microsoft.com/office/drawing/2014/main" id="{9FDA1715-FBE0-4B6A-BDBE-A385B2668511}"/>
                    </a:ext>
                  </a:extLst>
                </p:cNvPr>
                <p:cNvSpPr/>
                <p:nvPr/>
              </p:nvSpPr>
              <p:spPr>
                <a:xfrm flipV="1">
                  <a:off x="7250398" y="2347863"/>
                  <a:ext cx="2179910" cy="2219975"/>
                </a:xfrm>
                <a:prstGeom prst="ellipse">
                  <a:avLst/>
                </a:prstGeom>
                <a:solidFill>
                  <a:srgbClr val="ED154E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Ellipsi 39">
                  <a:extLst>
                    <a:ext uri="{FF2B5EF4-FFF2-40B4-BE49-F238E27FC236}">
                      <a16:creationId xmlns:a16="http://schemas.microsoft.com/office/drawing/2014/main" id="{84F438F9-519C-4D82-A24A-500A9C3298FC}"/>
                    </a:ext>
                  </a:extLst>
                </p:cNvPr>
                <p:cNvSpPr/>
                <p:nvPr/>
              </p:nvSpPr>
              <p:spPr>
                <a:xfrm flipV="1">
                  <a:off x="9291930" y="4003022"/>
                  <a:ext cx="1729729" cy="1729729"/>
                </a:xfrm>
                <a:prstGeom prst="ellipse">
                  <a:avLst/>
                </a:prstGeom>
                <a:solidFill>
                  <a:srgbClr val="F7954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Ellipsi 40">
                  <a:extLst>
                    <a:ext uri="{FF2B5EF4-FFF2-40B4-BE49-F238E27FC236}">
                      <a16:creationId xmlns:a16="http://schemas.microsoft.com/office/drawing/2014/main" id="{F45333CC-4CF8-4CBB-8139-5BAA23F974C0}"/>
                    </a:ext>
                  </a:extLst>
                </p:cNvPr>
                <p:cNvSpPr/>
                <p:nvPr/>
              </p:nvSpPr>
              <p:spPr>
                <a:xfrm flipV="1">
                  <a:off x="5832473" y="3587887"/>
                  <a:ext cx="1660540" cy="1660540"/>
                </a:xfrm>
                <a:prstGeom prst="ellipse">
                  <a:avLst/>
                </a:prstGeom>
                <a:solidFill>
                  <a:srgbClr val="0081C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Ellipsi 41">
                  <a:extLst>
                    <a:ext uri="{FF2B5EF4-FFF2-40B4-BE49-F238E27FC236}">
                      <a16:creationId xmlns:a16="http://schemas.microsoft.com/office/drawing/2014/main" id="{B4BFA50A-FB97-4F44-B521-225E9E02A232}"/>
                    </a:ext>
                  </a:extLst>
                </p:cNvPr>
                <p:cNvSpPr/>
                <p:nvPr/>
              </p:nvSpPr>
              <p:spPr>
                <a:xfrm flipV="1">
                  <a:off x="9302964" y="1235457"/>
                  <a:ext cx="2836754" cy="2836755"/>
                </a:xfrm>
                <a:prstGeom prst="ellipse">
                  <a:avLst/>
                </a:prstGeom>
                <a:solidFill>
                  <a:srgbClr val="FECD0C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Ellipsi 42">
                  <a:extLst>
                    <a:ext uri="{FF2B5EF4-FFF2-40B4-BE49-F238E27FC236}">
                      <a16:creationId xmlns:a16="http://schemas.microsoft.com/office/drawing/2014/main" id="{5F751E5D-FD70-4960-8BFC-FBEF40BAB54A}"/>
                    </a:ext>
                  </a:extLst>
                </p:cNvPr>
                <p:cNvSpPr/>
                <p:nvPr/>
              </p:nvSpPr>
              <p:spPr>
                <a:xfrm flipV="1">
                  <a:off x="5696463" y="1907615"/>
                  <a:ext cx="3874592" cy="387459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Ellipsi 43">
                  <a:extLst>
                    <a:ext uri="{FF2B5EF4-FFF2-40B4-BE49-F238E27FC236}">
                      <a16:creationId xmlns:a16="http://schemas.microsoft.com/office/drawing/2014/main" id="{BDC94DD0-402F-42B0-8A42-62138D596966}"/>
                    </a:ext>
                  </a:extLst>
                </p:cNvPr>
                <p:cNvSpPr/>
                <p:nvPr/>
              </p:nvSpPr>
              <p:spPr>
                <a:xfrm flipV="1">
                  <a:off x="5901662" y="3657077"/>
                  <a:ext cx="1660540" cy="166054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Ellipsi 44">
                  <a:extLst>
                    <a:ext uri="{FF2B5EF4-FFF2-40B4-BE49-F238E27FC236}">
                      <a16:creationId xmlns:a16="http://schemas.microsoft.com/office/drawing/2014/main" id="{6E601975-EF15-4EFE-9E50-5F7D35B9EC7D}"/>
                    </a:ext>
                  </a:extLst>
                </p:cNvPr>
                <p:cNvSpPr/>
                <p:nvPr/>
              </p:nvSpPr>
              <p:spPr>
                <a:xfrm flipV="1">
                  <a:off x="7016744" y="-978596"/>
                  <a:ext cx="6772480" cy="6772480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Ellipsi 45">
                  <a:extLst>
                    <a:ext uri="{FF2B5EF4-FFF2-40B4-BE49-F238E27FC236}">
                      <a16:creationId xmlns:a16="http://schemas.microsoft.com/office/drawing/2014/main" id="{DAFCC785-1F91-4CA6-B890-29095840DC28}"/>
                    </a:ext>
                  </a:extLst>
                </p:cNvPr>
                <p:cNvSpPr/>
                <p:nvPr/>
              </p:nvSpPr>
              <p:spPr>
                <a:xfrm flipV="1">
                  <a:off x="9372968" y="4041553"/>
                  <a:ext cx="1729729" cy="17297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Ellipsi 46">
                  <a:extLst>
                    <a:ext uri="{FF2B5EF4-FFF2-40B4-BE49-F238E27FC236}">
                      <a16:creationId xmlns:a16="http://schemas.microsoft.com/office/drawing/2014/main" id="{E9ECF269-BCEA-40E5-ACD9-C772B9B6223C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7386576" y="2665377"/>
                  <a:ext cx="2060621" cy="1977573"/>
                </a:xfrm>
                <a:prstGeom prst="ellipse">
                  <a:avLst/>
                </a:prstGeom>
                <a:blipFill dpi="0"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Ellipsi 47">
                  <a:extLst>
                    <a:ext uri="{FF2B5EF4-FFF2-40B4-BE49-F238E27FC236}">
                      <a16:creationId xmlns:a16="http://schemas.microsoft.com/office/drawing/2014/main" id="{DCBF61D6-69E9-406C-BB48-A3D50DD7D267}"/>
                    </a:ext>
                  </a:extLst>
                </p:cNvPr>
                <p:cNvSpPr/>
                <p:nvPr/>
              </p:nvSpPr>
              <p:spPr>
                <a:xfrm flipV="1">
                  <a:off x="7322465" y="2414373"/>
                  <a:ext cx="2179910" cy="221997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pic>
              <p:nvPicPr>
                <p:cNvPr id="49" name="Kuva 48" descr="Kuva, joka sisältää kohteen objekti, kevyt, tumma, istuminen&#10;&#10;Kuvaus luotu automaattisesti">
                  <a:extLst>
                    <a:ext uri="{FF2B5EF4-FFF2-40B4-BE49-F238E27FC236}">
                      <a16:creationId xmlns:a16="http://schemas.microsoft.com/office/drawing/2014/main" id="{6B1279BA-9056-493F-AD63-68A98CA9D4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975149">
                  <a:off x="6008098" y="3675996"/>
                  <a:ext cx="1406480" cy="1573244"/>
                </a:xfrm>
                <a:prstGeom prst="rect">
                  <a:avLst/>
                </a:prstGeom>
              </p:spPr>
            </p:pic>
            <p:sp>
              <p:nvSpPr>
                <p:cNvPr id="50" name="Ellipsi 49">
                  <a:extLst>
                    <a:ext uri="{FF2B5EF4-FFF2-40B4-BE49-F238E27FC236}">
                      <a16:creationId xmlns:a16="http://schemas.microsoft.com/office/drawing/2014/main" id="{98654702-83CF-4FAA-AE38-A55138C6EF5E}"/>
                    </a:ext>
                  </a:extLst>
                </p:cNvPr>
                <p:cNvSpPr/>
                <p:nvPr/>
              </p:nvSpPr>
              <p:spPr>
                <a:xfrm flipV="1">
                  <a:off x="11791188" y="1110004"/>
                  <a:ext cx="870886" cy="879962"/>
                </a:xfrm>
                <a:prstGeom prst="ellipse">
                  <a:avLst/>
                </a:prstGeom>
                <a:solidFill>
                  <a:srgbClr val="068549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Ellipsi 50">
                  <a:extLst>
                    <a:ext uri="{FF2B5EF4-FFF2-40B4-BE49-F238E27FC236}">
                      <a16:creationId xmlns:a16="http://schemas.microsoft.com/office/drawing/2014/main" id="{AF793C0C-D33D-475D-9D1A-9E7766B8DEA1}"/>
                    </a:ext>
                  </a:extLst>
                </p:cNvPr>
                <p:cNvSpPr/>
                <p:nvPr/>
              </p:nvSpPr>
              <p:spPr>
                <a:xfrm flipV="1">
                  <a:off x="6947016" y="5579260"/>
                  <a:ext cx="3914448" cy="3986393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Ellipsi 51">
                  <a:extLst>
                    <a:ext uri="{FF2B5EF4-FFF2-40B4-BE49-F238E27FC236}">
                      <a16:creationId xmlns:a16="http://schemas.microsoft.com/office/drawing/2014/main" id="{DBF44170-D894-438B-9359-EF0BAED3A3B6}"/>
                    </a:ext>
                  </a:extLst>
                </p:cNvPr>
                <p:cNvSpPr/>
                <p:nvPr/>
              </p:nvSpPr>
              <p:spPr>
                <a:xfrm rot="12245836" flipV="1">
                  <a:off x="9375113" y="4040307"/>
                  <a:ext cx="1729729" cy="1729729"/>
                </a:xfrm>
                <a:prstGeom prst="ellipse">
                  <a:avLst/>
                </a:prstGeom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Ellipsi 52">
                  <a:extLst>
                    <a:ext uri="{FF2B5EF4-FFF2-40B4-BE49-F238E27FC236}">
                      <a16:creationId xmlns:a16="http://schemas.microsoft.com/office/drawing/2014/main" id="{4743128D-6557-4B8A-8E49-4C642074A1C2}"/>
                    </a:ext>
                  </a:extLst>
                </p:cNvPr>
                <p:cNvSpPr/>
                <p:nvPr/>
              </p:nvSpPr>
              <p:spPr>
                <a:xfrm flipV="1">
                  <a:off x="11863800" y="1150849"/>
                  <a:ext cx="870886" cy="87996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Ellipsi 53">
                  <a:extLst>
                    <a:ext uri="{FF2B5EF4-FFF2-40B4-BE49-F238E27FC236}">
                      <a16:creationId xmlns:a16="http://schemas.microsoft.com/office/drawing/2014/main" id="{F41B1EBA-3F47-495A-82F0-5EEF26E39C0C}"/>
                    </a:ext>
                  </a:extLst>
                </p:cNvPr>
                <p:cNvSpPr/>
                <p:nvPr/>
              </p:nvSpPr>
              <p:spPr>
                <a:xfrm flipV="1">
                  <a:off x="9380209" y="1273988"/>
                  <a:ext cx="2836754" cy="2836755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Ellipsi 14">
                  <a:extLst>
                    <a:ext uri="{FF2B5EF4-FFF2-40B4-BE49-F238E27FC236}">
                      <a16:creationId xmlns:a16="http://schemas.microsoft.com/office/drawing/2014/main" id="{D1815E7E-ABD7-43FF-A567-60F9EF92E929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9380209" y="1273987"/>
                  <a:ext cx="2836754" cy="2836755"/>
                </a:xfrm>
                <a:prstGeom prst="ellipse">
                  <a:avLst/>
                </a:prstGeom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i-FI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Georgia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46507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F05722E3-B224-4A74-A986-EEE790B12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9" y="773"/>
            <a:ext cx="12234582" cy="686584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460BCFC-40BE-4030-A154-742CD5ADB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739" y="133834"/>
            <a:ext cx="10685463" cy="434975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3100" dirty="0" err="1">
                <a:latin typeface="Arial Black"/>
              </a:rPr>
              <a:t>Tilannekuvan</a:t>
            </a:r>
            <a:r>
              <a:rPr lang="en-US" sz="3100" dirty="0">
                <a:latin typeface="Arial Black"/>
              </a:rPr>
              <a:t> </a:t>
            </a:r>
            <a:r>
              <a:rPr lang="en-US" sz="3100" dirty="0" err="1">
                <a:latin typeface="Arial Black"/>
              </a:rPr>
              <a:t>muodostamisen</a:t>
            </a:r>
            <a:r>
              <a:rPr lang="en-US" sz="3100" dirty="0">
                <a:latin typeface="Arial Black"/>
              </a:rPr>
              <a:t> </a:t>
            </a:r>
            <a:r>
              <a:rPr lang="en-US" sz="3100" dirty="0" err="1">
                <a:latin typeface="Arial Black"/>
              </a:rPr>
              <a:t>prosessi</a:t>
            </a:r>
            <a:endParaRPr lang="fi-FI" sz="3100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306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EAAD09-9957-418B-91F8-BC20000A5E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087" y="423449"/>
            <a:ext cx="10848975" cy="115093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 sz="3200">
                <a:latin typeface="Arial Black"/>
              </a:rPr>
              <a:t>Ohjelma</a:t>
            </a:r>
            <a:r>
              <a:rPr lang="fi-FI" sz="3200"/>
              <a:t>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B0A8A-8C89-4A05-AFE3-636726F9FE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43025" y="1501775"/>
            <a:ext cx="9534802" cy="43211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fi-FI" sz="2000" dirty="0" err="1">
                <a:solidFill>
                  <a:srgbClr val="FF0000"/>
                </a:solidFill>
                <a:latin typeface="Georgia"/>
              </a:rPr>
              <a:t>xx.xx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 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Avaus ja tervetulosanat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 black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       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         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Mistä syntyy alueen elinvoima?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 black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      </a:t>
            </a:r>
            <a:r>
              <a:rPr lang="en-US" sz="2000" dirty="0">
                <a:solidFill>
                  <a:srgbClr val="FF0000"/>
                </a:solidFill>
                <a:latin typeface="Georgia"/>
              </a:rPr>
              <a:t>    </a:t>
            </a:r>
            <a:r>
              <a:rPr lang="en-US" sz="1600" dirty="0">
                <a:solidFill>
                  <a:srgbClr val="FF0000"/>
                </a:solidFill>
                <a:latin typeface="Georgia"/>
              </a:rPr>
              <a:t> </a:t>
            </a:r>
            <a:r>
              <a:rPr lang="en-US" sz="1600" dirty="0" err="1">
                <a:solidFill>
                  <a:srgbClr val="FF0000"/>
                </a:solidFill>
                <a:latin typeface="Georgia"/>
              </a:rPr>
              <a:t>Puhujat</a:t>
            </a:r>
            <a:endParaRPr lang="en-US" sz="2100" dirty="0">
              <a:solidFill>
                <a:srgbClr val="FF0000"/>
              </a:solidFill>
              <a:latin typeface="Georgia"/>
            </a:endParaRPr>
          </a:p>
          <a:p>
            <a:pPr marL="0" indent="0">
              <a:buNone/>
            </a:pPr>
            <a:endParaRPr lang="en-US" sz="160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         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Ajankohtaista tietoa ja tulevaisuuden trendejä yritysten 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        näkökulmasta alueella</a:t>
            </a:r>
            <a:endParaRPr lang="fi-FI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     </a:t>
            </a:r>
            <a:r>
              <a:rPr lang="fi-FI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</a:t>
            </a:r>
            <a:r>
              <a:rPr lang="fi-FI" sz="1600" dirty="0">
                <a:solidFill>
                  <a:srgbClr val="FF0000"/>
                </a:solidFill>
                <a:latin typeface="Georgia"/>
              </a:rPr>
              <a:t>      Puhujat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         </a:t>
            </a:r>
          </a:p>
          <a:p>
            <a:pPr marL="0" indent="0">
              <a:buNone/>
            </a:pP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           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Pienryhmätyöskentely</a:t>
            </a:r>
          </a:p>
          <a:p>
            <a:pPr marL="0" indent="0">
              <a:buNone/>
            </a:pPr>
            <a:endParaRPr lang="fi-FI" sz="2000">
              <a:solidFill>
                <a:schemeClr val="tx1">
                  <a:lumMod val="95000"/>
                  <a:lumOff val="5000"/>
                </a:schemeClr>
              </a:solidFill>
              <a:latin typeface="Georgia"/>
            </a:endParaRPr>
          </a:p>
          <a:p>
            <a:pPr marL="0" indent="0">
              <a:buNone/>
            </a:pPr>
            <a:r>
              <a:rPr lang="fi-FI" sz="2000" dirty="0" err="1">
                <a:solidFill>
                  <a:srgbClr val="FF0000"/>
                </a:solidFill>
                <a:latin typeface="Georgia"/>
              </a:rPr>
              <a:t>xx.xx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/>
              </a:rPr>
              <a:t>  </a:t>
            </a:r>
            <a:r>
              <a:rPr lang="fi-FI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/>
              </a:rPr>
              <a:t>Tilaisuus päättyy - kiitos!  </a:t>
            </a:r>
            <a:r>
              <a:rPr lang="fi-FI" sz="2000" dirty="0">
                <a:latin typeface="arial black"/>
              </a:rPr>
              <a:t> </a:t>
            </a:r>
            <a:r>
              <a:rPr lang="fi-FI" sz="2000" dirty="0">
                <a:latin typeface="Georgia"/>
              </a:rPr>
              <a:t>    </a:t>
            </a:r>
          </a:p>
          <a:p>
            <a:pPr marL="0" indent="0">
              <a:buNone/>
            </a:pPr>
            <a:endParaRPr lang="fi-FI" sz="2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269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3" descr="Kuva, joka sisältää kohteen teksti, laite, mittari&#10;&#10;Kuvaus luotu automaattisesti">
            <a:extLst>
              <a:ext uri="{FF2B5EF4-FFF2-40B4-BE49-F238E27FC236}">
                <a16:creationId xmlns:a16="http://schemas.microsoft.com/office/drawing/2014/main" id="{6309B922-C680-4AF5-B743-09528913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65" y="1920137"/>
            <a:ext cx="10957301" cy="1002947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71FA190-8F7B-42F8-A6B1-484587A96F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2783" y="411784"/>
            <a:ext cx="10080625" cy="115252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fi-FI" sz="3200">
                <a:latin typeface="Arial Black"/>
              </a:rPr>
              <a:t>Miten jaamme ajatuksiamme Zoomissa?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8BC55C-AA88-4B23-B28E-461D11DBEE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700213"/>
            <a:ext cx="10080625" cy="432117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fi-FI" sz="2100"/>
          </a:p>
          <a:p>
            <a:pPr marL="0" indent="0">
              <a:buNone/>
            </a:pPr>
            <a:endParaRPr lang="fi-FI" sz="2100"/>
          </a:p>
          <a:p>
            <a:pPr marL="0" indent="0">
              <a:buNone/>
            </a:pPr>
            <a:endParaRPr lang="fi-FI" sz="2100"/>
          </a:p>
        </p:txBody>
      </p:sp>
      <p:sp>
        <p:nvSpPr>
          <p:cNvPr id="7" name="Kehys 6">
            <a:extLst>
              <a:ext uri="{FF2B5EF4-FFF2-40B4-BE49-F238E27FC236}">
                <a16:creationId xmlns:a16="http://schemas.microsoft.com/office/drawing/2014/main" id="{BA75F77A-9FA6-40CE-820F-DF4C2CABC50C}"/>
              </a:ext>
            </a:extLst>
          </p:cNvPr>
          <p:cNvSpPr/>
          <p:nvPr/>
        </p:nvSpPr>
        <p:spPr>
          <a:xfrm>
            <a:off x="698542" y="1842822"/>
            <a:ext cx="1163782" cy="1149927"/>
          </a:xfrm>
          <a:prstGeom prst="frame">
            <a:avLst/>
          </a:prstGeom>
          <a:solidFill>
            <a:srgbClr val="F46D92"/>
          </a:solidFill>
          <a:ln>
            <a:solidFill>
              <a:srgbClr val="F46D9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8" name="Kehys 7">
            <a:extLst>
              <a:ext uri="{FF2B5EF4-FFF2-40B4-BE49-F238E27FC236}">
                <a16:creationId xmlns:a16="http://schemas.microsoft.com/office/drawing/2014/main" id="{3ECDEE12-E3C5-4596-9DFE-3105468852E6}"/>
              </a:ext>
            </a:extLst>
          </p:cNvPr>
          <p:cNvSpPr/>
          <p:nvPr/>
        </p:nvSpPr>
        <p:spPr>
          <a:xfrm>
            <a:off x="6616236" y="1842822"/>
            <a:ext cx="1163782" cy="1149927"/>
          </a:xfrm>
          <a:prstGeom prst="frame">
            <a:avLst/>
          </a:prstGeom>
          <a:solidFill>
            <a:srgbClr val="F46D92"/>
          </a:solidFill>
          <a:ln>
            <a:solidFill>
              <a:srgbClr val="F46D9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B9BEE52-E54D-436B-BBF9-96C496E03A8E}"/>
              </a:ext>
            </a:extLst>
          </p:cNvPr>
          <p:cNvSpPr txBox="1"/>
          <p:nvPr/>
        </p:nvSpPr>
        <p:spPr>
          <a:xfrm>
            <a:off x="6313714" y="3273428"/>
            <a:ext cx="477264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Georgia"/>
              </a:rPr>
              <a:t>Chat-kentässä voi kysyä teknisiä neuvoja tai kommentoida esitettyjä ajatuksia.</a:t>
            </a:r>
          </a:p>
          <a:p>
            <a:endParaRPr lang="fi-FI">
              <a:latin typeface="+mn-lt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137B7D8-B427-4983-970F-7767C8F0B528}"/>
              </a:ext>
            </a:extLst>
          </p:cNvPr>
          <p:cNvSpPr txBox="1"/>
          <p:nvPr/>
        </p:nvSpPr>
        <p:spPr>
          <a:xfrm>
            <a:off x="628020" y="3247598"/>
            <a:ext cx="59020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Georgia"/>
              </a:rPr>
              <a:t>Pidä mikrofoni pois päältä, kun et käytä itse puheenvuoroa. Kameran voi pitää mielellään auki  ainakin pienryhmäkeskusteluissa.</a:t>
            </a:r>
          </a:p>
        </p:txBody>
      </p:sp>
      <p:sp>
        <p:nvSpPr>
          <p:cNvPr id="13" name="Kehys 12">
            <a:extLst>
              <a:ext uri="{FF2B5EF4-FFF2-40B4-BE49-F238E27FC236}">
                <a16:creationId xmlns:a16="http://schemas.microsoft.com/office/drawing/2014/main" id="{FE468B4C-5B13-427D-B0DD-5C38DE64A7BB}"/>
              </a:ext>
            </a:extLst>
          </p:cNvPr>
          <p:cNvSpPr/>
          <p:nvPr/>
        </p:nvSpPr>
        <p:spPr>
          <a:xfrm>
            <a:off x="1999632" y="1842822"/>
            <a:ext cx="1163782" cy="1149927"/>
          </a:xfrm>
          <a:prstGeom prst="frame">
            <a:avLst/>
          </a:prstGeom>
          <a:solidFill>
            <a:srgbClr val="F46D92"/>
          </a:solidFill>
          <a:ln>
            <a:solidFill>
              <a:srgbClr val="F46D9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4B3D939-FB27-4D62-B1F5-6AFECB8521DA}"/>
              </a:ext>
            </a:extLst>
          </p:cNvPr>
          <p:cNvSpPr txBox="1"/>
          <p:nvPr/>
        </p:nvSpPr>
        <p:spPr>
          <a:xfrm>
            <a:off x="1676400" y="481965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Georgia"/>
              </a:rPr>
              <a:t>Jaamme teidät myöhemmin tilaisuuden aikana pienryhmiin. </a:t>
            </a:r>
            <a:endParaRPr lang="fi-FI">
              <a:latin typeface="Georgia"/>
              <a:cs typeface="Arial"/>
            </a:endParaRPr>
          </a:p>
        </p:txBody>
      </p:sp>
      <p:pic>
        <p:nvPicPr>
          <p:cNvPr id="6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A64707E-5556-4FC9-8F3D-0E42370FE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" r="-333" b="-840"/>
          <a:stretch/>
        </p:blipFill>
        <p:spPr>
          <a:xfrm>
            <a:off x="4806042" y="4505233"/>
            <a:ext cx="4022138" cy="1644021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02D36A41-883D-4593-A1F6-58EA67844EC6}"/>
              </a:ext>
            </a:extLst>
          </p:cNvPr>
          <p:cNvCxnSpPr/>
          <p:nvPr/>
        </p:nvCxnSpPr>
        <p:spPr>
          <a:xfrm flipH="1">
            <a:off x="9077325" y="5373461"/>
            <a:ext cx="1371599" cy="410936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orakulmio 4">
            <a:extLst>
              <a:ext uri="{FF2B5EF4-FFF2-40B4-BE49-F238E27FC236}">
                <a16:creationId xmlns:a16="http://schemas.microsoft.com/office/drawing/2014/main" id="{E2E04E6E-29B1-4285-9670-C5FD19D7939C}"/>
              </a:ext>
            </a:extLst>
          </p:cNvPr>
          <p:cNvSpPr/>
          <p:nvPr/>
        </p:nvSpPr>
        <p:spPr>
          <a:xfrm>
            <a:off x="2751933" y="2447308"/>
            <a:ext cx="6128466" cy="1116713"/>
          </a:xfrm>
          <a:prstGeom prst="rect">
            <a:avLst/>
          </a:prstGeom>
          <a:solidFill>
            <a:srgbClr val="F46D9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>
                <a:solidFill>
                  <a:schemeClr val="tx1"/>
                </a:solidFill>
              </a:rPr>
              <a:t>Poista tämä laatikko tai korvaa teknisillä ohjeilla käyttämäänne alustaan</a:t>
            </a:r>
          </a:p>
        </p:txBody>
      </p:sp>
    </p:spTree>
    <p:extLst>
      <p:ext uri="{BB962C8B-B14F-4D97-AF65-F5344CB8AC3E}">
        <p14:creationId xmlns:p14="http://schemas.microsoft.com/office/powerpoint/2010/main" val="417030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>
            <a:extLst>
              <a:ext uri="{FF2B5EF4-FFF2-40B4-BE49-F238E27FC236}">
                <a16:creationId xmlns:a16="http://schemas.microsoft.com/office/drawing/2014/main" id="{51EDAA72-2442-4825-A527-55276817BA60}"/>
              </a:ext>
            </a:extLst>
          </p:cNvPr>
          <p:cNvSpPr txBox="1"/>
          <p:nvPr/>
        </p:nvSpPr>
        <p:spPr>
          <a:xfrm>
            <a:off x="1765951" y="1597729"/>
            <a:ext cx="83729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defRPr/>
            </a:pPr>
            <a:r>
              <a:rPr lang="fi-FI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4654637E-D9D3-48CA-8124-150E93520454}"/>
              </a:ext>
            </a:extLst>
          </p:cNvPr>
          <p:cNvSpPr txBox="1">
            <a:spLocks/>
          </p:cNvSpPr>
          <p:nvPr/>
        </p:nvSpPr>
        <p:spPr>
          <a:xfrm>
            <a:off x="2565741" y="2491247"/>
            <a:ext cx="6773336" cy="4503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2000" b="1">
              <a:solidFill>
                <a:schemeClr val="tx1"/>
              </a:solidFill>
              <a:latin typeface="+mj-lt"/>
            </a:endParaRPr>
          </a:p>
          <a:p>
            <a:r>
              <a:rPr lang="fi-FI" sz="2000">
                <a:solidFill>
                  <a:srgbClr val="FF0000"/>
                </a:solidFill>
                <a:latin typeface="Arial Black"/>
              </a:rPr>
              <a:t>Nimi</a:t>
            </a: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</a:p>
          <a:p>
            <a:endParaRPr lang="fi-FI" sz="2000" b="1">
              <a:solidFill>
                <a:schemeClr val="accent3"/>
              </a:solidFill>
              <a:latin typeface="+mj-lt"/>
            </a:endParaRPr>
          </a:p>
          <a:p>
            <a:r>
              <a:rPr lang="fi-FI" sz="2000" b="1">
                <a:solidFill>
                  <a:srgbClr val="FF0000"/>
                </a:solidFill>
                <a:latin typeface="Arial Black"/>
              </a:rPr>
              <a:t>Nimi</a:t>
            </a:r>
          </a:p>
          <a:p>
            <a:r>
              <a:rPr lang="fi-FI" sz="2000">
                <a:solidFill>
                  <a:srgbClr val="FF0000"/>
                </a:solidFill>
              </a:rPr>
              <a:t>titteli</a:t>
            </a:r>
          </a:p>
          <a:p>
            <a:r>
              <a:rPr lang="fi-FI" sz="2000">
                <a:solidFill>
                  <a:srgbClr val="FF0000"/>
                </a:solidFill>
              </a:rPr>
              <a:t>organisaatio</a:t>
            </a:r>
          </a:p>
          <a:p>
            <a:pPr marL="0" indent="0" algn="ctr">
              <a:buNone/>
            </a:pPr>
            <a:endParaRPr lang="fi-FI" sz="2000" b="1">
              <a:solidFill>
                <a:schemeClr val="tx1"/>
              </a:solidFill>
              <a:latin typeface="Arial Black"/>
            </a:endParaRPr>
          </a:p>
          <a:p>
            <a:endParaRPr lang="fi-FI" sz="2000">
              <a:solidFill>
                <a:schemeClr val="tx1"/>
              </a:solidFill>
            </a:endParaRP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12AA619B-3997-4B7B-A076-2FDBBE29C8BA}"/>
              </a:ext>
            </a:extLst>
          </p:cNvPr>
          <p:cNvSpPr txBox="1">
            <a:spLocks/>
          </p:cNvSpPr>
          <p:nvPr/>
        </p:nvSpPr>
        <p:spPr>
          <a:xfrm>
            <a:off x="2705765" y="4358792"/>
            <a:ext cx="4975953" cy="200273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b="0" i="0" kern="1200">
                <a:solidFill>
                  <a:schemeClr val="bg1"/>
                </a:solidFill>
                <a:latin typeface="Georgia"/>
                <a:ea typeface="+mn-ea"/>
                <a:cs typeface="Georgia"/>
              </a:defRPr>
            </a:lvl1pPr>
            <a:lvl2pPr marL="357188" indent="-17780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7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25" indent="-171450" algn="l" defTabSz="457200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 fontAlgn="auto">
              <a:spcAft>
                <a:spcPts val="0"/>
              </a:spcAft>
            </a:pPr>
            <a:endParaRPr lang="fi-FI" sz="2667">
              <a:solidFill>
                <a:srgbClr val="000000"/>
              </a:solidFill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CF11E6D3-20B0-4844-BBF1-2B06526B3973}"/>
              </a:ext>
            </a:extLst>
          </p:cNvPr>
          <p:cNvSpPr txBox="1"/>
          <p:nvPr/>
        </p:nvSpPr>
        <p:spPr>
          <a:xfrm>
            <a:off x="3485977" y="980460"/>
            <a:ext cx="5220046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i-FI" sz="3600">
                <a:solidFill>
                  <a:srgbClr val="FF0000"/>
                </a:solidFill>
                <a:latin typeface="Georgia"/>
              </a:rPr>
              <a:t>Alueen</a:t>
            </a:r>
          </a:p>
          <a:p>
            <a:pPr algn="ctr"/>
            <a:r>
              <a:rPr lang="fi-FI" sz="3600">
                <a:latin typeface="Georgia"/>
              </a:rPr>
              <a:t> elinvoiman salaisuus</a:t>
            </a:r>
            <a:endParaRPr lang="fi-FI"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7336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, kukka, kasvi, käyntikortti&#10;&#10;Kuvaus luotu automaattisesti">
            <a:extLst>
              <a:ext uri="{FF2B5EF4-FFF2-40B4-BE49-F238E27FC236}">
                <a16:creationId xmlns:a16="http://schemas.microsoft.com/office/drawing/2014/main" id="{009421A2-2DDB-4B8D-8185-0AEC3A6DA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7239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6327F0A8-6C7E-4FB4-BB4A-00572865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2336"/>
            <a:ext cx="12203500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50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Layoutpohjat">
  <a:themeElements>
    <a:clrScheme name="Custom 39">
      <a:dk1>
        <a:srgbClr val="000000"/>
      </a:dk1>
      <a:lt1>
        <a:srgbClr val="FFFFFF"/>
      </a:lt1>
      <a:dk2>
        <a:srgbClr val="D7D8D6"/>
      </a:dk2>
      <a:lt2>
        <a:srgbClr val="FFFFFF"/>
      </a:lt2>
      <a:accent1>
        <a:srgbClr val="4B8DCB"/>
      </a:accent1>
      <a:accent2>
        <a:srgbClr val="0DB14B"/>
      </a:accent2>
      <a:accent3>
        <a:srgbClr val="ED174F"/>
      </a:accent3>
      <a:accent4>
        <a:srgbClr val="FBD1DC"/>
      </a:accent4>
      <a:accent5>
        <a:srgbClr val="FDDD00"/>
      </a:accent5>
      <a:accent6>
        <a:srgbClr val="75CFEB"/>
      </a:accent6>
      <a:hlink>
        <a:srgbClr val="A6CE39"/>
      </a:hlink>
      <a:folHlink>
        <a:srgbClr val="FE8127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aajakuvakalvopohja_16-9_FI.potx" id="{9B8F0C5F-9623-419D-957B-E19740B4DAF3}" vid="{C10C316A-84A4-46EB-994F-C245BECBB5A8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ti" ma:contentTypeID="0x010100A80B5BF17A8D484D84C96C364B1AD669" ma:contentTypeVersion="14" ma:contentTypeDescription="Luo uusi asiakirja." ma:contentTypeScope="" ma:versionID="a85a3ae6727df0b5bb3b39574b4f0a65">
  <xsd:schema xmlns:xsd="http://www.w3.org/2001/XMLSchema" xmlns:xs="http://www.w3.org/2001/XMLSchema" xmlns:p="http://schemas.microsoft.com/office/2006/metadata/properties" xmlns:ns2="381ab564-c0b1-4a6c-86d0-39bb246f6e60" xmlns:ns3="07587237-095a-40b1-829b-f95b3976a1ea" targetNamespace="http://schemas.microsoft.com/office/2006/metadata/properties" ma:root="true" ma:fieldsID="d188729c10eff6512188563b4fb268ce" ns2:_="" ns3:_="">
    <xsd:import namespace="381ab564-c0b1-4a6c-86d0-39bb246f6e60"/>
    <xsd:import namespace="07587237-095a-40b1-829b-f95b3976a1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ab564-c0b1-4a6c-86d0-39bb246f6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87237-095a-40b1-829b-f95b3976a1e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336AC2-7474-4499-817B-71F8913815AB}">
  <ds:schemaRefs>
    <ds:schemaRef ds:uri="07587237-095a-40b1-829b-f95b3976a1ea"/>
    <ds:schemaRef ds:uri="381ab564-c0b1-4a6c-86d0-39bb246f6e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1A6844A-9147-4ABC-871B-5AB213F0949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3A120C9-F89F-4E75-AD5B-7F6A6EB624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</Words>
  <Application>Microsoft Office PowerPoint</Application>
  <PresentationFormat>Laajakuva</PresentationFormat>
  <Paragraphs>172</Paragraphs>
  <Slides>30</Slides>
  <Notes>9</Notes>
  <HiddenSlides>0</HiddenSlides>
  <MMClips>0</MMClips>
  <ScaleCrop>false</ScaleCrop>
  <HeadingPairs>
    <vt:vector size="4" baseType="variant">
      <vt:variant>
        <vt:lpstr>Teema</vt:lpstr>
      </vt:variant>
      <vt:variant>
        <vt:i4>3</vt:i4>
      </vt:variant>
      <vt:variant>
        <vt:lpstr>Dian otsikot</vt:lpstr>
      </vt:variant>
      <vt:variant>
        <vt:i4>30</vt:i4>
      </vt:variant>
    </vt:vector>
  </HeadingPairs>
  <TitlesOfParts>
    <vt:vector size="33" baseType="lpstr">
      <vt:lpstr>Office-teema</vt:lpstr>
      <vt:lpstr>Simple Light</vt:lpstr>
      <vt:lpstr>3_Layoutpohjat</vt:lpstr>
      <vt:lpstr>Intro Liite 2A: Ensimmäisen tilannekuvafoorumin esityspohja </vt:lpstr>
      <vt:lpstr>PowerPoint-esitys</vt:lpstr>
      <vt:lpstr>PowerPoint-esitys</vt:lpstr>
      <vt:lpstr>Tilannekuvan muodostamisen prosessi</vt:lpstr>
      <vt:lpstr>Ohjelma  </vt:lpstr>
      <vt:lpstr>Miten jaamme ajatuksiamme Zoomissa?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Jaa ajatuksesi Howspacessa!</vt:lpstr>
      <vt:lpstr>Ajankohtaista tietoa yritysten näkökulmasta alueelta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Tulevaisuuden trendejä: mitä uhkia ja mahdollisuuksia näemme?</vt:lpstr>
      <vt:lpstr>PowerPoint-esitys</vt:lpstr>
      <vt:lpstr>PowerPoint-esitys</vt:lpstr>
      <vt:lpstr>PowerPoint-esitys</vt:lpstr>
      <vt:lpstr>PowerPoint-esitys</vt:lpstr>
      <vt:lpstr>Tilannekuvan muodostamisen prosessi</vt:lpstr>
      <vt:lpstr>Mukaan suunnittelu-ryhmään?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Tikkinen Annakaisa</dc:creator>
  <cp:lastModifiedBy>Verna Kuittinen</cp:lastModifiedBy>
  <cp:revision>47</cp:revision>
  <dcterms:created xsi:type="dcterms:W3CDTF">2022-03-08T17:55:08Z</dcterms:created>
  <dcterms:modified xsi:type="dcterms:W3CDTF">2022-03-14T12:01:41Z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0x010100A80B5BF17A8D484D84C96C364B1AD669</vt:lpwstr>
  </property>
</Properties>
</file>