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6217" r:id="rId5"/>
    <p:sldMasterId id="2147486192" r:id="rId6"/>
  </p:sldMasterIdLst>
  <p:notesMasterIdLst>
    <p:notesMasterId r:id="rId33"/>
  </p:notesMasterIdLst>
  <p:sldIdLst>
    <p:sldId id="283" r:id="rId7"/>
    <p:sldId id="282" r:id="rId8"/>
    <p:sldId id="281" r:id="rId9"/>
    <p:sldId id="280" r:id="rId10"/>
    <p:sldId id="279" r:id="rId11"/>
    <p:sldId id="278" r:id="rId12"/>
    <p:sldId id="277" r:id="rId13"/>
    <p:sldId id="276" r:id="rId14"/>
    <p:sldId id="275" r:id="rId15"/>
    <p:sldId id="274" r:id="rId16"/>
    <p:sldId id="273" r:id="rId17"/>
    <p:sldId id="272" r:id="rId18"/>
    <p:sldId id="271" r:id="rId19"/>
    <p:sldId id="270" r:id="rId20"/>
    <p:sldId id="269" r:id="rId21"/>
    <p:sldId id="268" r:id="rId22"/>
    <p:sldId id="267" r:id="rId23"/>
    <p:sldId id="266" r:id="rId24"/>
    <p:sldId id="265" r:id="rId25"/>
    <p:sldId id="264" r:id="rId26"/>
    <p:sldId id="263" r:id="rId27"/>
    <p:sldId id="262" r:id="rId28"/>
    <p:sldId id="261" r:id="rId29"/>
    <p:sldId id="260" r:id="rId30"/>
    <p:sldId id="259" r:id="rId31"/>
    <p:sldId id="257" r:id="rId3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AA1F-172E-E563-631C-1A3082F0A99C}" v="49" dt="2022-03-09T06:49:50.265"/>
    <p1510:client id="{38DAA120-7C47-0215-FCB8-38A4A87AFAF7}" v="101" dt="2022-03-08T18:21:15.422"/>
    <p1510:client id="{A7E1D6B0-5CA4-5FC5-0968-A1A4E4B852AF}" v="22" dt="2022-03-09T08:05:15.917"/>
    <p1510:client id="{AC578CCF-EDFA-1760-D2AB-647D3458AA0E}" v="1" dt="2022-03-14T11:40:21.096"/>
    <p1510:client id="{B554330C-0071-4E05-A3BA-D94B7798DC6D}" vWet="3" dt="2022-03-08T17:56:04.602"/>
    <p1510:client id="{C3BA0C56-4FCA-69C3-DF90-849CAAF25193}" v="46" dt="2022-03-08T18:05:40.984"/>
    <p1510:client id="{C40FA6CE-DDCE-036B-0F54-71936A79C1B6}" v="4" dt="2022-03-09T09:03:31.278"/>
    <p1510:client id="{D08D6D0A-824E-D397-1703-C9726274E5F3}" v="88" dt="2022-03-09T08:29:44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5/10/relationships/revisionInfo" Target="revisionInfo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kkinen Annakaisa" userId="S::annakaisa.tikkinen@sitra.fi::9a217b67-0950-484d-b834-42040d18b12e" providerId="AD" clId="Web-{C3BA0C56-4FCA-69C3-DF90-849CAAF25193}"/>
    <pc:docChg chg="addSld delSld modSld">
      <pc:chgData name="Tikkinen Annakaisa" userId="S::annakaisa.tikkinen@sitra.fi::9a217b67-0950-484d-b834-42040d18b12e" providerId="AD" clId="Web-{C3BA0C56-4FCA-69C3-DF90-849CAAF25193}" dt="2022-03-08T18:05:40.984" v="34"/>
      <pc:docMkLst>
        <pc:docMk/>
      </pc:docMkLst>
      <pc:sldChg chg="del">
        <pc:chgData name="Tikkinen Annakaisa" userId="S::annakaisa.tikkinen@sitra.fi::9a217b67-0950-484d-b834-42040d18b12e" providerId="AD" clId="Web-{C3BA0C56-4FCA-69C3-DF90-849CAAF25193}" dt="2022-03-08T17:56:44.125" v="2"/>
        <pc:sldMkLst>
          <pc:docMk/>
          <pc:sldMk cId="2732737389" sldId="256"/>
        </pc:sldMkLst>
      </pc:sldChg>
      <pc:sldChg chg="modSp">
        <pc:chgData name="Tikkinen Annakaisa" userId="S::annakaisa.tikkinen@sitra.fi::9a217b67-0950-484d-b834-42040d18b12e" providerId="AD" clId="Web-{C3BA0C56-4FCA-69C3-DF90-849CAAF25193}" dt="2022-03-08T17:57:01.704" v="5" actId="20577"/>
        <pc:sldMkLst>
          <pc:docMk/>
          <pc:sldMk cId="1157043943" sldId="262"/>
        </pc:sldMkLst>
        <pc:spChg chg="mod ord">
          <ac:chgData name="Tikkinen Annakaisa" userId="S::annakaisa.tikkinen@sitra.fi::9a217b67-0950-484d-b834-42040d18b12e" providerId="AD" clId="Web-{C3BA0C56-4FCA-69C3-DF90-849CAAF25193}" dt="2022-03-08T17:57:01.704" v="5" actId="20577"/>
          <ac:spMkLst>
            <pc:docMk/>
            <pc:sldMk cId="1157043943" sldId="262"/>
            <ac:spMk id="27" creationId="{2473CB60-3888-4755-ADCB-BEEC8EDEE1C6}"/>
          </ac:spMkLst>
        </pc:spChg>
        <pc:spChg chg="mod">
          <ac:chgData name="Tikkinen Annakaisa" userId="S::annakaisa.tikkinen@sitra.fi::9a217b67-0950-484d-b834-42040d18b12e" providerId="AD" clId="Web-{C3BA0C56-4FCA-69C3-DF90-849CAAF25193}" dt="2022-03-08T17:56:38.297" v="1" actId="20577"/>
          <ac:spMkLst>
            <pc:docMk/>
            <pc:sldMk cId="1157043943" sldId="262"/>
            <ac:spMk id="31" creationId="{F9B85872-A56E-47F6-8F15-F59A6CFBA857}"/>
          </ac:spMkLst>
        </pc:spChg>
      </pc:sldChg>
      <pc:sldChg chg="new del">
        <pc:chgData name="Tikkinen Annakaisa" userId="S::annakaisa.tikkinen@sitra.fi::9a217b67-0950-484d-b834-42040d18b12e" providerId="AD" clId="Web-{C3BA0C56-4FCA-69C3-DF90-849CAAF25193}" dt="2022-03-08T17:57:13.017" v="7"/>
        <pc:sldMkLst>
          <pc:docMk/>
          <pc:sldMk cId="463879117" sldId="264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7:58:23.662" v="10"/>
        <pc:sldMkLst>
          <pc:docMk/>
          <pc:sldMk cId="523806710" sldId="264"/>
        </pc:sldMkLst>
      </pc:sldChg>
      <pc:sldChg chg="new del">
        <pc:chgData name="Tikkinen Annakaisa" userId="S::annakaisa.tikkinen@sitra.fi::9a217b67-0950-484d-b834-42040d18b12e" providerId="AD" clId="Web-{C3BA0C56-4FCA-69C3-DF90-849CAAF25193}" dt="2022-03-08T17:57:26.643" v="9"/>
        <pc:sldMkLst>
          <pc:docMk/>
          <pc:sldMk cId="1675143599" sldId="264"/>
        </pc:sldMkLst>
      </pc:sldChg>
      <pc:sldChg chg="new del">
        <pc:chgData name="Tikkinen Annakaisa" userId="S::annakaisa.tikkinen@sitra.fi::9a217b67-0950-484d-b834-42040d18b12e" providerId="AD" clId="Web-{C3BA0C56-4FCA-69C3-DF90-849CAAF25193}" dt="2022-03-08T17:56:48.766" v="4"/>
        <pc:sldMkLst>
          <pc:docMk/>
          <pc:sldMk cId="1966312993" sldId="264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7:58:23.740" v="11"/>
        <pc:sldMkLst>
          <pc:docMk/>
          <pc:sldMk cId="4080543462" sldId="265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7:58:23.834" v="12"/>
        <pc:sldMkLst>
          <pc:docMk/>
          <pc:sldMk cId="1014660320" sldId="266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7:58:23.943" v="13"/>
        <pc:sldMkLst>
          <pc:docMk/>
          <pc:sldMk cId="3608346712" sldId="267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7:58:24.021" v="14"/>
        <pc:sldMkLst>
          <pc:docMk/>
          <pc:sldMk cId="2767239069" sldId="268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280" v="15"/>
        <pc:sldMkLst>
          <pc:docMk/>
          <pc:sldMk cId="2046507443" sldId="269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483" v="16"/>
        <pc:sldMkLst>
          <pc:docMk/>
          <pc:sldMk cId="621177094" sldId="270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624" v="17"/>
        <pc:sldMkLst>
          <pc:docMk/>
          <pc:sldMk cId="2774543202" sldId="271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702" v="18"/>
        <pc:sldMkLst>
          <pc:docMk/>
          <pc:sldMk cId="3686332433" sldId="272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780" v="19"/>
        <pc:sldMkLst>
          <pc:docMk/>
          <pc:sldMk cId="1265398852" sldId="273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811" v="20"/>
        <pc:sldMkLst>
          <pc:docMk/>
          <pc:sldMk cId="1248188482" sldId="274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827" v="21"/>
        <pc:sldMkLst>
          <pc:docMk/>
          <pc:sldMk cId="671927241" sldId="275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890" v="22"/>
        <pc:sldMkLst>
          <pc:docMk/>
          <pc:sldMk cId="58690287" sldId="276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968" v="23"/>
        <pc:sldMkLst>
          <pc:docMk/>
          <pc:sldMk cId="3923717123" sldId="277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29.999" v="24"/>
        <pc:sldMkLst>
          <pc:docMk/>
          <pc:sldMk cId="772763141" sldId="278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077" v="25"/>
        <pc:sldMkLst>
          <pc:docMk/>
          <pc:sldMk cId="2013446823" sldId="279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093" v="26"/>
        <pc:sldMkLst>
          <pc:docMk/>
          <pc:sldMk cId="2244826140" sldId="280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187" v="27"/>
        <pc:sldMkLst>
          <pc:docMk/>
          <pc:sldMk cId="3886429113" sldId="281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202" v="28"/>
        <pc:sldMkLst>
          <pc:docMk/>
          <pc:sldMk cId="2074868088" sldId="282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280" v="29"/>
        <pc:sldMkLst>
          <pc:docMk/>
          <pc:sldMk cId="2446152951" sldId="283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327" v="30"/>
        <pc:sldMkLst>
          <pc:docMk/>
          <pc:sldMk cId="4165896956" sldId="284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343" v="31"/>
        <pc:sldMkLst>
          <pc:docMk/>
          <pc:sldMk cId="3962935058" sldId="285"/>
        </pc:sldMkLst>
      </pc:sldChg>
      <pc:sldChg chg="add">
        <pc:chgData name="Tikkinen Annakaisa" userId="S::annakaisa.tikkinen@sitra.fi::9a217b67-0950-484d-b834-42040d18b12e" providerId="AD" clId="Web-{C3BA0C56-4FCA-69C3-DF90-849CAAF25193}" dt="2022-03-08T18:05:30.405" v="32"/>
        <pc:sldMkLst>
          <pc:docMk/>
          <pc:sldMk cId="746939164" sldId="286"/>
        </pc:sldMkLst>
      </pc:sldChg>
      <pc:sldChg chg="new del">
        <pc:chgData name="Tikkinen Annakaisa" userId="S::annakaisa.tikkinen@sitra.fi::9a217b67-0950-484d-b834-42040d18b12e" providerId="AD" clId="Web-{C3BA0C56-4FCA-69C3-DF90-849CAAF25193}" dt="2022-03-08T18:05:40.984" v="34"/>
        <pc:sldMkLst>
          <pc:docMk/>
          <pc:sldMk cId="3865384273" sldId="287"/>
        </pc:sldMkLst>
      </pc:sldChg>
    </pc:docChg>
  </pc:docChgLst>
  <pc:docChgLst>
    <pc:chgData name="Tikkinen Annakaisa" userId="S::annakaisa.tikkinen@sitra.fi::9a217b67-0950-484d-b834-42040d18b12e" providerId="AD" clId="Web-{D08D6D0A-824E-D397-1703-C9726274E5F3}"/>
    <pc:docChg chg="addSld delSld">
      <pc:chgData name="Tikkinen Annakaisa" userId="S::annakaisa.tikkinen@sitra.fi::9a217b67-0950-484d-b834-42040d18b12e" providerId="AD" clId="Web-{D08D6D0A-824E-D397-1703-C9726274E5F3}" dt="2022-03-09T08:29:44.311" v="56"/>
      <pc:docMkLst>
        <pc:docMk/>
      </pc:docMkLst>
      <pc:sldChg chg="del">
        <pc:chgData name="Tikkinen Annakaisa" userId="S::annakaisa.tikkinen@sitra.fi::9a217b67-0950-484d-b834-42040d18b12e" providerId="AD" clId="Web-{D08D6D0A-824E-D397-1703-C9726274E5F3}" dt="2022-03-09T08:29:36.483" v="54"/>
        <pc:sldMkLst>
          <pc:docMk/>
          <pc:sldMk cId="2786564136" sldId="256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654" v="53"/>
        <pc:sldMkLst>
          <pc:docMk/>
          <pc:sldMk cId="304515893" sldId="257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576" v="52"/>
        <pc:sldMkLst>
          <pc:docMk/>
          <pc:sldMk cId="2451804786" sldId="258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545" v="51"/>
        <pc:sldMkLst>
          <pc:docMk/>
          <pc:sldMk cId="2332637411" sldId="259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482" v="50"/>
        <pc:sldMkLst>
          <pc:docMk/>
          <pc:sldMk cId="2016535821" sldId="260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435" v="49"/>
        <pc:sldMkLst>
          <pc:docMk/>
          <pc:sldMk cId="4184505354" sldId="261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404" v="48"/>
        <pc:sldMkLst>
          <pc:docMk/>
          <pc:sldMk cId="2909313031" sldId="262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357" v="47"/>
        <pc:sldMkLst>
          <pc:docMk/>
          <pc:sldMk cId="1393427156" sldId="263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326" v="46"/>
        <pc:sldMkLst>
          <pc:docMk/>
          <pc:sldMk cId="1097563590" sldId="264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279" v="45"/>
        <pc:sldMkLst>
          <pc:docMk/>
          <pc:sldMk cId="3104997018" sldId="265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263" v="44"/>
        <pc:sldMkLst>
          <pc:docMk/>
          <pc:sldMk cId="3939381690" sldId="266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170" v="43"/>
        <pc:sldMkLst>
          <pc:docMk/>
          <pc:sldMk cId="2269969836" sldId="267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138" v="42"/>
        <pc:sldMkLst>
          <pc:docMk/>
          <pc:sldMk cId="3260980565" sldId="268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107" v="41"/>
        <pc:sldMkLst>
          <pc:docMk/>
          <pc:sldMk cId="2581777501" sldId="269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20.060" v="40"/>
        <pc:sldMkLst>
          <pc:docMk/>
          <pc:sldMk cId="32834706" sldId="270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904" v="39"/>
        <pc:sldMkLst>
          <pc:docMk/>
          <pc:sldMk cId="251352588" sldId="271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170" v="38"/>
        <pc:sldMkLst>
          <pc:docMk/>
          <pc:sldMk cId="1984903181" sldId="272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076" v="37"/>
        <pc:sldMkLst>
          <pc:docMk/>
          <pc:sldMk cId="2178749585" sldId="273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060" v="36"/>
        <pc:sldMkLst>
          <pc:docMk/>
          <pc:sldMk cId="2363330943" sldId="274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029" v="35"/>
        <pc:sldMkLst>
          <pc:docMk/>
          <pc:sldMk cId="3829694850" sldId="275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013" v="34"/>
        <pc:sldMkLst>
          <pc:docMk/>
          <pc:sldMk cId="2628321568" sldId="276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9.013" v="33"/>
        <pc:sldMkLst>
          <pc:docMk/>
          <pc:sldMk cId="495086609" sldId="277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998" v="32"/>
        <pc:sldMkLst>
          <pc:docMk/>
          <pc:sldMk cId="1367913206" sldId="278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982" v="31"/>
        <pc:sldMkLst>
          <pc:docMk/>
          <pc:sldMk cId="2063047042" sldId="279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966" v="30"/>
        <pc:sldMkLst>
          <pc:docMk/>
          <pc:sldMk cId="438055668" sldId="280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951" v="29"/>
        <pc:sldMkLst>
          <pc:docMk/>
          <pc:sldMk cId="3452298099" sldId="281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920" v="28"/>
        <pc:sldMkLst>
          <pc:docMk/>
          <pc:sldMk cId="1182922896" sldId="282"/>
        </pc:sldMkLst>
      </pc:sldChg>
      <pc:sldChg chg="add del">
        <pc:chgData name="Tikkinen Annakaisa" userId="S::annakaisa.tikkinen@sitra.fi::9a217b67-0950-484d-b834-42040d18b12e" providerId="AD" clId="Web-{D08D6D0A-824E-D397-1703-C9726274E5F3}" dt="2022-03-09T08:29:18.888" v="27"/>
        <pc:sldMkLst>
          <pc:docMk/>
          <pc:sldMk cId="163413868" sldId="283"/>
        </pc:sldMkLst>
      </pc:sldChg>
      <pc:sldChg chg="new del">
        <pc:chgData name="Tikkinen Annakaisa" userId="S::annakaisa.tikkinen@sitra.fi::9a217b67-0950-484d-b834-42040d18b12e" providerId="AD" clId="Web-{D08D6D0A-824E-D397-1703-C9726274E5F3}" dt="2022-03-09T08:29:44.311" v="56"/>
        <pc:sldMkLst>
          <pc:docMk/>
          <pc:sldMk cId="1023215620" sldId="284"/>
        </pc:sldMkLst>
      </pc:sldChg>
    </pc:docChg>
  </pc:docChgLst>
  <pc:docChgLst>
    <pc:chgData clId="Web-{D08D6D0A-824E-D397-1703-C9726274E5F3}"/>
    <pc:docChg chg="addSld">
      <pc:chgData name="" userId="" providerId="" clId="Web-{D08D6D0A-824E-D397-1703-C9726274E5F3}" dt="2022-03-09T08:29:10.076" v="27"/>
      <pc:docMkLst>
        <pc:docMk/>
      </pc:docMkLst>
      <pc:sldChg chg="new">
        <pc:chgData name="" userId="" providerId="" clId="Web-{D08D6D0A-824E-D397-1703-C9726274E5F3}" dt="2022-03-09T08:29:05.716" v="0"/>
        <pc:sldMkLst>
          <pc:docMk/>
          <pc:sldMk cId="2786564136" sldId="256"/>
        </pc:sldMkLst>
      </pc:sldChg>
      <pc:sldChg chg="add">
        <pc:chgData name="" userId="" providerId="" clId="Web-{D08D6D0A-824E-D397-1703-C9726274E5F3}" dt="2022-03-09T08:29:08.622" v="1"/>
        <pc:sldMkLst>
          <pc:docMk/>
          <pc:sldMk cId="304515893" sldId="257"/>
        </pc:sldMkLst>
      </pc:sldChg>
      <pc:sldChg chg="add">
        <pc:chgData name="" userId="" providerId="" clId="Web-{D08D6D0A-824E-D397-1703-C9726274E5F3}" dt="2022-03-09T08:29:08.716" v="2"/>
        <pc:sldMkLst>
          <pc:docMk/>
          <pc:sldMk cId="2451804786" sldId="258"/>
        </pc:sldMkLst>
      </pc:sldChg>
      <pc:sldChg chg="add">
        <pc:chgData name="" userId="" providerId="" clId="Web-{D08D6D0A-824E-D397-1703-C9726274E5F3}" dt="2022-03-09T08:29:08.763" v="3"/>
        <pc:sldMkLst>
          <pc:docMk/>
          <pc:sldMk cId="2332637411" sldId="259"/>
        </pc:sldMkLst>
      </pc:sldChg>
      <pc:sldChg chg="add">
        <pc:chgData name="" userId="" providerId="" clId="Web-{D08D6D0A-824E-D397-1703-C9726274E5F3}" dt="2022-03-09T08:29:08.872" v="4"/>
        <pc:sldMkLst>
          <pc:docMk/>
          <pc:sldMk cId="2016535821" sldId="260"/>
        </pc:sldMkLst>
      </pc:sldChg>
      <pc:sldChg chg="add">
        <pc:chgData name="" userId="" providerId="" clId="Web-{D08D6D0A-824E-D397-1703-C9726274E5F3}" dt="2022-03-09T08:29:08.919" v="5"/>
        <pc:sldMkLst>
          <pc:docMk/>
          <pc:sldMk cId="4184505354" sldId="261"/>
        </pc:sldMkLst>
      </pc:sldChg>
      <pc:sldChg chg="add">
        <pc:chgData name="" userId="" providerId="" clId="Web-{D08D6D0A-824E-D397-1703-C9726274E5F3}" dt="2022-03-09T08:29:08.966" v="6"/>
        <pc:sldMkLst>
          <pc:docMk/>
          <pc:sldMk cId="2909313031" sldId="262"/>
        </pc:sldMkLst>
      </pc:sldChg>
      <pc:sldChg chg="add">
        <pc:chgData name="" userId="" providerId="" clId="Web-{D08D6D0A-824E-D397-1703-C9726274E5F3}" dt="2022-03-09T08:29:09.013" v="7"/>
        <pc:sldMkLst>
          <pc:docMk/>
          <pc:sldMk cId="1393427156" sldId="263"/>
        </pc:sldMkLst>
      </pc:sldChg>
      <pc:sldChg chg="add">
        <pc:chgData name="" userId="" providerId="" clId="Web-{D08D6D0A-824E-D397-1703-C9726274E5F3}" dt="2022-03-09T08:29:09.044" v="8"/>
        <pc:sldMkLst>
          <pc:docMk/>
          <pc:sldMk cId="1097563590" sldId="264"/>
        </pc:sldMkLst>
      </pc:sldChg>
      <pc:sldChg chg="add">
        <pc:chgData name="" userId="" providerId="" clId="Web-{D08D6D0A-824E-D397-1703-C9726274E5F3}" dt="2022-03-09T08:29:09.091" v="9"/>
        <pc:sldMkLst>
          <pc:docMk/>
          <pc:sldMk cId="3104997018" sldId="265"/>
        </pc:sldMkLst>
      </pc:sldChg>
      <pc:sldChg chg="add">
        <pc:chgData name="" userId="" providerId="" clId="Web-{D08D6D0A-824E-D397-1703-C9726274E5F3}" dt="2022-03-09T08:29:09.122" v="10"/>
        <pc:sldMkLst>
          <pc:docMk/>
          <pc:sldMk cId="3939381690" sldId="266"/>
        </pc:sldMkLst>
      </pc:sldChg>
      <pc:sldChg chg="add">
        <pc:chgData name="" userId="" providerId="" clId="Web-{D08D6D0A-824E-D397-1703-C9726274E5F3}" dt="2022-03-09T08:29:09.201" v="11"/>
        <pc:sldMkLst>
          <pc:docMk/>
          <pc:sldMk cId="2269969836" sldId="267"/>
        </pc:sldMkLst>
      </pc:sldChg>
      <pc:sldChg chg="add">
        <pc:chgData name="" userId="" providerId="" clId="Web-{D08D6D0A-824E-D397-1703-C9726274E5F3}" dt="2022-03-09T08:29:09.247" v="12"/>
        <pc:sldMkLst>
          <pc:docMk/>
          <pc:sldMk cId="3260980565" sldId="268"/>
        </pc:sldMkLst>
      </pc:sldChg>
      <pc:sldChg chg="add">
        <pc:chgData name="" userId="" providerId="" clId="Web-{D08D6D0A-824E-D397-1703-C9726274E5F3}" dt="2022-03-09T08:29:09.279" v="13"/>
        <pc:sldMkLst>
          <pc:docMk/>
          <pc:sldMk cId="2581777501" sldId="269"/>
        </pc:sldMkLst>
      </pc:sldChg>
      <pc:sldChg chg="add">
        <pc:chgData name="" userId="" providerId="" clId="Web-{D08D6D0A-824E-D397-1703-C9726274E5F3}" dt="2022-03-09T08:29:09.341" v="14"/>
        <pc:sldMkLst>
          <pc:docMk/>
          <pc:sldMk cId="32834706" sldId="270"/>
        </pc:sldMkLst>
      </pc:sldChg>
      <pc:sldChg chg="add">
        <pc:chgData name="" userId="" providerId="" clId="Web-{D08D6D0A-824E-D397-1703-C9726274E5F3}" dt="2022-03-09T08:29:09.529" v="15"/>
        <pc:sldMkLst>
          <pc:docMk/>
          <pc:sldMk cId="251352588" sldId="271"/>
        </pc:sldMkLst>
      </pc:sldChg>
      <pc:sldChg chg="add">
        <pc:chgData name="" userId="" providerId="" clId="Web-{D08D6D0A-824E-D397-1703-C9726274E5F3}" dt="2022-03-09T08:29:09.716" v="16"/>
        <pc:sldMkLst>
          <pc:docMk/>
          <pc:sldMk cId="1984903181" sldId="272"/>
        </pc:sldMkLst>
      </pc:sldChg>
      <pc:sldChg chg="add">
        <pc:chgData name="" userId="" providerId="" clId="Web-{D08D6D0A-824E-D397-1703-C9726274E5F3}" dt="2022-03-09T08:29:09.779" v="17"/>
        <pc:sldMkLst>
          <pc:docMk/>
          <pc:sldMk cId="2178749585" sldId="273"/>
        </pc:sldMkLst>
      </pc:sldChg>
      <pc:sldChg chg="add">
        <pc:chgData name="" userId="" providerId="" clId="Web-{D08D6D0A-824E-D397-1703-C9726274E5F3}" dt="2022-03-09T08:29:09.794" v="18"/>
        <pc:sldMkLst>
          <pc:docMk/>
          <pc:sldMk cId="2363330943" sldId="274"/>
        </pc:sldMkLst>
      </pc:sldChg>
      <pc:sldChg chg="add">
        <pc:chgData name="" userId="" providerId="" clId="Web-{D08D6D0A-824E-D397-1703-C9726274E5F3}" dt="2022-03-09T08:29:09.841" v="19"/>
        <pc:sldMkLst>
          <pc:docMk/>
          <pc:sldMk cId="3829694850" sldId="275"/>
        </pc:sldMkLst>
      </pc:sldChg>
      <pc:sldChg chg="add">
        <pc:chgData name="" userId="" providerId="" clId="Web-{D08D6D0A-824E-D397-1703-C9726274E5F3}" dt="2022-03-09T08:29:09.872" v="20"/>
        <pc:sldMkLst>
          <pc:docMk/>
          <pc:sldMk cId="2628321568" sldId="276"/>
        </pc:sldMkLst>
      </pc:sldChg>
      <pc:sldChg chg="add">
        <pc:chgData name="" userId="" providerId="" clId="Web-{D08D6D0A-824E-D397-1703-C9726274E5F3}" dt="2022-03-09T08:29:09.904" v="21"/>
        <pc:sldMkLst>
          <pc:docMk/>
          <pc:sldMk cId="495086609" sldId="277"/>
        </pc:sldMkLst>
      </pc:sldChg>
      <pc:sldChg chg="add">
        <pc:chgData name="" userId="" providerId="" clId="Web-{D08D6D0A-824E-D397-1703-C9726274E5F3}" dt="2022-03-09T08:29:09.919" v="22"/>
        <pc:sldMkLst>
          <pc:docMk/>
          <pc:sldMk cId="1367913206" sldId="278"/>
        </pc:sldMkLst>
      </pc:sldChg>
      <pc:sldChg chg="add">
        <pc:chgData name="" userId="" providerId="" clId="Web-{D08D6D0A-824E-D397-1703-C9726274E5F3}" dt="2022-03-09T08:29:09.935" v="23"/>
        <pc:sldMkLst>
          <pc:docMk/>
          <pc:sldMk cId="2063047042" sldId="279"/>
        </pc:sldMkLst>
      </pc:sldChg>
      <pc:sldChg chg="add">
        <pc:chgData name="" userId="" providerId="" clId="Web-{D08D6D0A-824E-D397-1703-C9726274E5F3}" dt="2022-03-09T08:29:09.966" v="24"/>
        <pc:sldMkLst>
          <pc:docMk/>
          <pc:sldMk cId="438055668" sldId="280"/>
        </pc:sldMkLst>
      </pc:sldChg>
      <pc:sldChg chg="add">
        <pc:chgData name="" userId="" providerId="" clId="Web-{D08D6D0A-824E-D397-1703-C9726274E5F3}" dt="2022-03-09T08:29:09.997" v="25"/>
        <pc:sldMkLst>
          <pc:docMk/>
          <pc:sldMk cId="3452298099" sldId="281"/>
        </pc:sldMkLst>
      </pc:sldChg>
      <pc:sldChg chg="add">
        <pc:chgData name="" userId="" providerId="" clId="Web-{D08D6D0A-824E-D397-1703-C9726274E5F3}" dt="2022-03-09T08:29:10.029" v="26"/>
        <pc:sldMkLst>
          <pc:docMk/>
          <pc:sldMk cId="1182922896" sldId="282"/>
        </pc:sldMkLst>
      </pc:sldChg>
      <pc:sldChg chg="add">
        <pc:chgData name="" userId="" providerId="" clId="Web-{D08D6D0A-824E-D397-1703-C9726274E5F3}" dt="2022-03-09T08:29:10.076" v="27"/>
        <pc:sldMkLst>
          <pc:docMk/>
          <pc:sldMk cId="163413868" sldId="283"/>
        </pc:sldMkLst>
      </pc:sldChg>
    </pc:docChg>
  </pc:docChgLst>
  <pc:docChgLst>
    <pc:chgData name="Tikkinen Annakaisa" userId="S::annakaisa.tikkinen@sitra.fi::9a217b67-0950-484d-b834-42040d18b12e" providerId="AD" clId="Web-{06A2AA1F-172E-E563-631C-1A3082F0A99C}"/>
    <pc:docChg chg="addSld delSld">
      <pc:chgData name="Tikkinen Annakaisa" userId="S::annakaisa.tikkinen@sitra.fi::9a217b67-0950-484d-b834-42040d18b12e" providerId="AD" clId="Web-{06A2AA1F-172E-E563-631C-1A3082F0A99C}" dt="2022-03-09T06:49:50.265" v="48"/>
      <pc:docMkLst>
        <pc:docMk/>
      </pc:docMkLst>
      <pc:sldChg chg="add">
        <pc:chgData name="Tikkinen Annakaisa" userId="S::annakaisa.tikkinen@sitra.fi::9a217b67-0950-484d-b834-42040d18b12e" providerId="AD" clId="Web-{06A2AA1F-172E-E563-631C-1A3082F0A99C}" dt="2022-03-09T06:48:54.653" v="25"/>
        <pc:sldMkLst>
          <pc:docMk/>
          <pc:sldMk cId="2295848778" sldId="256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4.747" v="26"/>
        <pc:sldMkLst>
          <pc:docMk/>
          <pc:sldMk cId="54271848" sldId="257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4.887" v="27"/>
        <pc:sldMkLst>
          <pc:docMk/>
          <pc:sldMk cId="2492579030" sldId="258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4.919" v="28"/>
        <pc:sldMkLst>
          <pc:docMk/>
          <pc:sldMk cId="3717034189" sldId="259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4.981" v="29"/>
        <pc:sldMkLst>
          <pc:docMk/>
          <pc:sldMk cId="2624600223" sldId="260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4.997" v="30"/>
        <pc:sldMkLst>
          <pc:docMk/>
          <pc:sldMk cId="4294520741" sldId="261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059" v="31"/>
        <pc:sldMkLst>
          <pc:docMk/>
          <pc:sldMk cId="3072267830" sldId="262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090" v="32"/>
        <pc:sldMkLst>
          <pc:docMk/>
          <pc:sldMk cId="2301389991" sldId="263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122" v="33"/>
        <pc:sldMkLst>
          <pc:docMk/>
          <pc:sldMk cId="2815172750" sldId="264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137" v="34"/>
        <pc:sldMkLst>
          <pc:docMk/>
          <pc:sldMk cId="3236755443" sldId="265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169" v="35"/>
        <pc:sldMkLst>
          <pc:docMk/>
          <pc:sldMk cId="2810494062" sldId="266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247" v="36"/>
        <pc:sldMkLst>
          <pc:docMk/>
          <pc:sldMk cId="1136090694" sldId="267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340" v="37"/>
        <pc:sldMkLst>
          <pc:docMk/>
          <pc:sldMk cId="1571278573" sldId="268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434" v="38"/>
        <pc:sldMkLst>
          <pc:docMk/>
          <pc:sldMk cId="4147473584" sldId="269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528" v="39"/>
        <pc:sldMkLst>
          <pc:docMk/>
          <pc:sldMk cId="2168733276" sldId="270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606" v="40"/>
        <pc:sldMkLst>
          <pc:docMk/>
          <pc:sldMk cId="250882830" sldId="271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637" v="41"/>
        <pc:sldMkLst>
          <pc:docMk/>
          <pc:sldMk cId="831038509" sldId="272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669" v="42"/>
        <pc:sldMkLst>
          <pc:docMk/>
          <pc:sldMk cId="1296485407" sldId="273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731" v="43"/>
        <pc:sldMkLst>
          <pc:docMk/>
          <pc:sldMk cId="3293963739" sldId="274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5.762" v="44"/>
        <pc:sldMkLst>
          <pc:docMk/>
          <pc:sldMk cId="2698895199" sldId="275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6.278" v="45"/>
        <pc:sldMkLst>
          <pc:docMk/>
          <pc:sldMk cId="234658288" sldId="276"/>
        </pc:sldMkLst>
      </pc:sldChg>
      <pc:sldChg chg="add">
        <pc:chgData name="Tikkinen Annakaisa" userId="S::annakaisa.tikkinen@sitra.fi::9a217b67-0950-484d-b834-42040d18b12e" providerId="AD" clId="Web-{06A2AA1F-172E-E563-631C-1A3082F0A99C}" dt="2022-03-09T06:48:56.325" v="46"/>
        <pc:sldMkLst>
          <pc:docMk/>
          <pc:sldMk cId="3041395317" sldId="277"/>
        </pc:sldMkLst>
      </pc:sldChg>
      <pc:sldChg chg="new del">
        <pc:chgData name="Tikkinen Annakaisa" userId="S::annakaisa.tikkinen@sitra.fi::9a217b67-0950-484d-b834-42040d18b12e" providerId="AD" clId="Web-{06A2AA1F-172E-E563-631C-1A3082F0A99C}" dt="2022-03-09T06:49:50.265" v="48"/>
        <pc:sldMkLst>
          <pc:docMk/>
          <pc:sldMk cId="4224203102" sldId="278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46" v="2"/>
        <pc:sldMkLst>
          <pc:docMk/>
          <pc:sldMk cId="3061034823" sldId="287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46" v="3"/>
        <pc:sldMkLst>
          <pc:docMk/>
          <pc:sldMk cId="1177942254" sldId="288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46" v="4"/>
        <pc:sldMkLst>
          <pc:docMk/>
          <pc:sldMk cId="3065864114" sldId="289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46" v="5"/>
        <pc:sldMkLst>
          <pc:docMk/>
          <pc:sldMk cId="4255562250" sldId="290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6"/>
        <pc:sldMkLst>
          <pc:docMk/>
          <pc:sldMk cId="429471784" sldId="291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7"/>
        <pc:sldMkLst>
          <pc:docMk/>
          <pc:sldMk cId="1840393300" sldId="292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8"/>
        <pc:sldMkLst>
          <pc:docMk/>
          <pc:sldMk cId="3140218585" sldId="293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9"/>
        <pc:sldMkLst>
          <pc:docMk/>
          <pc:sldMk cId="2267111309" sldId="294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0"/>
        <pc:sldMkLst>
          <pc:docMk/>
          <pc:sldMk cId="643350359" sldId="295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1"/>
        <pc:sldMkLst>
          <pc:docMk/>
          <pc:sldMk cId="877629352" sldId="296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2"/>
        <pc:sldMkLst>
          <pc:docMk/>
          <pc:sldMk cId="122577245" sldId="297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3"/>
        <pc:sldMkLst>
          <pc:docMk/>
          <pc:sldMk cId="3642726096" sldId="298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4"/>
        <pc:sldMkLst>
          <pc:docMk/>
          <pc:sldMk cId="3374184785" sldId="299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5"/>
        <pc:sldMkLst>
          <pc:docMk/>
          <pc:sldMk cId="2901704934" sldId="300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6"/>
        <pc:sldMkLst>
          <pc:docMk/>
          <pc:sldMk cId="3952251254" sldId="301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7"/>
        <pc:sldMkLst>
          <pc:docMk/>
          <pc:sldMk cId="1177031338" sldId="302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8"/>
        <pc:sldMkLst>
          <pc:docMk/>
          <pc:sldMk cId="2088233091" sldId="303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19"/>
        <pc:sldMkLst>
          <pc:docMk/>
          <pc:sldMk cId="1111083733" sldId="304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20"/>
        <pc:sldMkLst>
          <pc:docMk/>
          <pc:sldMk cId="3288788144" sldId="305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21"/>
        <pc:sldMkLst>
          <pc:docMk/>
          <pc:sldMk cId="3952153969" sldId="306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62" v="22"/>
        <pc:sldMkLst>
          <pc:docMk/>
          <pc:sldMk cId="846296245" sldId="307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77" v="23"/>
        <pc:sldMkLst>
          <pc:docMk/>
          <pc:sldMk cId="2706735906" sldId="308"/>
        </pc:sldMkLst>
      </pc:sldChg>
      <pc:sldChg chg="del">
        <pc:chgData name="Tikkinen Annakaisa" userId="S::annakaisa.tikkinen@sitra.fi::9a217b67-0950-484d-b834-42040d18b12e" providerId="AD" clId="Web-{06A2AA1F-172E-E563-631C-1A3082F0A99C}" dt="2022-03-09T06:48:46.277" v="24"/>
        <pc:sldMkLst>
          <pc:docMk/>
          <pc:sldMk cId="1619629029" sldId="309"/>
        </pc:sldMkLst>
      </pc:sldChg>
      <pc:sldChg chg="new del">
        <pc:chgData name="Tikkinen Annakaisa" userId="S::annakaisa.tikkinen@sitra.fi::9a217b67-0950-484d-b834-42040d18b12e" providerId="AD" clId="Web-{06A2AA1F-172E-E563-631C-1A3082F0A99C}" dt="2022-03-09T06:35:39.016" v="1"/>
        <pc:sldMkLst>
          <pc:docMk/>
          <pc:sldMk cId="4199235637" sldId="310"/>
        </pc:sldMkLst>
      </pc:sldChg>
    </pc:docChg>
  </pc:docChgLst>
  <pc:docChgLst>
    <pc:chgData name="Tikkinen Annakaisa" userId="S::annakaisa.tikkinen@sitra.fi::9a217b67-0950-484d-b834-42040d18b12e" providerId="AD" clId="Web-{C40FA6CE-DDCE-036B-0F54-71936A79C1B6}"/>
    <pc:docChg chg="modSld">
      <pc:chgData name="Tikkinen Annakaisa" userId="S::annakaisa.tikkinen@sitra.fi::9a217b67-0950-484d-b834-42040d18b12e" providerId="AD" clId="Web-{C40FA6CE-DDCE-036B-0F54-71936A79C1B6}" dt="2022-03-09T09:03:29.700" v="2" actId="20577"/>
      <pc:docMkLst>
        <pc:docMk/>
      </pc:docMkLst>
      <pc:sldChg chg="modSp">
        <pc:chgData name="Tikkinen Annakaisa" userId="S::annakaisa.tikkinen@sitra.fi::9a217b67-0950-484d-b834-42040d18b12e" providerId="AD" clId="Web-{C40FA6CE-DDCE-036B-0F54-71936A79C1B6}" dt="2022-03-09T09:03:29.700" v="2" actId="20577"/>
        <pc:sldMkLst>
          <pc:docMk/>
          <pc:sldMk cId="163413868" sldId="283"/>
        </pc:sldMkLst>
        <pc:spChg chg="mod">
          <ac:chgData name="Tikkinen Annakaisa" userId="S::annakaisa.tikkinen@sitra.fi::9a217b67-0950-484d-b834-42040d18b12e" providerId="AD" clId="Web-{C40FA6CE-DDCE-036B-0F54-71936A79C1B6}" dt="2022-03-09T09:03:29.700" v="2" actId="20577"/>
          <ac:spMkLst>
            <pc:docMk/>
            <pc:sldMk cId="163413868" sldId="283"/>
            <ac:spMk id="4" creationId="{00000000-0000-0000-0000-000000000000}"/>
          </ac:spMkLst>
        </pc:spChg>
      </pc:sldChg>
    </pc:docChg>
  </pc:docChgLst>
  <pc:docChgLst>
    <pc:chgData clId="Web-{C3BA0C56-4FCA-69C3-DF90-849CAAF25193}"/>
    <pc:docChg chg="addSld addMainMaster">
      <pc:chgData name="" userId="" providerId="" clId="Web-{C3BA0C56-4FCA-69C3-DF90-849CAAF25193}" dt="2022-03-08T17:56:06.248" v="6"/>
      <pc:docMkLst>
        <pc:docMk/>
      </pc:docMkLst>
      <pc:sldChg chg="add">
        <pc:chgData name="" userId="" providerId="" clId="Web-{C3BA0C56-4FCA-69C3-DF90-849CAAF25193}" dt="2022-03-08T17:56:05.232" v="0"/>
        <pc:sldMkLst>
          <pc:docMk/>
          <pc:sldMk cId="3773365913" sldId="257"/>
        </pc:sldMkLst>
      </pc:sldChg>
      <pc:sldChg chg="add">
        <pc:chgData name="" userId="" providerId="" clId="Web-{C3BA0C56-4FCA-69C3-DF90-849CAAF25193}" dt="2022-03-08T17:56:05.326" v="1"/>
        <pc:sldMkLst>
          <pc:docMk/>
          <pc:sldMk cId="4170303674" sldId="258"/>
        </pc:sldMkLst>
      </pc:sldChg>
      <pc:sldChg chg="add">
        <pc:chgData name="" userId="" providerId="" clId="Web-{C3BA0C56-4FCA-69C3-DF90-849CAAF25193}" dt="2022-03-08T17:56:05.373" v="2"/>
        <pc:sldMkLst>
          <pc:docMk/>
          <pc:sldMk cId="4002690557" sldId="259"/>
        </pc:sldMkLst>
      </pc:sldChg>
      <pc:sldChg chg="add">
        <pc:chgData name="" userId="" providerId="" clId="Web-{C3BA0C56-4FCA-69C3-DF90-849CAAF25193}" dt="2022-03-08T17:56:05.482" v="3"/>
        <pc:sldMkLst>
          <pc:docMk/>
          <pc:sldMk cId="2543061497" sldId="260"/>
        </pc:sldMkLst>
      </pc:sldChg>
      <pc:sldChg chg="add">
        <pc:chgData name="" userId="" providerId="" clId="Web-{C3BA0C56-4FCA-69C3-DF90-849CAAF25193}" dt="2022-03-08T17:56:05.560" v="4"/>
        <pc:sldMkLst>
          <pc:docMk/>
          <pc:sldMk cId="455251107" sldId="261"/>
        </pc:sldMkLst>
      </pc:sldChg>
      <pc:sldChg chg="add">
        <pc:chgData name="" userId="" providerId="" clId="Web-{C3BA0C56-4FCA-69C3-DF90-849CAAF25193}" dt="2022-03-08T17:56:06.201" v="5"/>
        <pc:sldMkLst>
          <pc:docMk/>
          <pc:sldMk cId="1157043943" sldId="262"/>
        </pc:sldMkLst>
      </pc:sldChg>
      <pc:sldChg chg="add">
        <pc:chgData name="" userId="" providerId="" clId="Web-{C3BA0C56-4FCA-69C3-DF90-849CAAF25193}" dt="2022-03-08T17:56:06.248" v="6"/>
        <pc:sldMkLst>
          <pc:docMk/>
          <pc:sldMk cId="2005822651" sldId="263"/>
        </pc:sldMkLst>
      </pc:sldChg>
      <pc:sldMasterChg chg="add addSldLayout">
        <pc:chgData name="" userId="" providerId="" clId="Web-{C3BA0C56-4FCA-69C3-DF90-849CAAF25193}" dt="2022-03-08T17:56:05.232" v="0"/>
        <pc:sldMasterMkLst>
          <pc:docMk/>
          <pc:sldMasterMk cId="0" sldId="2147486217"/>
        </pc:sldMasterMkLst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2660145950" sldId="2147486208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3067653530" sldId="2147486209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195139593" sldId="2147486210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188978607" sldId="2147486211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2202167850" sldId="2147486212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505821344" sldId="2147486213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555020644" sldId="2147486214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3785222552" sldId="2147486215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2139175609" sldId="2147486216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3334467862" sldId="2147486218"/>
          </pc:sldLayoutMkLst>
        </pc:sldLayoutChg>
        <pc:sldLayoutChg chg="add">
          <pc:chgData name="" userId="" providerId="" clId="Web-{C3BA0C56-4FCA-69C3-DF90-849CAAF25193}" dt="2022-03-08T17:56:05.232" v="0"/>
          <pc:sldLayoutMkLst>
            <pc:docMk/>
            <pc:sldMasterMk cId="0" sldId="2147486217"/>
            <pc:sldLayoutMk cId="207005943" sldId="2147486219"/>
          </pc:sldLayoutMkLst>
        </pc:sldLayoutChg>
      </pc:sldMasterChg>
    </pc:docChg>
  </pc:docChgLst>
  <pc:docChgLst>
    <pc:chgData name="Tikkinen Annakaisa" userId="S::annakaisa.tikkinen@sitra.fi::9a217b67-0950-484d-b834-42040d18b12e" providerId="AD" clId="Web-{38DAA120-7C47-0215-FCB8-38A4A87AFAF7}"/>
    <pc:docChg chg="addSld delSld addMainMaster modMainMaster">
      <pc:chgData name="Tikkinen Annakaisa" userId="S::annakaisa.tikkinen@sitra.fi::9a217b67-0950-484d-b834-42040d18b12e" providerId="AD" clId="Web-{38DAA120-7C47-0215-FCB8-38A4A87AFAF7}" dt="2022-03-08T18:21:15.422" v="100"/>
      <pc:docMkLst>
        <pc:docMk/>
      </pc:docMkLst>
      <pc:sldChg chg="del">
        <pc:chgData name="Tikkinen Annakaisa" userId="S::annakaisa.tikkinen@sitra.fi::9a217b67-0950-484d-b834-42040d18b12e" providerId="AD" clId="Web-{38DAA120-7C47-0215-FCB8-38A4A87AFAF7}" dt="2022-03-08T18:20:49.234" v="78"/>
        <pc:sldMkLst>
          <pc:docMk/>
          <pc:sldMk cId="3773365913" sldId="257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9"/>
        <pc:sldMkLst>
          <pc:docMk/>
          <pc:sldMk cId="4170303674" sldId="258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80"/>
        <pc:sldMkLst>
          <pc:docMk/>
          <pc:sldMk cId="4002690557" sldId="259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81"/>
        <pc:sldMkLst>
          <pc:docMk/>
          <pc:sldMk cId="2543061497" sldId="260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50" v="82"/>
        <pc:sldMkLst>
          <pc:docMk/>
          <pc:sldMk cId="455251107" sldId="261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50" v="83"/>
        <pc:sldMkLst>
          <pc:docMk/>
          <pc:sldMk cId="1157043943" sldId="262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28.453" v="69"/>
        <pc:sldMkLst>
          <pc:docMk/>
          <pc:sldMk cId="2005822651" sldId="263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3"/>
        <pc:sldMkLst>
          <pc:docMk/>
          <pc:sldMk cId="523806710" sldId="264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4"/>
        <pc:sldMkLst>
          <pc:docMk/>
          <pc:sldMk cId="4080543462" sldId="265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5"/>
        <pc:sldMkLst>
          <pc:docMk/>
          <pc:sldMk cId="1014660320" sldId="266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6"/>
        <pc:sldMkLst>
          <pc:docMk/>
          <pc:sldMk cId="3608346712" sldId="267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7"/>
        <pc:sldMkLst>
          <pc:docMk/>
          <pc:sldMk cId="2767239069" sldId="268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4"/>
        <pc:sldMkLst>
          <pc:docMk/>
          <pc:sldMk cId="2046507443" sldId="269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5"/>
        <pc:sldMkLst>
          <pc:docMk/>
          <pc:sldMk cId="621177094" sldId="270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6"/>
        <pc:sldMkLst>
          <pc:docMk/>
          <pc:sldMk cId="2774543202" sldId="271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7"/>
        <pc:sldMkLst>
          <pc:docMk/>
          <pc:sldMk cId="3686332433" sldId="272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8"/>
        <pc:sldMkLst>
          <pc:docMk/>
          <pc:sldMk cId="1265398852" sldId="273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89"/>
        <pc:sldMkLst>
          <pc:docMk/>
          <pc:sldMk cId="1248188482" sldId="274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90"/>
        <pc:sldMkLst>
          <pc:docMk/>
          <pc:sldMk cId="671927241" sldId="275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41" v="91"/>
        <pc:sldMkLst>
          <pc:docMk/>
          <pc:sldMk cId="58690287" sldId="276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2"/>
        <pc:sldMkLst>
          <pc:docMk/>
          <pc:sldMk cId="3923717123" sldId="277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3"/>
        <pc:sldMkLst>
          <pc:docMk/>
          <pc:sldMk cId="772763141" sldId="278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4"/>
        <pc:sldMkLst>
          <pc:docMk/>
          <pc:sldMk cId="2013446823" sldId="279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5"/>
        <pc:sldMkLst>
          <pc:docMk/>
          <pc:sldMk cId="2244826140" sldId="280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6"/>
        <pc:sldMkLst>
          <pc:docMk/>
          <pc:sldMk cId="3886429113" sldId="281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7"/>
        <pc:sldMkLst>
          <pc:docMk/>
          <pc:sldMk cId="2074868088" sldId="282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1:06.657" v="98"/>
        <pc:sldMkLst>
          <pc:docMk/>
          <pc:sldMk cId="2446152951" sldId="283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0"/>
        <pc:sldMkLst>
          <pc:docMk/>
          <pc:sldMk cId="4165896956" sldId="284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1"/>
        <pc:sldMkLst>
          <pc:docMk/>
          <pc:sldMk cId="3962935058" sldId="285"/>
        </pc:sldMkLst>
      </pc:sldChg>
      <pc:sldChg chg="del">
        <pc:chgData name="Tikkinen Annakaisa" userId="S::annakaisa.tikkinen@sitra.fi::9a217b67-0950-484d-b834-42040d18b12e" providerId="AD" clId="Web-{38DAA120-7C47-0215-FCB8-38A4A87AFAF7}" dt="2022-03-08T18:20:49.234" v="72"/>
        <pc:sldMkLst>
          <pc:docMk/>
          <pc:sldMk cId="746939164" sldId="286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703" v="68"/>
        <pc:sldMkLst>
          <pc:docMk/>
          <pc:sldMk cId="3061034823" sldId="287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578" v="67"/>
        <pc:sldMkLst>
          <pc:docMk/>
          <pc:sldMk cId="1177942254" sldId="288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562" v="66"/>
        <pc:sldMkLst>
          <pc:docMk/>
          <pc:sldMk cId="3065864114" sldId="289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499" v="65"/>
        <pc:sldMkLst>
          <pc:docMk/>
          <pc:sldMk cId="4255562250" sldId="290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437" v="64"/>
        <pc:sldMkLst>
          <pc:docMk/>
          <pc:sldMk cId="429471784" sldId="291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421" v="63"/>
        <pc:sldMkLst>
          <pc:docMk/>
          <pc:sldMk cId="1840393300" sldId="292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374" v="62"/>
        <pc:sldMkLst>
          <pc:docMk/>
          <pc:sldMk cId="3140218585" sldId="293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343" v="61"/>
        <pc:sldMkLst>
          <pc:docMk/>
          <pc:sldMk cId="2267111309" sldId="294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281" v="60"/>
        <pc:sldMkLst>
          <pc:docMk/>
          <pc:sldMk cId="643350359" sldId="295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265" v="59"/>
        <pc:sldMkLst>
          <pc:docMk/>
          <pc:sldMk cId="877629352" sldId="296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203" v="58"/>
        <pc:sldMkLst>
          <pc:docMk/>
          <pc:sldMk cId="122577245" sldId="297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171" v="57"/>
        <pc:sldMkLst>
          <pc:docMk/>
          <pc:sldMk cId="3642726096" sldId="298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171" v="56"/>
        <pc:sldMkLst>
          <pc:docMk/>
          <pc:sldMk cId="3374184785" sldId="299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124" v="55"/>
        <pc:sldMkLst>
          <pc:docMk/>
          <pc:sldMk cId="2901704934" sldId="300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093" v="54"/>
        <pc:sldMkLst>
          <pc:docMk/>
          <pc:sldMk cId="3952251254" sldId="301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7.031" v="53"/>
        <pc:sldMkLst>
          <pc:docMk/>
          <pc:sldMk cId="1177031338" sldId="302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984" v="52"/>
        <pc:sldMkLst>
          <pc:docMk/>
          <pc:sldMk cId="2088233091" sldId="303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906" v="51"/>
        <pc:sldMkLst>
          <pc:docMk/>
          <pc:sldMk cId="1111083733" sldId="304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906" v="50"/>
        <pc:sldMkLst>
          <pc:docMk/>
          <pc:sldMk cId="3288788144" sldId="305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874" v="49"/>
        <pc:sldMkLst>
          <pc:docMk/>
          <pc:sldMk cId="3952153969" sldId="306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749" v="48"/>
        <pc:sldMkLst>
          <pc:docMk/>
          <pc:sldMk cId="846296245" sldId="307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296" v="47"/>
        <pc:sldMkLst>
          <pc:docMk/>
          <pc:sldMk cId="2706735906" sldId="308"/>
        </pc:sldMkLst>
      </pc:sldChg>
      <pc:sldChg chg="add del">
        <pc:chgData name="Tikkinen Annakaisa" userId="S::annakaisa.tikkinen@sitra.fi::9a217b67-0950-484d-b834-42040d18b12e" providerId="AD" clId="Web-{38DAA120-7C47-0215-FCB8-38A4A87AFAF7}" dt="2022-03-08T18:20:16.265" v="46"/>
        <pc:sldMkLst>
          <pc:docMk/>
          <pc:sldMk cId="1619629029" sldId="309"/>
        </pc:sldMkLst>
      </pc:sldChg>
      <pc:sldChg chg="new del">
        <pc:chgData name="Tikkinen Annakaisa" userId="S::annakaisa.tikkinen@sitra.fi::9a217b67-0950-484d-b834-42040d18b12e" providerId="AD" clId="Web-{38DAA120-7C47-0215-FCB8-38A4A87AFAF7}" dt="2022-03-08T18:21:15.422" v="100"/>
        <pc:sldMkLst>
          <pc:docMk/>
          <pc:sldMk cId="3093649167" sldId="310"/>
        </pc:sldMkLst>
      </pc:sldChg>
      <pc:sldMasterChg chg="add addSldLayout">
        <pc:chgData name="Tikkinen Annakaisa" userId="S::annakaisa.tikkinen@sitra.fi::9a217b67-0950-484d-b834-42040d18b12e" providerId="AD" clId="Web-{38DAA120-7C47-0215-FCB8-38A4A87AFAF7}" dt="2022-03-08T18:20:05.109" v="0"/>
        <pc:sldMasterMkLst>
          <pc:docMk/>
          <pc:sldMasterMk cId="3830268984" sldId="2147486192"/>
        </pc:sldMasterMkLst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76852513" sldId="2147486193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312191561" sldId="2147486194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2844895051" sldId="2147486195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3849356577" sldId="2147486196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2393372421" sldId="2147486197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3998738484" sldId="2147486198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594675644" sldId="2147486199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769253813" sldId="2147486200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936065183" sldId="2147486201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3573100377" sldId="2147486202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159404424" sldId="2147486203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666990044" sldId="2147486204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2579957321" sldId="2147486205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4014743305" sldId="2147486206"/>
          </pc:sldLayoutMkLst>
        </pc:sldLayoutChg>
        <pc:sldLayoutChg chg="ad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3830268984" sldId="2147486192"/>
            <pc:sldLayoutMk cId="1643317906" sldId="2147486207"/>
          </pc:sldLayoutMkLst>
        </pc:sldLayoutChg>
      </pc:sldMasterChg>
      <pc:sldMasterChg chg="replId modSldLayout">
        <pc:chgData name="Tikkinen Annakaisa" userId="S::annakaisa.tikkinen@sitra.fi::9a217b67-0950-484d-b834-42040d18b12e" providerId="AD" clId="Web-{38DAA120-7C47-0215-FCB8-38A4A87AFAF7}" dt="2022-03-08T18:20:05.109" v="0"/>
        <pc:sldMasterMkLst>
          <pc:docMk/>
          <pc:sldMasterMk cId="0" sldId="2147486217"/>
        </pc:sldMasterMkLst>
        <pc:sldLayoutChg chg="replI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0" sldId="2147486217"/>
            <pc:sldLayoutMk cId="3334467862" sldId="2147486218"/>
          </pc:sldLayoutMkLst>
        </pc:sldLayoutChg>
        <pc:sldLayoutChg chg="replId">
          <pc:chgData name="Tikkinen Annakaisa" userId="S::annakaisa.tikkinen@sitra.fi::9a217b67-0950-484d-b834-42040d18b12e" providerId="AD" clId="Web-{38DAA120-7C47-0215-FCB8-38A4A87AFAF7}" dt="2022-03-08T18:20:05.109" v="0"/>
          <pc:sldLayoutMkLst>
            <pc:docMk/>
            <pc:sldMasterMk cId="0" sldId="2147486217"/>
            <pc:sldLayoutMk cId="207005943" sldId="2147486219"/>
          </pc:sldLayoutMkLst>
        </pc:sldLayoutChg>
      </pc:sldMasterChg>
    </pc:docChg>
  </pc:docChgLst>
  <pc:docChgLst>
    <pc:chgData name="Tikkinen Annakaisa" userId="S::annakaisa.tikkinen@sitra.fi::9a217b67-0950-484d-b834-42040d18b12e" providerId="AD" clId="Web-{AC578CCF-EDFA-1760-D2AB-647D3458AA0E}"/>
    <pc:docChg chg="delSld modSld">
      <pc:chgData name="Tikkinen Annakaisa" userId="S::annakaisa.tikkinen@sitra.fi::9a217b67-0950-484d-b834-42040d18b12e" providerId="AD" clId="Web-{AC578CCF-EDFA-1760-D2AB-647D3458AA0E}" dt="2022-03-14T11:41:38.270" v="52"/>
      <pc:docMkLst>
        <pc:docMk/>
      </pc:docMkLst>
      <pc:sldChg chg="del">
        <pc:chgData name="Tikkinen Annakaisa" userId="S::annakaisa.tikkinen@sitra.fi::9a217b67-0950-484d-b834-42040d18b12e" providerId="AD" clId="Web-{AC578CCF-EDFA-1760-D2AB-647D3458AA0E}" dt="2022-03-14T11:40:21.096" v="0"/>
        <pc:sldMkLst>
          <pc:docMk/>
          <pc:sldMk cId="2451804786" sldId="258"/>
        </pc:sldMkLst>
      </pc:sldChg>
      <pc:sldChg chg="modNotes">
        <pc:chgData name="Tikkinen Annakaisa" userId="S::annakaisa.tikkinen@sitra.fi::9a217b67-0950-484d-b834-42040d18b12e" providerId="AD" clId="Web-{AC578CCF-EDFA-1760-D2AB-647D3458AA0E}" dt="2022-03-14T11:41:38.270" v="52"/>
        <pc:sldMkLst>
          <pc:docMk/>
          <pc:sldMk cId="1984903181" sldId="272"/>
        </pc:sldMkLst>
      </pc:sldChg>
    </pc:docChg>
  </pc:docChgLst>
  <pc:docChgLst>
    <pc:chgData name="Tikkinen Annakaisa" userId="S::annakaisa.tikkinen@sitra.fi::9a217b67-0950-484d-b834-42040d18b12e" providerId="AD" clId="Web-{A7E1D6B0-5CA4-5FC5-0968-A1A4E4B852AF}"/>
    <pc:docChg chg="delSld">
      <pc:chgData name="Tikkinen Annakaisa" userId="S::annakaisa.tikkinen@sitra.fi::9a217b67-0950-484d-b834-42040d18b12e" providerId="AD" clId="Web-{A7E1D6B0-5CA4-5FC5-0968-A1A4E4B852AF}" dt="2022-03-09T08:05:15.917" v="21"/>
      <pc:docMkLst>
        <pc:docMk/>
      </pc:docMkLst>
      <pc:sldChg chg="del">
        <pc:chgData name="Tikkinen Annakaisa" userId="S::annakaisa.tikkinen@sitra.fi::9a217b67-0950-484d-b834-42040d18b12e" providerId="AD" clId="Web-{A7E1D6B0-5CA4-5FC5-0968-A1A4E4B852AF}" dt="2022-03-09T08:05:11.854" v="14"/>
        <pc:sldMkLst>
          <pc:docMk/>
          <pc:sldMk cId="2295848778" sldId="256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54" v="15"/>
        <pc:sldMkLst>
          <pc:docMk/>
          <pc:sldMk cId="54271848" sldId="257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54" v="16"/>
        <pc:sldMkLst>
          <pc:docMk/>
          <pc:sldMk cId="2492579030" sldId="258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70" v="17"/>
        <pc:sldMkLst>
          <pc:docMk/>
          <pc:sldMk cId="3717034189" sldId="259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70" v="18"/>
        <pc:sldMkLst>
          <pc:docMk/>
          <pc:sldMk cId="2624600223" sldId="260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70" v="19"/>
        <pc:sldMkLst>
          <pc:docMk/>
          <pc:sldMk cId="4294520741" sldId="261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1.870" v="20"/>
        <pc:sldMkLst>
          <pc:docMk/>
          <pc:sldMk cId="3072267830" sldId="262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0"/>
        <pc:sldMkLst>
          <pc:docMk/>
          <pc:sldMk cId="2301389991" sldId="263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1"/>
        <pc:sldMkLst>
          <pc:docMk/>
          <pc:sldMk cId="2815172750" sldId="264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2"/>
        <pc:sldMkLst>
          <pc:docMk/>
          <pc:sldMk cId="3236755443" sldId="265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3"/>
        <pc:sldMkLst>
          <pc:docMk/>
          <pc:sldMk cId="2810494062" sldId="266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4"/>
        <pc:sldMkLst>
          <pc:docMk/>
          <pc:sldMk cId="1136090694" sldId="267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76" v="5"/>
        <pc:sldMkLst>
          <pc:docMk/>
          <pc:sldMk cId="1571278573" sldId="268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6"/>
        <pc:sldMkLst>
          <pc:docMk/>
          <pc:sldMk cId="4147473584" sldId="269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7"/>
        <pc:sldMkLst>
          <pc:docMk/>
          <pc:sldMk cId="2168733276" sldId="270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8"/>
        <pc:sldMkLst>
          <pc:docMk/>
          <pc:sldMk cId="250882830" sldId="271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9"/>
        <pc:sldMkLst>
          <pc:docMk/>
          <pc:sldMk cId="831038509" sldId="272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10"/>
        <pc:sldMkLst>
          <pc:docMk/>
          <pc:sldMk cId="1296485407" sldId="273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11"/>
        <pc:sldMkLst>
          <pc:docMk/>
          <pc:sldMk cId="3293963739" sldId="274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12"/>
        <pc:sldMkLst>
          <pc:docMk/>
          <pc:sldMk cId="2698895199" sldId="275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15.917" v="21"/>
        <pc:sldMkLst>
          <pc:docMk/>
          <pc:sldMk cId="234658288" sldId="276"/>
        </pc:sldMkLst>
      </pc:sldChg>
      <pc:sldChg chg="del">
        <pc:chgData name="Tikkinen Annakaisa" userId="S::annakaisa.tikkinen@sitra.fi::9a217b67-0950-484d-b834-42040d18b12e" providerId="AD" clId="Web-{A7E1D6B0-5CA4-5FC5-0968-A1A4E4B852AF}" dt="2022-03-09T08:05:02.291" v="13"/>
        <pc:sldMkLst>
          <pc:docMk/>
          <pc:sldMk cId="3041395317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36EEB-6E43-4707-805A-C1AF3790DBE9}" type="datetimeFigureOut">
              <a:t>14.3.2022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29E78-D640-40E6-9338-2D54C0DF7879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139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Ensimmäisen tilannekuvafoorumin aineistojen pohjalta kiteytetty SWOT-analyysi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458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df3ec657f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df3ec657f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Symbol"/>
              <a:buChar char="•"/>
            </a:pPr>
            <a:r>
              <a:rPr lang="fi-FI" sz="1300" dirty="0"/>
              <a:t>Kuvan vasempaan reunaan on kuvattu toimintamallia kehitettäessä ja pilotoitaessa eri alueilla havaittuja laajempia näkökulmia työstön tueksi – tunnistettavat aihealueet voivat liittyä niihin tai alueen omiin tunnistamiin kattoteemoihin.</a:t>
            </a:r>
            <a:endParaRPr lang="fi-FI" sz="1300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endParaRPr lang="fi-FI" sz="1300">
              <a:cs typeface="Calibri"/>
            </a:endParaRPr>
          </a:p>
          <a:p>
            <a:r>
              <a:rPr lang="fi-FI" sz="1300" dirty="0">
                <a:cs typeface="Calibri"/>
              </a:rPr>
              <a:t>Ringissä kuvatut elinvoiman elementit raamittavat sisällön fokusta:</a:t>
            </a:r>
            <a:br>
              <a:rPr lang="fi-FI" sz="1300" dirty="0">
                <a:cs typeface="+mn-lt"/>
              </a:rPr>
            </a:br>
            <a:endParaRPr lang="fi-FI" sz="1300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Kuvassa on kuvattu ringin muotoon sitä, miten moninaiset asiat vaikuttavat alueen elinvoimaan.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Ulkorinki kuvastaa esimerkinomaisesti niitä asioita (puitteita ja mahdollistajia), jotka ovat elinvoima sekä veto- ja pitovoiman rakentamisessa tärkeitä.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Samalla ulkorinki korostaa sitä, että kaikkien toimijoiden panos elinvoimatyössä on tärkeää, siksi myös tähän tilannekuvaprosessiin tarvitaan eri tahojen edustus.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Mitä kattavammin ringissä kuvattuihin teemoihin kytkeytyvät toimijat ovat mukana, sitä parempi tietopohja, ymmärrys, vuorovaikutus ja lopputulos prosessissa saadaan aikaiseksi.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Foorumin keskusteluissa fokus on kuitenkin yritysten toimintaedellytysten parantamisessa, mitä puolestaan sisärinki kuvastaa.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Rajaus tehdään ennen kaikkea käytännön syistä: tiiviissä aikataulussa keskustelu halutaan rajata aivan ydinasioihin: sisäringin teemat ovat elinvoiman ytimessä. </a:t>
            </a:r>
            <a:endParaRPr lang="fi-FI" dirty="0">
              <a:cs typeface="Calibri"/>
            </a:endParaRPr>
          </a:p>
          <a:p>
            <a:pPr marL="742950" lvl="1" indent="-285750">
              <a:buFont typeface="Courier New"/>
              <a:buChar char="○"/>
            </a:pPr>
            <a:r>
              <a:rPr lang="fi-FI" dirty="0"/>
              <a:t>Yritykset tuovat elinvoimaa alueelle, ne työllistävät alueen ihmisiä, jonka kautta syntyy palkkatuloa, ostovoimaa ja elinvoimaa alueelle.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Tämän vuoksi on tärkeää miettiä, miten yritykset voivat alueella toimia, miten niiden kiinnittymistä alueelle voidaan tukea ja niin edelleen.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Työpaikoilla ratkaistaan, onnistuuko osaaminen ja osaajat kohdistumaan toiminnan kannalta oikein. Työpaikoilla tapahtuu myös nykyisten osaajien osaamisen uudistuminen ja uusien työllistyminen.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Näin ollen on tärkeää, miten esimerkiksi alueen oppilaitokset voivat yrityksiä tukea ja miten yhteistyö toimii.</a:t>
            </a:r>
            <a:endParaRPr lang="fi-FI" dirty="0">
              <a:cs typeface="Calibri"/>
            </a:endParaRPr>
          </a:p>
          <a:p>
            <a:pPr marL="285750" indent="-285750">
              <a:buFont typeface="Symbol"/>
              <a:buChar char="•"/>
            </a:pPr>
            <a:r>
              <a:rPr lang="fi-FI" dirty="0"/>
              <a:t>Kun kaikki pelaa, yritysten kilpailukyky kasvaa, syntyy uusia yritysmahdollisuuksia ja sitä kautta myös uusia työllistymismahdollisuuksia --&gt; näin rinki generoi uutta elinvoimaa.</a:t>
            </a:r>
            <a:endParaRPr lang="fi-FI" dirty="0">
              <a:cs typeface="Calibri"/>
            </a:endParaRPr>
          </a:p>
          <a:p>
            <a:endParaRPr lang="fi-FI" sz="1300" dirty="0">
              <a:cs typeface="+mn-lt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026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300" dirty="0"/>
              <a:t>Kuvan vasempaan reunaan on kuvattu toimintamallia kehitettäessä ja pilotoitaessa eri alueilla havaittuja laajempia näkökulmia työstön tueksi – tunnistettavat aihealueet voivat liittyä niihin tai alueen omiin tunnistamiin kattoteemoihin.</a:t>
            </a:r>
            <a:br>
              <a:rPr lang="fi-FI" sz="1300" dirty="0">
                <a:cs typeface="+mn-lt"/>
              </a:rPr>
            </a:br>
            <a:br>
              <a:rPr lang="fi-FI" sz="1300" dirty="0">
                <a:cs typeface="+mn-lt"/>
              </a:rPr>
            </a:br>
            <a:r>
              <a:rPr lang="fi-FI" sz="1300" dirty="0"/>
              <a:t>Suunnitteluryhmä koostaa tilannekuvafoorumien aineistojen ja aiemman SWOT-analyysin pohjalta 5-10 alueelle keskeistä ilmiötä yritysten toimintaedellytysten näkökulmasta - avainsanojen lisäksi pyrkikää avaamaan asiaa siten, että se avautuu ulkopuolisellekin. Nämä ilmiöt esitellään kolmannessa tilannekuvafoorumissa.</a:t>
            </a:r>
            <a:endParaRPr lang="en-US" dirty="0"/>
          </a:p>
          <a:p>
            <a:endParaRPr lang="en-US" sz="130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398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d3ab16c380_0_42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d3ab16c380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d3ab16c380_0_59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fi-FI" sz="1300" dirty="0"/>
              <a:t>Kaikkien foorumien aineistojen ja keskustelujen pohjalta kiteytetty lopullinen SWOT-analyysi</a:t>
            </a:r>
            <a:endParaRPr lang="en-US" sz="1300" dirty="0"/>
          </a:p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dirty="0">
              <a:cs typeface="Calibri"/>
            </a:endParaRPr>
          </a:p>
        </p:txBody>
      </p:sp>
      <p:sp>
        <p:nvSpPr>
          <p:cNvPr id="135" name="Google Shape;135;gd3ab16c380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d3ab16c380_0_9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d3ab16c380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3ab16c380_0_96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d3ab16c380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d5aa6f38a6_0_8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gd5aa6f38a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3ab16c380_0_96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d3ab16c380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7563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EA51E2-596A-422E-9451-A70BBA100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6BEC5D5-466D-4880-9796-A45B0E640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F42626B-D032-4117-B0CF-305FA3A2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E56500-F1DC-4DE9-85A5-20CC9734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9FA0FD-538C-4384-9CE7-3E42A6FA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983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362DE7-4974-4268-B91B-EFE9F3E00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8FDEED4-26DA-4739-8240-6ADC22B8A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CE57AF-A91A-4880-9ED9-8D78446D6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6214D1-4A58-4609-A34D-BCEA97858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468DEE-98C5-4344-B627-E048E8E6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816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C4C70A3-D788-4ABA-B928-AA40E5E9E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2B24532-4ECB-471A-A34D-BD11A306F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7BA0A1-A48F-40AA-B154-83169FA6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0412AE-2E63-40ED-B2EC-591AE43C6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8DBA88-2491-45D2-A77B-710E5A000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267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467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145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653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9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78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678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82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95050E-9D17-4A47-9647-578BA605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CAB460-F18A-4DD0-A402-220E365E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DAC678-DCE2-4EF6-9A9B-B398E1FF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67342D-D0F1-4369-B7AC-95498286D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969A16-7DAF-4722-9B5E-C51CF91E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2615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20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222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175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valko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4" y="2853633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9670" y="2372883"/>
            <a:ext cx="10752929" cy="480484"/>
          </a:xfrm>
        </p:spPr>
        <p:txBody>
          <a:bodyPr/>
          <a:lstStyle>
            <a:lvl1pPr marL="0" indent="0" algn="l">
              <a:buNone/>
              <a:defRPr sz="24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19670" y="3909055"/>
            <a:ext cx="10752929" cy="480484"/>
          </a:xfrm>
        </p:spPr>
        <p:txBody>
          <a:bodyPr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7" name="Picture 6" descr="Sitr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151" y="6309322"/>
            <a:ext cx="1204501" cy="479919"/>
          </a:xfrm>
          <a:prstGeom prst="rect">
            <a:avLst/>
          </a:prstGeom>
        </p:spPr>
      </p:pic>
      <p:pic>
        <p:nvPicPr>
          <p:cNvPr id="3" name="Picture 2" descr="SITRA_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2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musta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2948949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19669" y="2468199"/>
            <a:ext cx="10752931" cy="48048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19669" y="4004371"/>
            <a:ext cx="10752931" cy="48048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3" name="Picture 2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15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4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4" y="3909055"/>
            <a:ext cx="10753195" cy="575733"/>
          </a:xfr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950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4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4" y="3909055"/>
            <a:ext cx="10753195" cy="57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565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10849207" cy="11521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719404" y="1700808"/>
            <a:ext cx="10849205" cy="4320480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09" indent="-234939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282" indent="-234939" algn="l" defTabSz="715397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03" indent="-23493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372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9403" y="356659"/>
            <a:ext cx="10849207" cy="1152128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19404" y="1700808"/>
            <a:ext cx="10849205" cy="4320480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27" indent="-23705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15" indent="-228589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03" indent="-22858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738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n kuvan kuvalaatikk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10437" y="0"/>
            <a:ext cx="4464051" cy="685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81" indent="-380981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2" y="548218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7"/>
            <a:ext cx="6431691" cy="4512501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27" indent="-23705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15" indent="-228589" algn="l" defTabSz="715397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03" indent="-22858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67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99EC85-950D-46D8-99A2-19192B1B0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56EA43-CF3D-4435-9383-E5ADD1E3C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B68F30F-B724-44EA-97CE-383080DB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2E9E1A-2D5D-40D8-9C81-AA7BD886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6D1712-2664-410E-83AE-8D20B7BDD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68868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 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1" y="0"/>
            <a:ext cx="4464051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81" indent="-380981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7"/>
            <a:ext cx="6431691" cy="4512501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27" indent="-23705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15" indent="-228589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03" indent="-22858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2" y="548218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538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6383868" y="0"/>
            <a:ext cx="5808133" cy="685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1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81" indent="-380981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27" indent="-23705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15" indent="-228589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03" indent="-22858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2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65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mm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>
          <a:xfrm>
            <a:off x="6383868" y="0"/>
            <a:ext cx="5808133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1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81" indent="-380981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3" marR="0" indent="-239173" algn="l" defTabSz="60957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27" indent="-23705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15" indent="-228589" algn="l" defTabSz="715397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03" indent="-228589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2" indent="-380981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2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1003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5" y="548682"/>
            <a:ext cx="10753193" cy="1078364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968502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968502" y="2566593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968502" y="3430689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967541" y="4294785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967541" y="5158881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044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719405" y="548682"/>
            <a:ext cx="10753193" cy="1078364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1968502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1968502" y="2566593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1968502" y="3430689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Text Placeholder 33"/>
          <p:cNvSpPr>
            <a:spLocks noGrp="1"/>
          </p:cNvSpPr>
          <p:nvPr>
            <p:ph type="body" sz="quarter" idx="16"/>
          </p:nvPr>
        </p:nvSpPr>
        <p:spPr>
          <a:xfrm>
            <a:off x="1967541" y="4294785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967541" y="5158881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900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3392" y="548681"/>
            <a:ext cx="10945216" cy="864096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6" name="Picture 5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4" y="6360002"/>
            <a:ext cx="1103445" cy="21472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3392" y="1508787"/>
            <a:ext cx="10945216" cy="441576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5799573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945216" cy="88634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7" name="Picture 6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623394" y="1509186"/>
            <a:ext cx="10943167" cy="46079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40147433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A622-150D-4B6E-A9AD-36B05BA71FE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4F910-D2A0-41CD-AF53-38064C86370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331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053509-2368-4D10-85C5-7991BCF3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6F621E-BC05-4CA9-AB3F-57D0BBD0E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A70AB9-14F0-4179-BC7E-985BD40C8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A669416-D19C-49B9-963C-37E7F488A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3ADF24F-8589-4527-9F91-BCAA3A84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1880AA3-761B-47E6-AA6A-4A0E2D58E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727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611F9F-5F4F-4B07-BE56-81B20C4C0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C2CF00-757F-4C45-AA5A-77D29191D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BBBDABF-8716-4ABD-BA21-5B52D8E1A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AE58923-B08D-4BC6-BFEC-3EF8F8158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A2DBA7F-4DFF-49B8-BF51-D13822340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B4173DF5-DDC5-4B0E-806E-0FB61264E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F67F473-91D5-4420-A200-DE84A1F9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C648012-FDDE-4752-96DD-404AC9FB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92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E5AC84-4158-4D7D-A62C-8C45E8BC9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C36F4A0-3AF1-4AAF-9B33-6476409A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02BFB9E-6B7F-4690-9526-49CE479D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F16413A-4096-4C94-84DE-F87FD548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9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C9EA1E5-C124-4158-997C-BC12C7AA8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B4038C4-4801-440F-A215-51D05536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93273D6-461E-4CA7-9C81-CC62A32E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835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DA20BE-5B61-4565-AE09-A61116F1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A9F81C-B455-4C6A-AA44-F1CC42854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8F4A65E-EC89-49E4-8D64-B0ED4AF69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7C89026-82E3-4E67-8113-C7E7F9D2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5EF3AEB-B588-4861-8738-795CFD363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DE32932-5F2A-4403-B1F9-C6FEF5208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85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057DBA-498E-4CF5-B252-5305ED9E0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21C021-9C05-45D8-909B-CC34FFEA7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32313E1-F70E-4941-9357-787A6ACDC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EA7495-A66A-4A49-BCC3-A2EE34CE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CE5B9D-0651-49A3-827C-02F167BF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94AB0F8-676A-49B8-AA1E-D34E3871E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595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3FEED15-FCD1-4D4B-8C79-1F1BF2455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DA902B8-9D82-43B9-BDF7-4ABC09ED8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79CB27-1D4D-4E0D-BE48-E54DAAC34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D9B0-FA83-4FE6-89B2-7BD7AA8460C6}" type="datetimeFigureOut">
              <a:rPr lang="fi-FI" smtClean="0"/>
              <a:t>14.3.2022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4C3D84-C686-47FE-AC94-6C4B30F37D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C07C6C-DCCD-43DE-A136-FAE1674F6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E7702-3E00-4779-BD5E-75D5B4F19F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17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-GB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08" r:id="rId3"/>
    <p:sldLayoutId id="2147486209" r:id="rId4"/>
    <p:sldLayoutId id="2147486210" r:id="rId5"/>
    <p:sldLayoutId id="2147486211" r:id="rId6"/>
    <p:sldLayoutId id="2147486212" r:id="rId7"/>
    <p:sldLayoutId id="2147486213" r:id="rId8"/>
    <p:sldLayoutId id="2147486214" r:id="rId9"/>
    <p:sldLayoutId id="2147486215" r:id="rId10"/>
    <p:sldLayoutId id="214748621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 1"/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/>
          </p:nvPr>
        </p:nvSpPr>
        <p:spPr>
          <a:xfrm>
            <a:off x="623392" y="1604797"/>
            <a:ext cx="10945216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  <a:p>
            <a:pPr lvl="3"/>
            <a:r>
              <a:rPr lang="fi-FI" err="1"/>
              <a:t>Fourth</a:t>
            </a:r>
            <a:r>
              <a:rPr lang="fi-FI"/>
              <a:t> </a:t>
            </a:r>
            <a:r>
              <a:rPr lang="fi-FI" err="1"/>
              <a:t>level</a:t>
            </a:r>
            <a:endParaRPr lang="fi-FI"/>
          </a:p>
          <a:p>
            <a:pPr lvl="0"/>
            <a:endParaRPr lang="fi-FI"/>
          </a:p>
          <a:p>
            <a:pPr lvl="0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26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93" r:id="rId1"/>
    <p:sldLayoutId id="2147486194" r:id="rId2"/>
    <p:sldLayoutId id="2147486195" r:id="rId3"/>
    <p:sldLayoutId id="2147486196" r:id="rId4"/>
    <p:sldLayoutId id="2147486197" r:id="rId5"/>
    <p:sldLayoutId id="2147486198" r:id="rId6"/>
    <p:sldLayoutId id="2147486199" r:id="rId7"/>
    <p:sldLayoutId id="2147486200" r:id="rId8"/>
    <p:sldLayoutId id="2147486201" r:id="rId9"/>
    <p:sldLayoutId id="2147486202" r:id="rId10"/>
    <p:sldLayoutId id="2147486203" r:id="rId11"/>
    <p:sldLayoutId id="2147486204" r:id="rId12"/>
    <p:sldLayoutId id="2147486205" r:id="rId13"/>
    <p:sldLayoutId id="2147486206" r:id="rId14"/>
    <p:sldLayoutId id="2147486207" r:id="rId15"/>
  </p:sldLayoutIdLst>
  <p:hf hdr="0" ftr="0" dt="0"/>
  <p:txStyles>
    <p:titleStyle>
      <a:lvl1pPr algn="l" defTabSz="609570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3" indent="-239173" algn="l" defTabSz="609570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27" indent="-237055" algn="l" defTabSz="609570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397" indent="-228589" algn="l" defTabSz="609570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19" indent="-228589" algn="l" defTabSz="609570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278" indent="0" algn="ctr" defTabSz="609570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408609" y="524013"/>
            <a:ext cx="12004398" cy="1917700"/>
          </a:xfrm>
        </p:spPr>
        <p:txBody>
          <a:bodyPr spcFirstLastPara="1" wrap="square" lIns="91440" tIns="45720" rIns="91440" bIns="45720" anchor="b" anchorCtr="0">
            <a:noAutofit/>
          </a:bodyPr>
          <a:lstStyle/>
          <a:p>
            <a:r>
              <a:rPr lang="fi-FI" sz="3200" dirty="0">
                <a:solidFill>
                  <a:schemeClr val="tx1"/>
                </a:solidFill>
                <a:latin typeface="Arial black"/>
              </a:rPr>
              <a:t>Intro </a:t>
            </a:r>
            <a:br>
              <a:rPr lang="fi-FI" sz="3200" dirty="0">
                <a:latin typeface="Arial black"/>
                <a:ea typeface="+mj-lt"/>
                <a:cs typeface="+mj-lt"/>
              </a:rPr>
            </a:br>
            <a:r>
              <a:rPr lang="fi-FI" sz="3200" dirty="0">
                <a:solidFill>
                  <a:schemeClr val="tx1"/>
                </a:solidFill>
                <a:latin typeface="Arial black"/>
              </a:rPr>
              <a:t>Liite 7: Suunnitteluryhmän ohjeet tilannekuvan työstöön tilannekuvafoorumien väleissä ja päätteeksi</a:t>
            </a:r>
            <a:endParaRPr lang="fi-FI" sz="3200">
              <a:solidFill>
                <a:schemeClr val="tx1"/>
              </a:solidFill>
              <a:latin typeface="Arial black"/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4294967295"/>
          </p:nvPr>
        </p:nvSpPr>
        <p:spPr>
          <a:xfrm>
            <a:off x="717827" y="2834032"/>
            <a:ext cx="10080625" cy="481013"/>
          </a:xfrm>
        </p:spPr>
        <p:txBody>
          <a:bodyPr lIns="91440" tIns="45720" rIns="91440" bIns="45720" anchor="t">
            <a:normAutofit fontScale="25000" lnSpcReduction="20000"/>
          </a:bodyPr>
          <a:lstStyle/>
          <a:p>
            <a:pPr>
              <a:buChar char="•"/>
            </a:pPr>
            <a:r>
              <a:rPr lang="fi-FI" sz="8000" dirty="0">
                <a:solidFill>
                  <a:schemeClr val="tx1"/>
                </a:solidFill>
                <a:latin typeface="georgia"/>
              </a:rPr>
              <a:t>Tämä PowerPoint-esitys sisältää työstöpohjia, joita voi hyödyntää Alueiden osaamisen aika –toimintamalliin liittyvän tilannekuvan muodostamisessa. </a:t>
            </a:r>
            <a:endParaRPr lang="fi-FI" sz="8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buChar char="•"/>
            </a:pPr>
            <a:endParaRPr lang="fi-FI" sz="8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buChar char="•"/>
            </a:pPr>
            <a:r>
              <a:rPr lang="fi-FI" sz="8000" dirty="0">
                <a:solidFill>
                  <a:schemeClr val="tx1"/>
                </a:solidFill>
                <a:latin typeface="georgia"/>
              </a:rPr>
              <a:t>Käsikirjan luvussa 6 ohjeistetaan tilannekuvafoorumin välissä tapahtuvasta työstämisestä sekä foorumisarjan päätteeksi tehtävästä lopputyöstöstä.</a:t>
            </a:r>
            <a:endParaRPr lang="fi-FI" sz="800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endParaRPr lang="fi-FI" sz="8000" dirty="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r>
              <a:rPr lang="fi-FI" sz="8000" dirty="0">
                <a:solidFill>
                  <a:schemeClr val="tx1"/>
                </a:solidFill>
                <a:latin typeface="georgia"/>
              </a:rPr>
              <a:t>Sivujen 12 ja 13 puhujamuistiinpanoissa on näiden sivujen osalta täsmentäviä ohjeita.</a:t>
            </a:r>
            <a:endParaRPr lang="fi-FI" sz="800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endParaRPr lang="fi-FI" sz="8000" dirty="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r>
              <a:rPr lang="fi-FI" sz="8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Tämä materiaali on tehty vapaasti hyödynnettäväksi ja muokattavaksi. Poikkeuksena sivun</a:t>
            </a:r>
            <a:r>
              <a:rPr lang="fi-FI" sz="8000" dirty="0">
                <a:solidFill>
                  <a:schemeClr val="tx1"/>
                </a:solidFill>
                <a:latin typeface="georgia"/>
              </a:rPr>
              <a:t> 13 kuvaa ei saa muokata.</a:t>
            </a:r>
            <a:r>
              <a:rPr lang="fi-FI" sz="1700" dirty="0">
                <a:solidFill>
                  <a:schemeClr val="tx1"/>
                </a:solidFill>
              </a:rPr>
              <a:t>.</a:t>
            </a:r>
            <a:endParaRPr lang="fi-FI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419652" y="2702201"/>
            <a:ext cx="10080625" cy="682625"/>
          </a:xfrm>
        </p:spPr>
        <p:txBody>
          <a:bodyPr lIns="91440" tIns="45720" rIns="91440" bIns="45720" anchor="b">
            <a:normAutofit/>
          </a:bodyPr>
          <a:lstStyle/>
          <a:p>
            <a:r>
              <a:rPr lang="fi-FI" sz="3200" dirty="0">
                <a:solidFill>
                  <a:schemeClr val="tx1"/>
                </a:solidFill>
                <a:latin typeface="Arial Black"/>
              </a:rPr>
              <a:t>Vaihe II: Suunnitteluryhmän välityöstö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4294967295"/>
          </p:nvPr>
        </p:nvSpPr>
        <p:spPr>
          <a:xfrm>
            <a:off x="419652" y="3646626"/>
            <a:ext cx="10080625" cy="481012"/>
          </a:xfrm>
        </p:spPr>
        <p:txBody>
          <a:bodyPr spcFirstLastPara="1" wrap="square" lIns="91440" tIns="45720" rIns="91440" bIns="45720" anchor="t" anchorCtr="0">
            <a:noAutofit/>
          </a:bodyPr>
          <a:lstStyle/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Toisen ja kolmannen tilannekuvafoorumin välissä</a:t>
            </a:r>
            <a:endParaRPr lang="en-US" sz="200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buChar char="•"/>
            </a:pPr>
            <a:endParaRPr lang="fi-FI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Lopputuotos: 5-10 alueelle keskeistä ilmiötä, jotka suunnitteluryhmä tunnistaa SWOT-analyysin ja toisen tilannekuvafoorumin aineistojen ja keskustelujen pohjalta</a:t>
            </a:r>
            <a:endParaRPr lang="fi-FI" sz="2000" dirty="0">
              <a:solidFill>
                <a:schemeClr val="tx1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63330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846B0C-1798-4CA8-939C-CD1261E6FF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9547" y="354358"/>
            <a:ext cx="10848975" cy="1152525"/>
          </a:xfrm>
        </p:spPr>
        <p:txBody>
          <a:bodyPr>
            <a:normAutofit/>
          </a:bodyPr>
          <a:lstStyle/>
          <a:p>
            <a:r>
              <a:rPr lang="fi-FI" sz="3200" dirty="0">
                <a:latin typeface="Arial Black"/>
              </a:rPr>
              <a:t>Jatkotyöstö kolmanteen tilannekuvafoorumiin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B935D16-3571-472E-A3F7-BD2701CD1CD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1633" y="1094893"/>
            <a:ext cx="11257583" cy="4319587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Tavoitteena on </a:t>
            </a:r>
            <a:r>
              <a:rPr lang="fi-FI" sz="1700" b="1" dirty="0">
                <a:solidFill>
                  <a:schemeClr val="tx1"/>
                </a:solidFill>
                <a:latin typeface="Georgia"/>
              </a:rPr>
              <a:t>tunnistaa ilmiöt tai aihealueet (5-10 kpl), joiden pohjalta tuotetaan johtopäätökset</a:t>
            </a:r>
            <a:endParaRPr lang="fi-FI"/>
          </a:p>
          <a:p>
            <a:pPr marL="285750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Tunnistamisessa </a:t>
            </a:r>
            <a:r>
              <a:rPr lang="fi-FI" sz="1700" b="1" dirty="0">
                <a:solidFill>
                  <a:schemeClr val="tx1"/>
                </a:solidFill>
                <a:latin typeface="Georgia"/>
              </a:rPr>
              <a:t>hyödynnetään tuotettua aineistoa</a:t>
            </a:r>
            <a:r>
              <a:rPr lang="fi-FI" sz="1700" dirty="0">
                <a:solidFill>
                  <a:schemeClr val="tx1"/>
                </a:solidFill>
                <a:latin typeface="Georgia"/>
              </a:rPr>
              <a:t>:</a:t>
            </a: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Ensimmäisen tilannekuvafoorumin jälkeen tuotettu SWOT-analyysi (mahdollisesti täydennettynä)</a:t>
            </a: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Toisen tilannekuvafoorumin täydentävät huomiot &amp; ajatukset alueen kehittämistyöstä</a:t>
            </a:r>
          </a:p>
          <a:p>
            <a:pPr marL="520065" lvl="1" indent="-285750">
              <a:buChar char="•"/>
            </a:pPr>
            <a:endParaRPr lang="fi-FI" sz="1700" dirty="0">
              <a:solidFill>
                <a:schemeClr val="tx1"/>
              </a:solidFill>
              <a:latin typeface="Georgia"/>
            </a:endParaRPr>
          </a:p>
          <a:p>
            <a:pPr marL="285750" indent="-285750">
              <a:buChar char="•"/>
            </a:pPr>
            <a:r>
              <a:rPr lang="fi-FI" sz="1700" b="1" dirty="0">
                <a:solidFill>
                  <a:schemeClr val="tx1"/>
                </a:solidFill>
                <a:latin typeface="Georgia"/>
              </a:rPr>
              <a:t>Aihealueet esitetään kolmannessa tilannekuvafoorumissa</a:t>
            </a:r>
            <a:r>
              <a:rPr lang="fi-FI" sz="1700" dirty="0">
                <a:solidFill>
                  <a:schemeClr val="tx1"/>
                </a:solidFill>
                <a:latin typeface="Georgia"/>
              </a:rPr>
              <a:t> – tähän ei ole täytettävää pohjaa, vaan esitysmuoto on vapaa</a:t>
            </a:r>
          </a:p>
          <a:p>
            <a:pPr marL="285750" indent="-285750">
              <a:buChar char="•"/>
            </a:pPr>
            <a:endParaRPr lang="fi-FI" sz="1700" dirty="0">
              <a:solidFill>
                <a:schemeClr val="tx1"/>
              </a:solidFill>
              <a:latin typeface="Georgia"/>
            </a:endParaRPr>
          </a:p>
          <a:p>
            <a:pPr marL="285750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Aihealueita/ilmiöitä tunnistettaessa ja täsmennettäessä voitte hyödyntää laajennetun SWOT-analyysin apukysymyksiä:</a:t>
            </a: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Miten vahvuuksia voi hyödyntää tunnistetuissa mahdollisuuksissa?</a:t>
            </a: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Miten vahvuuksia voi hyödyntää uhkia vastaan?</a:t>
            </a: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Miten heikkoudet on mahdollista voittaa tunnistetuissa mahdollisuuksissa?</a:t>
            </a:r>
            <a:endParaRPr lang="en-US" sz="1700">
              <a:solidFill>
                <a:schemeClr val="tx1"/>
              </a:solidFill>
              <a:latin typeface="Georgia"/>
            </a:endParaRPr>
          </a:p>
          <a:p>
            <a:pPr marL="520065" lvl="1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Miten varmistetaan, että heikkoudet eivät realisoidu uhkina?</a:t>
            </a:r>
          </a:p>
          <a:p>
            <a:pPr marL="285750" indent="-285750">
              <a:buChar char="•"/>
            </a:pPr>
            <a:endParaRPr lang="fi-FI" sz="1700" dirty="0">
              <a:solidFill>
                <a:schemeClr val="tx1"/>
              </a:solidFill>
              <a:latin typeface="Georgia"/>
            </a:endParaRPr>
          </a:p>
          <a:p>
            <a:pPr marL="285750" indent="-285750">
              <a:buChar char="•"/>
            </a:pPr>
            <a:r>
              <a:rPr lang="fi-FI" sz="1700" dirty="0">
                <a:solidFill>
                  <a:schemeClr val="tx1"/>
                </a:solidFill>
                <a:latin typeface="Georgia"/>
              </a:rPr>
              <a:t>Seuraavan kuvaan vasempaan reunaan on kuvattu toimintamallia kehitettäessä ja pilotoitaessa eri alueilla havaittuja laajempia näkökulmia työstön tueksi – tunnistettavat aihealueet voivat liittyä niihin tai alueen omiin tunnistamiin kattoteemoihin.</a:t>
            </a:r>
          </a:p>
        </p:txBody>
      </p:sp>
    </p:spTree>
    <p:extLst>
      <p:ext uri="{BB962C8B-B14F-4D97-AF65-F5344CB8AC3E}">
        <p14:creationId xmlns:p14="http://schemas.microsoft.com/office/powerpoint/2010/main" val="2178749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B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ruutu 29">
            <a:extLst>
              <a:ext uri="{FF2B5EF4-FFF2-40B4-BE49-F238E27FC236}">
                <a16:creationId xmlns:a16="http://schemas.microsoft.com/office/drawing/2014/main" id="{60FC9FDA-B506-48B1-9DAD-3E2F25CC3633}"/>
              </a:ext>
            </a:extLst>
          </p:cNvPr>
          <p:cNvSpPr txBox="1"/>
          <p:nvPr/>
        </p:nvSpPr>
        <p:spPr>
          <a:xfrm>
            <a:off x="429803" y="1870713"/>
            <a:ext cx="4411346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2. </a:t>
            </a:r>
            <a:r>
              <a:rPr lang="en-US" b="1" dirty="0" err="1">
                <a:latin typeface="Arial"/>
                <a:cs typeface="Arial"/>
              </a:rPr>
              <a:t>Osaajatilanne</a:t>
            </a: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alueella</a:t>
            </a:r>
            <a:r>
              <a:rPr lang="en-US" dirty="0">
                <a:latin typeface="Arial"/>
                <a:cs typeface="Arial"/>
              </a:rPr>
              <a:t> on </a:t>
            </a:r>
            <a:r>
              <a:rPr lang="en-US" dirty="0" err="1">
                <a:latin typeface="Arial"/>
                <a:cs typeface="Arial"/>
              </a:rPr>
              <a:t>oikeanlaista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osaamista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yrityksille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>
                <a:latin typeface="Arial"/>
                <a:cs typeface="Arial"/>
              </a:rPr>
              <a:t>Vrt</a:t>
            </a:r>
            <a:r>
              <a:rPr lang="en-US" i="1" dirty="0">
                <a:latin typeface="Arial"/>
                <a:cs typeface="Arial"/>
              </a:rPr>
              <a:t>. </a:t>
            </a:r>
            <a:r>
              <a:rPr lang="en-US" i="1" dirty="0" err="1">
                <a:latin typeface="Arial"/>
                <a:cs typeface="Arial"/>
              </a:rPr>
              <a:t>Väestöselvitykset</a:t>
            </a:r>
            <a:endParaRPr lang="fi-FI" i="1" dirty="0" err="1">
              <a:latin typeface="Arial"/>
              <a:cs typeface="Arial"/>
            </a:endParaRP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FBDE4DDC-15AF-400F-A83C-94D9E9B7579E}"/>
              </a:ext>
            </a:extLst>
          </p:cNvPr>
          <p:cNvSpPr txBox="1"/>
          <p:nvPr/>
        </p:nvSpPr>
        <p:spPr>
          <a:xfrm>
            <a:off x="440753" y="3214782"/>
            <a:ext cx="5127233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3. </a:t>
            </a:r>
            <a:r>
              <a:rPr lang="en-US" b="1" dirty="0" err="1">
                <a:latin typeface="Arial"/>
                <a:cs typeface="Arial"/>
              </a:rPr>
              <a:t>Yhteistyön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tilanne</a:t>
            </a: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yhteis</a:t>
            </a:r>
            <a:r>
              <a:rPr lang="en-US" dirty="0">
                <a:latin typeface="Arial"/>
                <a:cs typeface="Arial"/>
              </a:rPr>
              <a:t>- ja </a:t>
            </a:r>
            <a:r>
              <a:rPr lang="en-US" dirty="0" err="1">
                <a:latin typeface="Arial"/>
                <a:cs typeface="Arial"/>
              </a:rPr>
              <a:t>kehittämis-toiminta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tukee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yritysten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menestymistä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alueella</a:t>
            </a:r>
            <a:r>
              <a:rPr lang="en-US" dirty="0">
                <a:latin typeface="Arial"/>
                <a:cs typeface="Arial"/>
              </a:rPr>
              <a:t>?</a:t>
            </a:r>
            <a:r>
              <a:rPr lang="fi-FI" dirty="0">
                <a:latin typeface="Arial"/>
                <a:cs typeface="Arial"/>
              </a:rPr>
              <a:t>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i="1" dirty="0">
                <a:latin typeface="Arial"/>
                <a:cs typeface="Arial"/>
              </a:rPr>
              <a:t>Vrt. hankeportfolio ja arvio alueen kehittämistyöstä -harjoitus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ABBBDECC-374F-45A5-9C52-0FAEE0DE871F}"/>
              </a:ext>
            </a:extLst>
          </p:cNvPr>
          <p:cNvSpPr txBox="1"/>
          <p:nvPr/>
        </p:nvSpPr>
        <p:spPr>
          <a:xfrm>
            <a:off x="429519" y="5172850"/>
            <a:ext cx="496948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4. </a:t>
            </a:r>
            <a:r>
              <a:rPr lang="en-US" b="1" dirty="0" err="1">
                <a:latin typeface="Arial"/>
                <a:cs typeface="Arial"/>
              </a:rPr>
              <a:t>Yritys-oppilaitosrajapinta</a:t>
            </a:r>
            <a:r>
              <a:rPr lang="en-US" b="1" dirty="0">
                <a:latin typeface="Arial"/>
                <a:cs typeface="Arial"/>
              </a:rPr>
              <a:t> </a:t>
            </a:r>
            <a:endParaRPr lang="fi-FI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oppilaitosten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koulutus</a:t>
            </a:r>
            <a:r>
              <a:rPr lang="en-US" dirty="0">
                <a:latin typeface="Arial"/>
                <a:cs typeface="Arial"/>
              </a:rPr>
              <a:t>- ja </a:t>
            </a:r>
            <a:r>
              <a:rPr lang="en-US" dirty="0" err="1">
                <a:latin typeface="Arial"/>
                <a:cs typeface="Arial"/>
              </a:rPr>
              <a:t>muut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palvelut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tukevat</a:t>
            </a:r>
            <a:r>
              <a:rPr lang="en-US" dirty="0">
                <a:latin typeface="Arial"/>
                <a:cs typeface="Arial"/>
              </a:rPr>
              <a:t>  </a:t>
            </a:r>
            <a:r>
              <a:rPr lang="en-US" b="1" dirty="0" err="1">
                <a:latin typeface="Arial"/>
                <a:cs typeface="Arial"/>
              </a:rPr>
              <a:t>yritysten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kehittymistä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>
                <a:latin typeface="Arial"/>
                <a:cs typeface="Arial"/>
              </a:rPr>
              <a:t>Vrt</a:t>
            </a:r>
            <a:r>
              <a:rPr lang="en-US" i="1" dirty="0">
                <a:latin typeface="Arial"/>
                <a:cs typeface="Arial"/>
              </a:rPr>
              <a:t>. </a:t>
            </a:r>
            <a:r>
              <a:rPr lang="en-US" i="1" dirty="0" err="1">
                <a:latin typeface="Arial"/>
                <a:cs typeface="Arial"/>
              </a:rPr>
              <a:t>Yrityskysely</a:t>
            </a:r>
            <a:endParaRPr lang="en-US" i="1" dirty="0" err="1">
              <a:cs typeface="Arial"/>
            </a:endParaRP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90A405A8-3B20-4E7B-8985-947E79919420}"/>
              </a:ext>
            </a:extLst>
          </p:cNvPr>
          <p:cNvSpPr txBox="1"/>
          <p:nvPr/>
        </p:nvSpPr>
        <p:spPr>
          <a:xfrm>
            <a:off x="429519" y="287673"/>
            <a:ext cx="549430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1. </a:t>
            </a:r>
            <a:r>
              <a:rPr lang="en-US" b="1" dirty="0" err="1">
                <a:latin typeface="Arial"/>
                <a:cs typeface="Arial"/>
              </a:rPr>
              <a:t>Alueen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houkuttelevuus</a:t>
            </a:r>
            <a:r>
              <a:rPr lang="en-US" b="1" dirty="0">
                <a:latin typeface="Arial"/>
                <a:cs typeface="Arial"/>
              </a:rPr>
              <a:t> ja </a:t>
            </a:r>
            <a:r>
              <a:rPr lang="en-US" b="1" dirty="0" err="1">
                <a:latin typeface="Arial"/>
                <a:cs typeface="Arial"/>
              </a:rPr>
              <a:t>vetovoima</a:t>
            </a:r>
            <a:r>
              <a:rPr lang="en-US" b="1" dirty="0">
                <a:latin typeface="Arial"/>
                <a:cs typeface="Arial"/>
              </a:rPr>
              <a:t> 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houkuttelevaa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helppoa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yrityksen</a:t>
            </a:r>
            <a:r>
              <a:rPr lang="en-US" b="1" dirty="0">
                <a:latin typeface="Arial"/>
                <a:cs typeface="Arial"/>
              </a:rPr>
              <a:t> on </a:t>
            </a:r>
            <a:r>
              <a:rPr lang="en-US" b="1" dirty="0" err="1">
                <a:latin typeface="Arial"/>
                <a:cs typeface="Arial"/>
              </a:rPr>
              <a:t>sijoittua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alueelle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/>
                <a:cs typeface="Arial"/>
              </a:rPr>
              <a:t>Mitkä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asiat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sitä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tukevat</a:t>
            </a:r>
            <a:r>
              <a:rPr lang="en-US" dirty="0">
                <a:latin typeface="Arial"/>
                <a:cs typeface="Arial"/>
              </a:rPr>
              <a:t>?</a:t>
            </a:r>
            <a:r>
              <a:rPr lang="fi-FI" dirty="0">
                <a:latin typeface="Arial"/>
                <a:cs typeface="Arial"/>
              </a:rPr>
              <a:t>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i="1" dirty="0">
                <a:latin typeface="Arial"/>
                <a:cs typeface="Arial"/>
              </a:rPr>
              <a:t>Vrt. sanapilvet</a:t>
            </a:r>
            <a:endParaRPr lang="fi-FI" i="1" dirty="0">
              <a:cs typeface="Arial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2EF1DE7C-19E8-492B-80F4-E6867EEAAA52}"/>
              </a:ext>
            </a:extLst>
          </p:cNvPr>
          <p:cNvSpPr txBox="1"/>
          <p:nvPr/>
        </p:nvSpPr>
        <p:spPr>
          <a:xfrm>
            <a:off x="5348" y="-1211179"/>
            <a:ext cx="12181304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3200" dirty="0">
                <a:latin typeface="Arial Black"/>
              </a:rPr>
              <a:t>Elinvoiman elementit raamittavat alueelle keskeisten ilmiöiden tunnistamista</a:t>
            </a:r>
            <a:endParaRPr lang="fi-FI" sz="3200" dirty="0">
              <a:latin typeface="Arial Black"/>
              <a:cs typeface="Arial" charset="0"/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3D024FF-242A-482E-9148-AF91127869C2}"/>
              </a:ext>
            </a:extLst>
          </p:cNvPr>
          <p:cNvGrpSpPr/>
          <p:nvPr/>
        </p:nvGrpSpPr>
        <p:grpSpPr>
          <a:xfrm>
            <a:off x="5773531" y="491121"/>
            <a:ext cx="9967947" cy="5873729"/>
            <a:chOff x="5729357" y="49382"/>
            <a:chExt cx="9967947" cy="5873729"/>
          </a:xfrm>
        </p:grpSpPr>
        <p:pic>
          <p:nvPicPr>
            <p:cNvPr id="4" name="Kuva 4">
              <a:extLst>
                <a:ext uri="{FF2B5EF4-FFF2-40B4-BE49-F238E27FC236}">
                  <a16:creationId xmlns:a16="http://schemas.microsoft.com/office/drawing/2014/main" id="{CB6013B6-11DC-403A-B642-625264FF68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29357" y="49382"/>
              <a:ext cx="6034155" cy="5864714"/>
            </a:xfrm>
            <a:prstGeom prst="rect">
              <a:avLst/>
            </a:prstGeom>
          </p:spPr>
        </p:pic>
        <p:sp>
          <p:nvSpPr>
            <p:cNvPr id="9" name="Tekstiruutu 8">
              <a:extLst>
                <a:ext uri="{FF2B5EF4-FFF2-40B4-BE49-F238E27FC236}">
                  <a16:creationId xmlns:a16="http://schemas.microsoft.com/office/drawing/2014/main" id="{519F0BFE-B8B4-47D5-B940-768B0B0FC815}"/>
                </a:ext>
              </a:extLst>
            </p:cNvPr>
            <p:cNvSpPr txBox="1"/>
            <p:nvPr/>
          </p:nvSpPr>
          <p:spPr>
            <a:xfrm>
              <a:off x="10202997" y="5676890"/>
              <a:ext cx="5494307" cy="24622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600" dirty="0">
                  <a:latin typeface="Arial"/>
                  <a:cs typeface="Arial"/>
                </a:rPr>
                <a:t>Kuva: Sitra</a:t>
              </a:r>
              <a:endParaRPr lang="en-US" sz="1600" dirty="0"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490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B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ruutu 29">
            <a:extLst>
              <a:ext uri="{FF2B5EF4-FFF2-40B4-BE49-F238E27FC236}">
                <a16:creationId xmlns:a16="http://schemas.microsoft.com/office/drawing/2014/main" id="{60FC9FDA-B506-48B1-9DAD-3E2F25CC3633}"/>
              </a:ext>
            </a:extLst>
          </p:cNvPr>
          <p:cNvSpPr txBox="1"/>
          <p:nvPr/>
        </p:nvSpPr>
        <p:spPr>
          <a:xfrm>
            <a:off x="248990" y="1780306"/>
            <a:ext cx="4411346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2. </a:t>
            </a:r>
            <a:r>
              <a:rPr lang="en-US" b="1" dirty="0" err="1">
                <a:latin typeface="Arial"/>
                <a:cs typeface="Arial"/>
              </a:rPr>
              <a:t>Osaajatilanne</a:t>
            </a: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alueella</a:t>
            </a:r>
            <a:r>
              <a:rPr lang="en-US" dirty="0">
                <a:latin typeface="Arial"/>
                <a:cs typeface="Arial"/>
              </a:rPr>
              <a:t> on </a:t>
            </a:r>
            <a:r>
              <a:rPr lang="en-US" dirty="0" err="1">
                <a:latin typeface="Arial"/>
                <a:cs typeface="Arial"/>
              </a:rPr>
              <a:t>oikeanlaista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osaamista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yrityksille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>
                <a:latin typeface="Arial"/>
                <a:cs typeface="Arial"/>
              </a:rPr>
              <a:t>Vrt</a:t>
            </a:r>
            <a:r>
              <a:rPr lang="en-US" i="1" dirty="0">
                <a:latin typeface="Arial"/>
                <a:cs typeface="Arial"/>
              </a:rPr>
              <a:t>. </a:t>
            </a:r>
            <a:r>
              <a:rPr lang="en-US" i="1" dirty="0" err="1">
                <a:latin typeface="Arial"/>
                <a:cs typeface="Arial"/>
              </a:rPr>
              <a:t>Väestöselvitykset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FBDE4DDC-15AF-400F-A83C-94D9E9B7579E}"/>
              </a:ext>
            </a:extLst>
          </p:cNvPr>
          <p:cNvSpPr txBox="1"/>
          <p:nvPr/>
        </p:nvSpPr>
        <p:spPr>
          <a:xfrm>
            <a:off x="208278" y="3008138"/>
            <a:ext cx="5127233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3. </a:t>
            </a:r>
            <a:r>
              <a:rPr lang="en-US" b="1" dirty="0" err="1">
                <a:latin typeface="Arial"/>
                <a:cs typeface="Arial"/>
              </a:rPr>
              <a:t>Yhteistyön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tilanne</a:t>
            </a: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yhteis</a:t>
            </a:r>
            <a:r>
              <a:rPr lang="en-US" dirty="0">
                <a:latin typeface="Arial"/>
                <a:cs typeface="Arial"/>
              </a:rPr>
              <a:t>- ja </a:t>
            </a:r>
            <a:r>
              <a:rPr lang="en-US" dirty="0" err="1">
                <a:latin typeface="Arial"/>
                <a:cs typeface="Arial"/>
              </a:rPr>
              <a:t>kehittämis-toiminta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tukee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yritysten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menestymistä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alueella</a:t>
            </a:r>
            <a:r>
              <a:rPr lang="en-US" dirty="0">
                <a:latin typeface="Arial"/>
                <a:cs typeface="Arial"/>
              </a:rPr>
              <a:t>?</a:t>
            </a:r>
            <a:r>
              <a:rPr lang="fi-FI" dirty="0">
                <a:latin typeface="Arial"/>
                <a:cs typeface="Arial"/>
              </a:rPr>
              <a:t>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i="1" dirty="0">
                <a:latin typeface="Arial"/>
                <a:cs typeface="Arial"/>
              </a:rPr>
              <a:t>Vrt. hankeportfolio ja Arvio alueen kehittämistyön tilanteesta -harjoitus</a:t>
            </a:r>
            <a:endParaRPr lang="fi-FI" i="1" dirty="0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ABBBDECC-374F-45A5-9C52-0FAEE0DE871F}"/>
              </a:ext>
            </a:extLst>
          </p:cNvPr>
          <p:cNvSpPr txBox="1"/>
          <p:nvPr/>
        </p:nvSpPr>
        <p:spPr>
          <a:xfrm>
            <a:off x="222875" y="4798308"/>
            <a:ext cx="564107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4. </a:t>
            </a:r>
            <a:r>
              <a:rPr lang="en-US" b="1" dirty="0" err="1">
                <a:latin typeface="Arial"/>
                <a:cs typeface="Arial"/>
              </a:rPr>
              <a:t>Yritys-oppilaitosrajapinta</a:t>
            </a:r>
            <a:r>
              <a:rPr lang="en-US" b="1" dirty="0">
                <a:latin typeface="Arial"/>
                <a:cs typeface="Arial"/>
              </a:rPr>
              <a:t> </a:t>
            </a:r>
            <a:endParaRPr lang="fi-FI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hyvin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oppilaitosten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koulutus</a:t>
            </a:r>
            <a:r>
              <a:rPr lang="en-US" dirty="0">
                <a:latin typeface="Arial"/>
                <a:cs typeface="Arial"/>
              </a:rPr>
              <a:t>- ja </a:t>
            </a:r>
            <a:r>
              <a:rPr lang="en-US" dirty="0" err="1">
                <a:latin typeface="Arial"/>
                <a:cs typeface="Arial"/>
              </a:rPr>
              <a:t>muut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palvelut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tukevat</a:t>
            </a:r>
            <a:r>
              <a:rPr lang="en-US" dirty="0">
                <a:latin typeface="Arial"/>
                <a:cs typeface="Arial"/>
              </a:rPr>
              <a:t>  </a:t>
            </a:r>
            <a:r>
              <a:rPr lang="en-US" b="1" dirty="0" err="1">
                <a:latin typeface="Arial"/>
                <a:cs typeface="Arial"/>
              </a:rPr>
              <a:t>yritysten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kehittymistä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>
                <a:latin typeface="Arial"/>
                <a:cs typeface="Arial"/>
              </a:rPr>
              <a:t>Vrt</a:t>
            </a:r>
            <a:r>
              <a:rPr lang="en-US" i="1" dirty="0">
                <a:latin typeface="Arial"/>
                <a:cs typeface="Arial"/>
              </a:rPr>
              <a:t>. </a:t>
            </a:r>
            <a:r>
              <a:rPr lang="en-US" i="1" dirty="0" err="1">
                <a:latin typeface="Arial"/>
                <a:cs typeface="Arial"/>
              </a:rPr>
              <a:t>Yrityskysely</a:t>
            </a:r>
            <a:endParaRPr lang="en-US" i="1" dirty="0" err="1"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/>
          </a:p>
          <a:p>
            <a:r>
              <a:rPr lang="en-US" b="1" dirty="0">
                <a:latin typeface="Arial"/>
                <a:cs typeface="Arial"/>
              </a:rPr>
              <a:t>5. </a:t>
            </a:r>
            <a:r>
              <a:rPr lang="en-US" b="1" dirty="0" err="1">
                <a:latin typeface="Arial"/>
                <a:cs typeface="Arial"/>
              </a:rPr>
              <a:t>Muu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alueen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yritysten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toimintaedellytyksiin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liittyvä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asia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90A405A8-3B20-4E7B-8985-947E79919420}"/>
              </a:ext>
            </a:extLst>
          </p:cNvPr>
          <p:cNvSpPr txBox="1"/>
          <p:nvPr/>
        </p:nvSpPr>
        <p:spPr>
          <a:xfrm>
            <a:off x="209960" y="326419"/>
            <a:ext cx="549430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Arial"/>
                <a:cs typeface="Arial"/>
              </a:rPr>
              <a:t>1. </a:t>
            </a:r>
            <a:r>
              <a:rPr lang="en-US" b="1" dirty="0" err="1">
                <a:latin typeface="Arial"/>
                <a:cs typeface="Arial"/>
              </a:rPr>
              <a:t>Alueen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b="1" dirty="0" err="1">
                <a:latin typeface="Arial"/>
                <a:cs typeface="Arial"/>
              </a:rPr>
              <a:t>houkuttelevuus</a:t>
            </a:r>
            <a:r>
              <a:rPr lang="en-US" b="1" dirty="0">
                <a:latin typeface="Arial"/>
                <a:cs typeface="Arial"/>
              </a:rPr>
              <a:t> ja </a:t>
            </a:r>
            <a:r>
              <a:rPr lang="en-US" b="1" dirty="0" err="1">
                <a:latin typeface="Arial"/>
                <a:cs typeface="Arial"/>
              </a:rPr>
              <a:t>vetovoima</a:t>
            </a:r>
            <a:r>
              <a:rPr lang="en-US" b="1" dirty="0">
                <a:latin typeface="Arial"/>
                <a:cs typeface="Arial"/>
              </a:rPr>
              <a:t> 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/>
                <a:cs typeface="Arial"/>
              </a:rPr>
              <a:t>Miten </a:t>
            </a:r>
            <a:r>
              <a:rPr lang="en-US" dirty="0" err="1">
                <a:latin typeface="Arial"/>
                <a:cs typeface="Arial"/>
              </a:rPr>
              <a:t>houkuttelevaa</a:t>
            </a:r>
            <a:r>
              <a:rPr lang="en-US" dirty="0">
                <a:latin typeface="Arial"/>
                <a:cs typeface="Arial"/>
              </a:rPr>
              <a:t>, </a:t>
            </a:r>
            <a:r>
              <a:rPr lang="en-US" dirty="0" err="1">
                <a:latin typeface="Arial"/>
                <a:cs typeface="Arial"/>
              </a:rPr>
              <a:t>helppoa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b="1" dirty="0" err="1">
                <a:latin typeface="Arial"/>
                <a:cs typeface="Arial"/>
              </a:rPr>
              <a:t>yrityksen</a:t>
            </a:r>
            <a:r>
              <a:rPr lang="en-US" b="1" dirty="0">
                <a:latin typeface="Arial"/>
                <a:cs typeface="Arial"/>
              </a:rPr>
              <a:t> on </a:t>
            </a:r>
            <a:r>
              <a:rPr lang="en-US" b="1" dirty="0" err="1">
                <a:latin typeface="Arial"/>
                <a:cs typeface="Arial"/>
              </a:rPr>
              <a:t>sijoittua</a:t>
            </a:r>
            <a:r>
              <a:rPr lang="en-US" b="1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alueelle</a:t>
            </a:r>
            <a:r>
              <a:rPr lang="en-US" dirty="0">
                <a:latin typeface="Arial"/>
                <a:cs typeface="Arial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/>
                <a:cs typeface="Arial"/>
              </a:rPr>
              <a:t>Mitkä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asiat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sitä</a:t>
            </a:r>
            <a:r>
              <a:rPr lang="en-US" dirty="0"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</a:rPr>
              <a:t>tukevat</a:t>
            </a:r>
            <a:r>
              <a:rPr lang="en-US" dirty="0">
                <a:latin typeface="Arial"/>
                <a:cs typeface="Arial"/>
              </a:rPr>
              <a:t>?</a:t>
            </a:r>
            <a:r>
              <a:rPr lang="fi-FI" dirty="0">
                <a:latin typeface="Arial"/>
                <a:cs typeface="Arial"/>
              </a:rPr>
              <a:t>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i="1" dirty="0">
                <a:latin typeface="Arial"/>
                <a:cs typeface="Arial"/>
              </a:rPr>
              <a:t>Vrt. sanapilvet </a:t>
            </a:r>
            <a:endParaRPr lang="fi-FI" i="1" dirty="0">
              <a:cs typeface="Arial"/>
            </a:endParaRP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F25645BC-989A-4D38-9E40-CFEF0552DCD5}"/>
              </a:ext>
            </a:extLst>
          </p:cNvPr>
          <p:cNvSpPr/>
          <p:nvPr/>
        </p:nvSpPr>
        <p:spPr>
          <a:xfrm>
            <a:off x="9461717" y="2493935"/>
            <a:ext cx="1897317" cy="174097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/>
              <a:t>SWOT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7F7DC2AC-7194-4CD7-A17F-768377550285}"/>
              </a:ext>
            </a:extLst>
          </p:cNvPr>
          <p:cNvSpPr/>
          <p:nvPr/>
        </p:nvSpPr>
        <p:spPr>
          <a:xfrm>
            <a:off x="5872082" y="2068540"/>
            <a:ext cx="2929178" cy="300666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/>
              <a:t>Keskeiset aihe-alueet/ilmiöt/ </a:t>
            </a:r>
            <a:r>
              <a:rPr lang="fi-FI" dirty="0"/>
              <a:t>kysymykset yritysten toiminta-edellytysten näkökulmasta</a:t>
            </a:r>
          </a:p>
          <a:p>
            <a:pPr algn="ctr"/>
            <a:r>
              <a:rPr lang="fi-FI"/>
              <a:t>5-10</a:t>
            </a:r>
          </a:p>
        </p:txBody>
      </p:sp>
      <p:sp>
        <p:nvSpPr>
          <p:cNvPr id="13" name="Tasakylkinen kolmio 12">
            <a:extLst>
              <a:ext uri="{FF2B5EF4-FFF2-40B4-BE49-F238E27FC236}">
                <a16:creationId xmlns:a16="http://schemas.microsoft.com/office/drawing/2014/main" id="{B2924D39-4BC7-4C92-A2E8-F22A3A9F63C9}"/>
              </a:ext>
            </a:extLst>
          </p:cNvPr>
          <p:cNvSpPr/>
          <p:nvPr/>
        </p:nvSpPr>
        <p:spPr>
          <a:xfrm rot="16200000">
            <a:off x="7772031" y="3268374"/>
            <a:ext cx="2610533" cy="43653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6FDD2F0-3CF7-4E3F-8D1E-C1EE4B9B2F1D}"/>
              </a:ext>
            </a:extLst>
          </p:cNvPr>
          <p:cNvCxnSpPr>
            <a:cxnSpLocks/>
          </p:cNvCxnSpPr>
          <p:nvPr/>
        </p:nvCxnSpPr>
        <p:spPr>
          <a:xfrm>
            <a:off x="7776790" y="5214107"/>
            <a:ext cx="440675" cy="533876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3C96609-0D81-42FE-83DE-19A02A17CBE4}"/>
              </a:ext>
            </a:extLst>
          </p:cNvPr>
          <p:cNvSpPr txBox="1"/>
          <p:nvPr/>
        </p:nvSpPr>
        <p:spPr>
          <a:xfrm>
            <a:off x="8046607" y="5278954"/>
            <a:ext cx="29291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/>
              <a:t>Tunnistaminen tehdään johtopäätösten ja jatkotoimenpiteiden pohjaksi</a:t>
            </a:r>
          </a:p>
        </p:txBody>
      </p:sp>
      <p:sp>
        <p:nvSpPr>
          <p:cNvPr id="19" name="Tasakylkinen kolmio 18">
            <a:extLst>
              <a:ext uri="{FF2B5EF4-FFF2-40B4-BE49-F238E27FC236}">
                <a16:creationId xmlns:a16="http://schemas.microsoft.com/office/drawing/2014/main" id="{9E0AD54C-1B3E-4014-918C-6CD1F5202F78}"/>
              </a:ext>
            </a:extLst>
          </p:cNvPr>
          <p:cNvSpPr/>
          <p:nvPr/>
        </p:nvSpPr>
        <p:spPr>
          <a:xfrm rot="5400000">
            <a:off x="4277767" y="3307824"/>
            <a:ext cx="2610533" cy="43653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B5C4E38-95BF-498C-88CA-7584962210E3}"/>
              </a:ext>
            </a:extLst>
          </p:cNvPr>
          <p:cNvSpPr txBox="1"/>
          <p:nvPr/>
        </p:nvSpPr>
        <p:spPr>
          <a:xfrm>
            <a:off x="6101348" y="326189"/>
            <a:ext cx="5550568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fi-FI" sz="3200" dirty="0">
                <a:latin typeface="Arial Black"/>
              </a:rPr>
              <a:t>Alueelle keskeisten ilmiöiden tunnistaminen</a:t>
            </a:r>
            <a:endParaRPr lang="fi-FI" sz="3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5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CF57EC-A700-4923-A6DB-8A3E05D66C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3826" y="601801"/>
            <a:ext cx="4622800" cy="1177925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fi-FI" sz="3200" dirty="0">
                <a:latin typeface="Arial Black"/>
              </a:rPr>
              <a:t>Tunnistetut ilmiöt </a:t>
            </a:r>
          </a:p>
        </p:txBody>
      </p:sp>
      <p:sp>
        <p:nvSpPr>
          <p:cNvPr id="25" name="Google Shape;146;p37">
            <a:extLst>
              <a:ext uri="{FF2B5EF4-FFF2-40B4-BE49-F238E27FC236}">
                <a16:creationId xmlns:a16="http://schemas.microsoft.com/office/drawing/2014/main" id="{231D04B2-C577-400F-9B0F-BA10488BB8A5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5763842" y="3559764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9" name="Google Shape;146;p37">
            <a:extLst>
              <a:ext uri="{FF2B5EF4-FFF2-40B4-BE49-F238E27FC236}">
                <a16:creationId xmlns:a16="http://schemas.microsoft.com/office/drawing/2014/main" id="{1ED0040F-58E8-40D4-9AEE-28A0A37B38F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8647061" y="755080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" name="Google Shape;154;p37">
            <a:extLst>
              <a:ext uri="{FF2B5EF4-FFF2-40B4-BE49-F238E27FC236}">
                <a16:creationId xmlns:a16="http://schemas.microsoft.com/office/drawing/2014/main" id="{3F38CB9D-3892-45F6-A92D-F86D7072C7B2}"/>
              </a:ext>
            </a:extLst>
          </p:cNvPr>
          <p:cNvSpPr txBox="1"/>
          <p:nvPr/>
        </p:nvSpPr>
        <p:spPr>
          <a:xfrm>
            <a:off x="6403887" y="4110039"/>
            <a:ext cx="1635466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3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146;p37">
            <a:extLst>
              <a:ext uri="{FF2B5EF4-FFF2-40B4-BE49-F238E27FC236}">
                <a16:creationId xmlns:a16="http://schemas.microsoft.com/office/drawing/2014/main" id="{D54D92E8-FCD0-4F48-881B-CC58C5CD35CB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5764984" y="754334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4" name="Google Shape;151;p37">
            <a:extLst>
              <a:ext uri="{FF2B5EF4-FFF2-40B4-BE49-F238E27FC236}">
                <a16:creationId xmlns:a16="http://schemas.microsoft.com/office/drawing/2014/main" id="{078AA5DA-BF52-465F-A040-FBA4AC1D2326}"/>
              </a:ext>
            </a:extLst>
          </p:cNvPr>
          <p:cNvSpPr txBox="1">
            <a:spLocks noChangeAspect="1"/>
          </p:cNvSpPr>
          <p:nvPr/>
        </p:nvSpPr>
        <p:spPr>
          <a:xfrm>
            <a:off x="9297831" y="1310647"/>
            <a:ext cx="1710069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2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146;p37">
            <a:extLst>
              <a:ext uri="{FF2B5EF4-FFF2-40B4-BE49-F238E27FC236}">
                <a16:creationId xmlns:a16="http://schemas.microsoft.com/office/drawing/2014/main" id="{D69A030B-B3A2-4DAB-B918-6F50D18413EE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8643075" y="3562133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7" name="Google Shape;150;p37">
            <a:extLst>
              <a:ext uri="{FF2B5EF4-FFF2-40B4-BE49-F238E27FC236}">
                <a16:creationId xmlns:a16="http://schemas.microsoft.com/office/drawing/2014/main" id="{CE3FD558-527F-4B08-ABED-4A8ADB0C17BC}"/>
              </a:ext>
            </a:extLst>
          </p:cNvPr>
          <p:cNvSpPr txBox="1"/>
          <p:nvPr/>
        </p:nvSpPr>
        <p:spPr>
          <a:xfrm>
            <a:off x="9297753" y="4109874"/>
            <a:ext cx="1645950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4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157;p37">
            <a:extLst>
              <a:ext uri="{FF2B5EF4-FFF2-40B4-BE49-F238E27FC236}">
                <a16:creationId xmlns:a16="http://schemas.microsoft.com/office/drawing/2014/main" id="{6A767FD0-3ECB-4B95-B915-5507E4F988E1}"/>
              </a:ext>
            </a:extLst>
          </p:cNvPr>
          <p:cNvSpPr txBox="1"/>
          <p:nvPr/>
        </p:nvSpPr>
        <p:spPr>
          <a:xfrm>
            <a:off x="6399841" y="1313572"/>
            <a:ext cx="1583541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lmiö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1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A211D4D-6ADA-4D17-977C-BD3ABA024656}"/>
              </a:ext>
            </a:extLst>
          </p:cNvPr>
          <p:cNvSpPr txBox="1"/>
          <p:nvPr/>
        </p:nvSpPr>
        <p:spPr>
          <a:xfrm>
            <a:off x="678300" y="1586219"/>
            <a:ext cx="4748461" cy="46166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sz="2000" dirty="0">
                <a:latin typeface="georgia"/>
                <a:cs typeface="Arial"/>
              </a:rPr>
              <a:t>Suunnitteluryhmä koostaa tilannekuvafoorumien aineistojen ja aiemman SWOT-analyysin pohjalta 5-10 alueelle keskeistä ilmiötä yritysten toimintaedellytysten näkökulmasta.</a:t>
            </a:r>
            <a:endParaRPr lang="fi-FI" sz="2400" dirty="0">
              <a:latin typeface="georgia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endParaRPr lang="fi-FI" sz="2000" dirty="0">
              <a:latin typeface="georgia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2000" dirty="0">
                <a:latin typeface="georgia"/>
                <a:cs typeface="Arial"/>
              </a:rPr>
              <a:t>Avainsanojen lisäksi pyrkikää avaamaan asiaa siten, että se avautuu ulkopuolisellekin. </a:t>
            </a:r>
            <a:endParaRPr lang="fi-FI" sz="2400">
              <a:latin typeface="georgia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endParaRPr lang="fi-FI" sz="2000" dirty="0">
              <a:latin typeface="georgia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2000" dirty="0">
                <a:latin typeface="georgia"/>
                <a:cs typeface="Arial"/>
              </a:rPr>
              <a:t>Nämä ilmiöt esitellään kolmannessa tilannekuvafoorumissa.</a:t>
            </a:r>
          </a:p>
          <a:p>
            <a:pPr marL="285750" indent="-285750">
              <a:buFont typeface="Arial"/>
              <a:buChar char="•"/>
            </a:pPr>
            <a:endParaRPr lang="fi-FI" sz="2000" dirty="0">
              <a:latin typeface="georgia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fi-FI" sz="2000" dirty="0">
                <a:latin typeface="georgia"/>
                <a:cs typeface="Arial"/>
              </a:rPr>
              <a:t>Lopullisessa tilannekuvan kiteytyksessä ilmiöt esitellään otsikkotasolla.</a:t>
            </a:r>
            <a:endParaRPr lang="fi-FI" sz="1600" dirty="0">
              <a:latin typeface="georg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B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519043" y="2558636"/>
            <a:ext cx="10080625" cy="682625"/>
          </a:xfrm>
        </p:spPr>
        <p:txBody>
          <a:bodyPr lIns="91440" tIns="45720" rIns="91440" bIns="45720" anchor="b">
            <a:normAutofit/>
          </a:bodyPr>
          <a:lstStyle/>
          <a:p>
            <a:r>
              <a:rPr lang="fi-FI" sz="3200" dirty="0">
                <a:solidFill>
                  <a:schemeClr val="tx1"/>
                </a:solidFill>
                <a:latin typeface="Arial Black"/>
              </a:rPr>
              <a:t>Vaihe III: Suunnitteluryhmän lopputyöstö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4294967295"/>
          </p:nvPr>
        </p:nvSpPr>
        <p:spPr>
          <a:xfrm>
            <a:off x="519043" y="3602452"/>
            <a:ext cx="10080625" cy="481012"/>
          </a:xfrm>
        </p:spPr>
        <p:txBody>
          <a:bodyPr spcFirstLastPara="1" wrap="square" lIns="91440" tIns="45720" rIns="91440" bIns="45720" anchor="t" anchorCtr="0">
            <a:noAutofit/>
          </a:bodyPr>
          <a:lstStyle/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</a:rPr>
              <a:t>Kolmannen tilannekuvafoorumin jälkeen</a:t>
            </a:r>
            <a:endParaRPr lang="fi-FI"/>
          </a:p>
          <a:p>
            <a:pPr>
              <a:buChar char="•"/>
            </a:pPr>
            <a:endParaRPr lang="fi-FI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Lopputuotos: Tiivistetyt tahtolauseet ja niiden konkretisointi kolmannen tilannekuvafoorumin aineistojen ja tiedontuotannon pohjalta. Lisäksi viimeistelty kiteytys tilannekuvasta. </a:t>
            </a:r>
          </a:p>
        </p:txBody>
      </p:sp>
    </p:spTree>
    <p:extLst>
      <p:ext uri="{BB962C8B-B14F-4D97-AF65-F5344CB8AC3E}">
        <p14:creationId xmlns:p14="http://schemas.microsoft.com/office/powerpoint/2010/main" val="2581777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9B4147BF-ED42-4AA5-A776-A10546720775}"/>
              </a:ext>
            </a:extLst>
          </p:cNvPr>
          <p:cNvCxnSpPr/>
          <p:nvPr/>
        </p:nvCxnSpPr>
        <p:spPr>
          <a:xfrm>
            <a:off x="2225677" y="3502359"/>
            <a:ext cx="7170820" cy="18716"/>
          </a:xfrm>
          <a:prstGeom prst="straightConnector1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uora nuoliyhdysviiva 2">
            <a:extLst>
              <a:ext uri="{FF2B5EF4-FFF2-40B4-BE49-F238E27FC236}">
                <a16:creationId xmlns:a16="http://schemas.microsoft.com/office/drawing/2014/main" id="{94CB4908-D51B-47B2-92A7-9505C5136003}"/>
              </a:ext>
            </a:extLst>
          </p:cNvPr>
          <p:cNvCxnSpPr/>
          <p:nvPr/>
        </p:nvCxnSpPr>
        <p:spPr>
          <a:xfrm flipV="1">
            <a:off x="9234904" y="3498515"/>
            <a:ext cx="1235243" cy="802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E51D96C-3156-4063-853E-5E5A1A02D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16</a:t>
            </a:fld>
            <a:endParaRPr lang="LID4096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977D8A6-A840-47A1-97FC-DEBB359FD2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6522" y="839995"/>
            <a:ext cx="10080625" cy="1152525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fi-FI" sz="3200" dirty="0">
                <a:latin typeface="Arial Black"/>
              </a:rPr>
              <a:t>Kohti alueen tilannekuvan kiteytystä</a:t>
            </a: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17AA3A13-65DF-440C-A02C-48FE05A80E7F}"/>
              </a:ext>
            </a:extLst>
          </p:cNvPr>
          <p:cNvSpPr/>
          <p:nvPr/>
        </p:nvSpPr>
        <p:spPr>
          <a:xfrm>
            <a:off x="2029327" y="2477168"/>
            <a:ext cx="2171032" cy="2184400"/>
          </a:xfrm>
          <a:prstGeom prst="ellipse">
            <a:avLst/>
          </a:prstGeom>
          <a:solidFill>
            <a:srgbClr val="FBD1D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700" dirty="0">
                <a:solidFill>
                  <a:schemeClr val="tx1"/>
                </a:solidFill>
                <a:latin typeface="Georgia"/>
              </a:rPr>
              <a:t>Miten yritysten ja oppilaitosten välinen yhteistyö toimii?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7800744C-9C48-4D87-A94D-883047C827D4}"/>
              </a:ext>
            </a:extLst>
          </p:cNvPr>
          <p:cNvSpPr/>
          <p:nvPr/>
        </p:nvSpPr>
        <p:spPr>
          <a:xfrm>
            <a:off x="4652256" y="2416965"/>
            <a:ext cx="2171032" cy="2184400"/>
          </a:xfrm>
          <a:prstGeom prst="ellipse">
            <a:avLst/>
          </a:prstGeom>
          <a:solidFill>
            <a:srgbClr val="FBD1D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700" dirty="0">
                <a:solidFill>
                  <a:schemeClr val="tx1"/>
                </a:solidFill>
                <a:latin typeface="Georgia"/>
              </a:rPr>
              <a:t>Miltä alueen kehittäminen tällä hetkellä näyttää?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91382507-341F-4C04-89C8-F50923E82F9B}"/>
              </a:ext>
            </a:extLst>
          </p:cNvPr>
          <p:cNvSpPr/>
          <p:nvPr/>
        </p:nvSpPr>
        <p:spPr>
          <a:xfrm>
            <a:off x="7296485" y="2477169"/>
            <a:ext cx="2171032" cy="2184400"/>
          </a:xfrm>
          <a:prstGeom prst="ellipse">
            <a:avLst/>
          </a:prstGeom>
          <a:solidFill>
            <a:srgbClr val="FBD1D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700" dirty="0">
                <a:solidFill>
                  <a:schemeClr val="tx1"/>
                </a:solidFill>
                <a:latin typeface="Georgia"/>
              </a:rPr>
              <a:t>Miltä alueen osaajatilanne näyttää?</a:t>
            </a:r>
            <a:endParaRPr lang="fi-FI">
              <a:solidFill>
                <a:schemeClr val="tx1"/>
              </a:solidFill>
              <a:latin typeface="Georgia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D32B596-B336-4023-BEC4-CAAA0CC6BCF6}"/>
              </a:ext>
            </a:extLst>
          </p:cNvPr>
          <p:cNvSpPr txBox="1"/>
          <p:nvPr/>
        </p:nvSpPr>
        <p:spPr>
          <a:xfrm>
            <a:off x="1659316" y="5120640"/>
            <a:ext cx="290840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b="0" i="0" dirty="0">
                <a:latin typeface="+mn-lt"/>
              </a:rPr>
              <a:t>1. </a:t>
            </a:r>
            <a:r>
              <a:rPr lang="en-US" sz="1600" dirty="0" err="1">
                <a:latin typeface="+mn-lt"/>
              </a:rPr>
              <a:t>tilannekuvafoorumi</a:t>
            </a:r>
            <a:endParaRPr lang="fi-FI" dirty="0" err="1"/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A7DE5A8F-E7C6-4815-886E-B3C4EC505FD8}"/>
              </a:ext>
            </a:extLst>
          </p:cNvPr>
          <p:cNvSpPr txBox="1"/>
          <p:nvPr/>
        </p:nvSpPr>
        <p:spPr>
          <a:xfrm>
            <a:off x="4284167" y="5125721"/>
            <a:ext cx="290840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2</a:t>
            </a:r>
            <a:r>
              <a:rPr lang="en-US" sz="1600" b="0" i="0" dirty="0">
                <a:latin typeface="+mn-lt"/>
              </a:rPr>
              <a:t>. </a:t>
            </a:r>
            <a:r>
              <a:rPr lang="en-US" sz="1600" dirty="0" err="1">
                <a:latin typeface="+mn-lt"/>
              </a:rPr>
              <a:t>tilannekuvafoorumi</a:t>
            </a:r>
            <a:endParaRPr lang="fi-FI" dirty="0" err="1"/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EF0542EE-FA0C-4095-8742-D30F1FB39C01}"/>
              </a:ext>
            </a:extLst>
          </p:cNvPr>
          <p:cNvSpPr txBox="1"/>
          <p:nvPr/>
        </p:nvSpPr>
        <p:spPr>
          <a:xfrm>
            <a:off x="7368342" y="5122621"/>
            <a:ext cx="2908400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 dirty="0">
                <a:latin typeface="+mn-lt"/>
              </a:rPr>
              <a:t>3</a:t>
            </a:r>
            <a:r>
              <a:rPr lang="en-US" sz="1600" b="0" i="0" dirty="0">
                <a:latin typeface="+mn-lt"/>
              </a:rPr>
              <a:t>. </a:t>
            </a:r>
            <a:r>
              <a:rPr lang="en-US" sz="1600" dirty="0" err="1">
                <a:latin typeface="+mn-lt"/>
              </a:rPr>
              <a:t>tilannekuvafoorumi</a:t>
            </a:r>
            <a:r>
              <a:rPr lang="en-US" sz="1600" dirty="0">
                <a:latin typeface="+mn-lt"/>
              </a:rPr>
              <a:t> </a:t>
            </a:r>
            <a:endParaRPr lang="en-US" sz="1600" b="0" i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0980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E3AC17-5F6C-4DB8-8F6E-B568C771DC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5199" y="511797"/>
            <a:ext cx="10848975" cy="1150937"/>
          </a:xfrm>
        </p:spPr>
        <p:txBody>
          <a:bodyPr/>
          <a:lstStyle/>
          <a:p>
            <a:r>
              <a:rPr lang="en-US" sz="3200" dirty="0" err="1">
                <a:latin typeface="Arial Black"/>
              </a:rPr>
              <a:t>Näin</a:t>
            </a:r>
            <a:r>
              <a:rPr lang="en-US" sz="3200" dirty="0">
                <a:latin typeface="Arial Black"/>
              </a:rPr>
              <a:t> </a:t>
            </a:r>
            <a:r>
              <a:rPr lang="en-US" sz="3200" dirty="0" err="1">
                <a:latin typeface="Arial Black"/>
              </a:rPr>
              <a:t>kiteytätte</a:t>
            </a:r>
            <a:r>
              <a:rPr lang="en-US" sz="3200" dirty="0">
                <a:latin typeface="Arial Black"/>
              </a:rPr>
              <a:t> </a:t>
            </a:r>
            <a:r>
              <a:rPr lang="en-US" sz="3200" dirty="0" err="1">
                <a:latin typeface="Arial Black"/>
              </a:rPr>
              <a:t>tilannekuvan</a:t>
            </a:r>
            <a:endParaRPr lang="en-US" sz="3200" dirty="0">
              <a:latin typeface="Arial Black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CC40BA4-F090-4DBC-9F18-50F85743B2D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87482" y="1673777"/>
            <a:ext cx="10785475" cy="4321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2000" b="1" dirty="0">
                <a:solidFill>
                  <a:schemeClr val="tx1"/>
                </a:solidFill>
                <a:latin typeface="Georgia"/>
              </a:rPr>
              <a:t>Tavoitteena on muodostaa kiteytys alueen tilannekuvasta.</a:t>
            </a:r>
          </a:p>
          <a:p>
            <a:pPr marL="0" indent="0">
              <a:buNone/>
            </a:pPr>
            <a:endParaRPr lang="fi-FI" sz="2000" b="1" dirty="0">
              <a:solidFill>
                <a:schemeClr val="tx1"/>
              </a:solidFill>
              <a:latin typeface="Georgia"/>
            </a:endParaRPr>
          </a:p>
          <a:p>
            <a:pPr marL="457200" indent="-4572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Georgia"/>
              </a:rPr>
              <a:t>Halutessanne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voitte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kiteyttää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aiemmin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työstämäänne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SWOT-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analyysiä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kaikkien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tilannekuvafoorumien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aineistojen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pohjalta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 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Georgia"/>
              </a:rPr>
              <a:t>Tarkentakaa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tunnistamianne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ilmiöitä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siten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että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ne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ovat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ulkopuolisellekin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ymmärrettäviä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 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Georgia"/>
              </a:rPr>
              <a:t>Käykää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läpi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kolmannen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tilannekuvafoorumin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pienryhmäkeskustelun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koontia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ja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kootkaa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 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niistä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yhteenveto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Georgia"/>
              </a:rPr>
              <a:t>Lopputuotokseen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kiteytetään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keskeisimmät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ilmiöt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tahtotilat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ja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sen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mitä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ne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tarkoittavat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käytännössä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Georgia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Georgia"/>
              </a:rPr>
              <a:t>Seuraavilla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dioilla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on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pohjia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joita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työstössä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voi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hyödyntää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Kolmannen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tilannekuvafoorumin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jälkeen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tulee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täydentää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vähintään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tahtotilaan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liittyvät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Georgia"/>
              </a:rPr>
              <a:t>sisällöt</a:t>
            </a:r>
            <a:r>
              <a:rPr lang="en-US" sz="2000" dirty="0">
                <a:solidFill>
                  <a:schemeClr val="tx1"/>
                </a:solidFill>
                <a:latin typeface="Georg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969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D4DD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3ab16c380_0_42"/>
          <p:cNvSpPr txBox="1"/>
          <p:nvPr/>
        </p:nvSpPr>
        <p:spPr>
          <a:xfrm>
            <a:off x="1049714" y="2828616"/>
            <a:ext cx="8896147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Kiteyttäkää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tähänastisen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työn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pohjalta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SWOT-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analyysia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(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keskeisimmät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vahvuudet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heikkoudet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uhat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ja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mahdollisuudet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)</a:t>
            </a:r>
            <a:endParaRPr lang="fi-FI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 Black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gd3ab16c380_0_42"/>
          <p:cNvSpPr txBox="1">
            <a:spLocks noGrp="1"/>
          </p:cNvSpPr>
          <p:nvPr>
            <p:ph type="title" idx="4294967295"/>
          </p:nvPr>
        </p:nvSpPr>
        <p:spPr>
          <a:xfrm>
            <a:off x="927652" y="1458499"/>
            <a:ext cx="10080625" cy="1150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</a:pPr>
            <a:r>
              <a:rPr lang="en-US" sz="3200" dirty="0">
                <a:latin typeface="Arial Black"/>
              </a:rPr>
              <a:t>1. SWOT-</a:t>
            </a:r>
            <a:r>
              <a:rPr lang="en-US" sz="3200" dirty="0" err="1">
                <a:latin typeface="Arial Black"/>
              </a:rPr>
              <a:t>analyysi</a:t>
            </a:r>
            <a:endParaRPr lang="fi-FI" sz="320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939381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3ab16c380_0_59"/>
          <p:cNvSpPr txBox="1"/>
          <p:nvPr/>
        </p:nvSpPr>
        <p:spPr>
          <a:xfrm>
            <a:off x="322766" y="382282"/>
            <a:ext cx="161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vahvuudet</a:t>
            </a:r>
            <a:endParaRPr kumimoji="0" sz="2000" b="1" i="1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8" name="Google Shape;138;gd3ab16c380_0_59"/>
          <p:cNvSpPr txBox="1"/>
          <p:nvPr/>
        </p:nvSpPr>
        <p:spPr>
          <a:xfrm>
            <a:off x="10226017" y="382287"/>
            <a:ext cx="1685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heikkoudet</a:t>
            </a:r>
            <a:endParaRPr kumimoji="0" sz="2000" b="1" i="1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gd3ab16c380_0_59"/>
          <p:cNvSpPr txBox="1"/>
          <p:nvPr/>
        </p:nvSpPr>
        <p:spPr>
          <a:xfrm>
            <a:off x="380292" y="6240011"/>
            <a:ext cx="2300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mahdollisuudet</a:t>
            </a:r>
            <a:endParaRPr kumimoji="0" sz="2000" b="1" i="1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0" name="Google Shape;140;gd3ab16c380_0_59"/>
          <p:cNvSpPr txBox="1"/>
          <p:nvPr/>
        </p:nvSpPr>
        <p:spPr>
          <a:xfrm>
            <a:off x="10868013" y="6225553"/>
            <a:ext cx="811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en-US" sz="2000" b="1" i="1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uhat</a:t>
            </a:r>
            <a:endParaRPr kumimoji="0" sz="2000" b="1" i="1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1" name="Google Shape;141;gd3ab16c380_0_59"/>
          <p:cNvCxnSpPr/>
          <p:nvPr/>
        </p:nvCxnSpPr>
        <p:spPr>
          <a:xfrm>
            <a:off x="6095999" y="-174661"/>
            <a:ext cx="0" cy="7397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2" name="Google Shape;142;gd3ab16c380_0_59"/>
          <p:cNvCxnSpPr/>
          <p:nvPr/>
        </p:nvCxnSpPr>
        <p:spPr>
          <a:xfrm>
            <a:off x="-534256" y="3595687"/>
            <a:ext cx="12726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" name="Google Shape;143;gd3ab16c380_0_59"/>
          <p:cNvSpPr txBox="1"/>
          <p:nvPr/>
        </p:nvSpPr>
        <p:spPr>
          <a:xfrm>
            <a:off x="322414" y="992698"/>
            <a:ext cx="535380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285750" indent="-171450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kern="0">
                <a:latin typeface="Georgia"/>
              </a:rPr>
              <a:t>Lisää tekstiä napsauttamalla</a:t>
            </a:r>
          </a:p>
          <a:p>
            <a:pPr marL="2857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4" name="Google Shape;144;gd3ab16c380_0_59"/>
          <p:cNvSpPr txBox="1"/>
          <p:nvPr/>
        </p:nvSpPr>
        <p:spPr>
          <a:xfrm>
            <a:off x="6318564" y="780563"/>
            <a:ext cx="5353800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171450" indent="-8255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defRPr/>
            </a:pPr>
            <a:r>
              <a:rPr lang="fi-FI" sz="1600" kern="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Lisää tekstiä napsauttamalla</a:t>
            </a:r>
            <a:endParaRPr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gd3ab16c380_0_59"/>
          <p:cNvSpPr txBox="1"/>
          <p:nvPr/>
        </p:nvSpPr>
        <p:spPr>
          <a:xfrm>
            <a:off x="232007" y="3331380"/>
            <a:ext cx="5526300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3429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</a:endParaRPr>
          </a:p>
          <a:p>
            <a:pPr marL="171450" indent="-9525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defRPr/>
            </a:pPr>
            <a:r>
              <a:rPr lang="fi-FI" sz="1600" kern="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Lisää tekstiä napsauttamalla</a:t>
            </a:r>
            <a:endParaRPr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gd3ab16c380_0_59"/>
          <p:cNvSpPr txBox="1"/>
          <p:nvPr/>
        </p:nvSpPr>
        <p:spPr>
          <a:xfrm>
            <a:off x="6318565" y="3629926"/>
            <a:ext cx="5353800" cy="892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00" kern="0">
                <a:solidFill>
                  <a:srgbClr val="000000"/>
                </a:solidFill>
                <a:latin typeface="Georgia"/>
              </a:rPr>
              <a:t>Lisää tekstiä napsauttamalla</a:t>
            </a:r>
            <a:endParaRPr sz="160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FC43737-0FC5-4CE0-9413-65017D41D4E9}"/>
              </a:ext>
            </a:extLst>
          </p:cNvPr>
          <p:cNvSpPr txBox="1"/>
          <p:nvPr/>
        </p:nvSpPr>
        <p:spPr>
          <a:xfrm>
            <a:off x="5349" y="-1077495"/>
            <a:ext cx="12114461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3200" dirty="0">
                <a:latin typeface="Arial Black"/>
              </a:rPr>
              <a:t>Kaikkien foorumien aineistojen ja keskustelujen pohjalta kiteytetty lopullinen SWOT-analyysi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499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A83A177-BCE4-428B-87BB-CE764F7FCF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E078C10-ABC5-4EF7-9B5E-599CE2B16BF5}" type="slidenum">
              <a:rPr lang="LID4096" smtClean="0"/>
              <a:pPr/>
              <a:t>2</a:t>
            </a:fld>
            <a:endParaRPr lang="LID4096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C78B7C7-62FA-476A-9480-BDB38C9963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50985" y="698623"/>
            <a:ext cx="10080625" cy="682625"/>
          </a:xfrm>
        </p:spPr>
        <p:txBody>
          <a:bodyPr lIns="91440" tIns="45720" rIns="91440" bIns="45720" anchor="b">
            <a:normAutofit/>
          </a:bodyPr>
          <a:lstStyle/>
          <a:p>
            <a:r>
              <a:rPr lang="fi-FI" sz="3200" dirty="0">
                <a:solidFill>
                  <a:schemeClr val="tx1"/>
                </a:solidFill>
                <a:latin typeface="Arial black"/>
              </a:rPr>
              <a:t>Sisällys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00E1DDE-4E63-4FCA-B457-5BD9DCB37F3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51565" y="1814513"/>
            <a:ext cx="10080625" cy="479425"/>
          </a:xfrm>
        </p:spPr>
        <p:txBody>
          <a:bodyPr spcFirstLastPara="1" wrap="square" lIns="91440" tIns="45720" rIns="91440" bIns="45720" anchor="t" anchorCtr="0">
            <a:noAutofit/>
          </a:bodyPr>
          <a:lstStyle/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Suunnitteluryhmä työstää tilannekuvaa tilannekuvafoorumien välissä ja päätteeksi kolmessa vaiheessa: </a:t>
            </a:r>
            <a:endParaRPr lang="en-US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>
              <a:lnSpc>
                <a:spcPct val="114999"/>
              </a:lnSpc>
              <a:buChar char="•"/>
            </a:pPr>
            <a:endParaRPr lang="fi-FI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 lvl="1">
              <a:lnSpc>
                <a:spcPct val="114999"/>
              </a:lnSpc>
              <a:buChar char="•"/>
            </a:pPr>
            <a:r>
              <a:rPr lang="fi-FI" sz="205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Vaihe I: Ensimmäisen tilannekuvafoorumin jälkeen laaditaan SWOT-analyysi</a:t>
            </a:r>
            <a:endParaRPr lang="en-US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 lvl="1">
              <a:lnSpc>
                <a:spcPct val="114999"/>
              </a:lnSpc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Vaihe II: Toisen tilannekuvafoorumin jälkeen tunnistetaan alueelle keskeisiä ilmiöitä</a:t>
            </a:r>
            <a:endParaRPr lang="en-US" sz="2000" dirty="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 lvl="1">
              <a:lnSpc>
                <a:spcPct val="114999"/>
              </a:lnSpc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  <a:ea typeface="+mn-lt"/>
                <a:cs typeface="+mn-lt"/>
              </a:rPr>
              <a:t>Vaihe III: Kolmannen tilannekuvafoorumin jälkeen koostetaan tahtolauseet ja niiden konkretisointi - sekä mahdollisesti täydennetään ja muotoillaan työstön aiempia vaiheita</a:t>
            </a:r>
            <a:endParaRPr lang="en-US" sz="2000">
              <a:solidFill>
                <a:schemeClr val="tx1"/>
              </a:solidFill>
              <a:latin typeface="georgia"/>
              <a:ea typeface="+mn-lt"/>
              <a:cs typeface="+mn-lt"/>
            </a:endParaRPr>
          </a:p>
          <a:p>
            <a:pPr marL="342900">
              <a:buChar char="•"/>
            </a:pPr>
            <a:endParaRPr lang="fi-FI" sz="2000" dirty="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</a:rPr>
              <a:t>Tässä esityksessä on kuvattu askel askeleelta näiden työstövaiheiden eteneminen.</a:t>
            </a:r>
          </a:p>
          <a:p>
            <a:pPr>
              <a:buChar char="•"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182922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CD4DD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d3ab16c380_0_90"/>
          <p:cNvSpPr txBox="1"/>
          <p:nvPr/>
        </p:nvSpPr>
        <p:spPr>
          <a:xfrm>
            <a:off x="795714" y="2735038"/>
            <a:ext cx="11048463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Tarkentakaa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ja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kirkastakaa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johtopäätöksiä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eli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tunnistamianne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keskeisiä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kysymyksiä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/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ilmiöitä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Kirjatkaa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ne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niin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ne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ovat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ulkopuolisellekin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ymmärrettäviä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.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 Black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gd3ab16c380_0_90"/>
          <p:cNvSpPr txBox="1">
            <a:spLocks noGrp="1"/>
          </p:cNvSpPr>
          <p:nvPr>
            <p:ph type="title" idx="4294967295"/>
          </p:nvPr>
        </p:nvSpPr>
        <p:spPr>
          <a:xfrm>
            <a:off x="795130" y="1409424"/>
            <a:ext cx="10080625" cy="1150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atin typeface="Arial Black"/>
              </a:rPr>
              <a:t>2. </a:t>
            </a:r>
            <a:r>
              <a:rPr lang="en-US" sz="3200" dirty="0" err="1">
                <a:latin typeface="Arial Black"/>
              </a:rPr>
              <a:t>Ilmiöt</a:t>
            </a:r>
            <a:r>
              <a:rPr lang="en-US" sz="3200" dirty="0">
                <a:latin typeface="Arial Black"/>
              </a:rPr>
              <a:t> ja </a:t>
            </a:r>
            <a:r>
              <a:rPr lang="en-US" sz="3200" dirty="0" err="1">
                <a:latin typeface="Arial Black"/>
              </a:rPr>
              <a:t>johtopäätökset</a:t>
            </a:r>
            <a:endParaRPr lang="fi-FI" sz="320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097563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CF57EC-A700-4923-A6DB-8A3E05D66C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5130" y="780912"/>
            <a:ext cx="4181475" cy="1176338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fi-FI" sz="3200" dirty="0">
                <a:latin typeface="Arial Black"/>
              </a:rPr>
              <a:t>2. Ilmiöt ja johtopäätökset</a:t>
            </a:r>
          </a:p>
        </p:txBody>
      </p:sp>
      <p:sp>
        <p:nvSpPr>
          <p:cNvPr id="25" name="Google Shape;146;p37">
            <a:extLst>
              <a:ext uri="{FF2B5EF4-FFF2-40B4-BE49-F238E27FC236}">
                <a16:creationId xmlns:a16="http://schemas.microsoft.com/office/drawing/2014/main" id="{231D04B2-C577-400F-9B0F-BA10488BB8A5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5763842" y="3559764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9" name="Google Shape;146;p37">
            <a:extLst>
              <a:ext uri="{FF2B5EF4-FFF2-40B4-BE49-F238E27FC236}">
                <a16:creationId xmlns:a16="http://schemas.microsoft.com/office/drawing/2014/main" id="{1ED0040F-58E8-40D4-9AEE-28A0A37B38F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8647061" y="755080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1" name="Google Shape;154;p37">
            <a:extLst>
              <a:ext uri="{FF2B5EF4-FFF2-40B4-BE49-F238E27FC236}">
                <a16:creationId xmlns:a16="http://schemas.microsoft.com/office/drawing/2014/main" id="{3F38CB9D-3892-45F6-A92D-F86D7072C7B2}"/>
              </a:ext>
            </a:extLst>
          </p:cNvPr>
          <p:cNvSpPr txBox="1"/>
          <p:nvPr/>
        </p:nvSpPr>
        <p:spPr>
          <a:xfrm>
            <a:off x="6403887" y="4110039"/>
            <a:ext cx="1635466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3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146;p37">
            <a:extLst>
              <a:ext uri="{FF2B5EF4-FFF2-40B4-BE49-F238E27FC236}">
                <a16:creationId xmlns:a16="http://schemas.microsoft.com/office/drawing/2014/main" id="{D54D92E8-FCD0-4F48-881B-CC58C5CD35CB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5764984" y="754334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4" name="Google Shape;151;p37">
            <a:extLst>
              <a:ext uri="{FF2B5EF4-FFF2-40B4-BE49-F238E27FC236}">
                <a16:creationId xmlns:a16="http://schemas.microsoft.com/office/drawing/2014/main" id="{078AA5DA-BF52-465F-A040-FBA4AC1D2326}"/>
              </a:ext>
            </a:extLst>
          </p:cNvPr>
          <p:cNvSpPr txBox="1">
            <a:spLocks noChangeAspect="1"/>
          </p:cNvSpPr>
          <p:nvPr/>
        </p:nvSpPr>
        <p:spPr>
          <a:xfrm>
            <a:off x="9297831" y="1310647"/>
            <a:ext cx="1710069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GB" sz="24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2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146;p37">
            <a:extLst>
              <a:ext uri="{FF2B5EF4-FFF2-40B4-BE49-F238E27FC236}">
                <a16:creationId xmlns:a16="http://schemas.microsoft.com/office/drawing/2014/main" id="{D69A030B-B3A2-4DAB-B918-6F50D18413EE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8643075" y="3562133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37" name="Google Shape;150;p37">
            <a:extLst>
              <a:ext uri="{FF2B5EF4-FFF2-40B4-BE49-F238E27FC236}">
                <a16:creationId xmlns:a16="http://schemas.microsoft.com/office/drawing/2014/main" id="{CE3FD558-527F-4B08-ABED-4A8ADB0C17BC}"/>
              </a:ext>
            </a:extLst>
          </p:cNvPr>
          <p:cNvSpPr txBox="1"/>
          <p:nvPr/>
        </p:nvSpPr>
        <p:spPr>
          <a:xfrm>
            <a:off x="9297753" y="4109874"/>
            <a:ext cx="1645950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4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157;p37">
            <a:extLst>
              <a:ext uri="{FF2B5EF4-FFF2-40B4-BE49-F238E27FC236}">
                <a16:creationId xmlns:a16="http://schemas.microsoft.com/office/drawing/2014/main" id="{6A767FD0-3ECB-4B95-B915-5507E4F988E1}"/>
              </a:ext>
            </a:extLst>
          </p:cNvPr>
          <p:cNvSpPr txBox="1"/>
          <p:nvPr/>
        </p:nvSpPr>
        <p:spPr>
          <a:xfrm>
            <a:off x="6399841" y="1313572"/>
            <a:ext cx="1583541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Kirjoita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tähän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lmiö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1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93427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3ab16c380_0_96"/>
          <p:cNvSpPr txBox="1"/>
          <p:nvPr/>
        </p:nvSpPr>
        <p:spPr>
          <a:xfrm>
            <a:off x="929399" y="2400827"/>
            <a:ext cx="10593936" cy="292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Muodostakaa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kolmannen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tilannekuvafoorumin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pienryhmäkeskustelujen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pohjalta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 lang="fi-FI" dirty="0">
              <a:sym typeface="Georgia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/>
              <a:defRPr/>
            </a:pP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yhteenveto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keskeisimmistä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tahtolauseista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(5-7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kpl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) ja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siitä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mitä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ne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tarkoittavat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käytännössä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lang="en-US" sz="2200" kern="0">
              <a:latin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200"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Tahdomme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…”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Käytännössä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tämä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tarkoittaa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…”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 Black"/>
              <a:buNone/>
              <a:tabLst/>
              <a:defRPr/>
            </a:pP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4" name="Google Shape;204;gd3ab16c380_0_96"/>
          <p:cNvSpPr txBox="1">
            <a:spLocks noGrp="1"/>
          </p:cNvSpPr>
          <p:nvPr>
            <p:ph type="title" idx="4294967295"/>
          </p:nvPr>
        </p:nvSpPr>
        <p:spPr>
          <a:xfrm>
            <a:off x="883478" y="1349307"/>
            <a:ext cx="10080625" cy="11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</a:pPr>
            <a:r>
              <a:rPr lang="en-US" sz="3200" dirty="0">
                <a:latin typeface="Arial Black"/>
              </a:rPr>
              <a:t>3. </a:t>
            </a:r>
            <a:r>
              <a:rPr lang="en-US" sz="3200" dirty="0" err="1">
                <a:latin typeface="Arial Black"/>
              </a:rPr>
              <a:t>Keskeisimmät</a:t>
            </a:r>
            <a:r>
              <a:rPr lang="en-US" sz="3200" dirty="0">
                <a:latin typeface="Arial Black"/>
              </a:rPr>
              <a:t> </a:t>
            </a:r>
            <a:r>
              <a:rPr lang="en-US" sz="3200" dirty="0" err="1">
                <a:latin typeface="Arial Black"/>
              </a:rPr>
              <a:t>tahtolauseet</a:t>
            </a:r>
            <a:endParaRPr sz="3200" dirty="0" err="1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909313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>
            <a:extLst>
              <a:ext uri="{FF2B5EF4-FFF2-40B4-BE49-F238E27FC236}">
                <a16:creationId xmlns:a16="http://schemas.microsoft.com/office/drawing/2014/main" id="{57561B2B-DD9F-4C4A-8E3A-0CCE3B037983}"/>
              </a:ext>
            </a:extLst>
          </p:cNvPr>
          <p:cNvSpPr/>
          <p:nvPr/>
        </p:nvSpPr>
        <p:spPr>
          <a:xfrm>
            <a:off x="753993" y="1341597"/>
            <a:ext cx="11062900" cy="4758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2" name="Google Shape;212;gd5aa6f38a6_0_85"/>
          <p:cNvSpPr txBox="1">
            <a:spLocks noGrp="1"/>
          </p:cNvSpPr>
          <p:nvPr>
            <p:ph type="title" idx="4294967295"/>
          </p:nvPr>
        </p:nvSpPr>
        <p:spPr>
          <a:xfrm>
            <a:off x="684696" y="494058"/>
            <a:ext cx="10080625" cy="11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</a:pPr>
            <a:r>
              <a:rPr lang="en-US" sz="3200" dirty="0" err="1">
                <a:latin typeface="Arial Black"/>
              </a:rPr>
              <a:t>Yhteinen</a:t>
            </a:r>
            <a:r>
              <a:rPr lang="en-US" sz="3200" dirty="0">
                <a:latin typeface="Arial Black"/>
              </a:rPr>
              <a:t> </a:t>
            </a:r>
            <a:r>
              <a:rPr lang="en-US" sz="3200" dirty="0" err="1">
                <a:latin typeface="Arial Black"/>
              </a:rPr>
              <a:t>tahtotila</a:t>
            </a:r>
            <a:endParaRPr lang="fi-FI" sz="3200">
              <a:latin typeface="Arial Black"/>
            </a:endParaRPr>
          </a:p>
        </p:txBody>
      </p:sp>
      <p:cxnSp>
        <p:nvCxnSpPr>
          <p:cNvPr id="215" name="Google Shape;215;gd5aa6f38a6_0_85"/>
          <p:cNvCxnSpPr/>
          <p:nvPr/>
        </p:nvCxnSpPr>
        <p:spPr>
          <a:xfrm>
            <a:off x="5493289" y="1634206"/>
            <a:ext cx="6027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6" name="Google Shape;216;gd5aa6f38a6_0_85"/>
          <p:cNvSpPr txBox="1"/>
          <p:nvPr/>
        </p:nvSpPr>
        <p:spPr>
          <a:xfrm>
            <a:off x="6397685" y="1511017"/>
            <a:ext cx="40395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Käytännössä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tämä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tarkoittaa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...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7" name="Google Shape;227;gd5aa6f38a6_0_85"/>
          <p:cNvSpPr txBox="1"/>
          <p:nvPr/>
        </p:nvSpPr>
        <p:spPr>
          <a:xfrm>
            <a:off x="1185304" y="1524023"/>
            <a:ext cx="403950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Tahdomme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...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6D4729CD-D938-41B9-B85D-E5204F815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04160"/>
              </p:ext>
            </p:extLst>
          </p:nvPr>
        </p:nvGraphicFramePr>
        <p:xfrm>
          <a:off x="1055689" y="1885971"/>
          <a:ext cx="10489110" cy="4085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4555">
                  <a:extLst>
                    <a:ext uri="{9D8B030D-6E8A-4147-A177-3AD203B41FA5}">
                      <a16:colId xmlns:a16="http://schemas.microsoft.com/office/drawing/2014/main" val="3107623454"/>
                    </a:ext>
                  </a:extLst>
                </a:gridCol>
                <a:gridCol w="5244555">
                  <a:extLst>
                    <a:ext uri="{9D8B030D-6E8A-4147-A177-3AD203B41FA5}">
                      <a16:colId xmlns:a16="http://schemas.microsoft.com/office/drawing/2014/main" val="1938194430"/>
                    </a:ext>
                  </a:extLst>
                </a:gridCol>
              </a:tblGrid>
              <a:tr h="561113"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xxxx</a:t>
                      </a:r>
                      <a:endParaRPr lang="fi-FI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61023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47486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52981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654582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882213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86293"/>
                  </a:ext>
                </a:extLst>
              </a:tr>
              <a:tr h="587463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783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505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14816-7C55-4FF0-A49D-7F9E9B88CDA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1304" y="483014"/>
            <a:ext cx="10080625" cy="1152525"/>
          </a:xfrm>
        </p:spPr>
        <p:txBody>
          <a:bodyPr>
            <a:normAutofit/>
          </a:bodyPr>
          <a:lstStyle/>
          <a:p>
            <a:r>
              <a:rPr lang="fi-FI" sz="3200" dirty="0">
                <a:latin typeface="Arial Black"/>
              </a:rPr>
              <a:t>Esimerkki prosessin etenemisestä</a:t>
            </a:r>
          </a:p>
        </p:txBody>
      </p:sp>
      <p:graphicFrame>
        <p:nvGraphicFramePr>
          <p:cNvPr id="5" name="Google Shape;158;p37">
            <a:extLst>
              <a:ext uri="{FF2B5EF4-FFF2-40B4-BE49-F238E27FC236}">
                <a16:creationId xmlns:a16="http://schemas.microsoft.com/office/drawing/2014/main" id="{86317DB4-5B8D-4E03-A696-1D1994727E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6343800"/>
              </p:ext>
            </p:extLst>
          </p:nvPr>
        </p:nvGraphicFramePr>
        <p:xfrm>
          <a:off x="3374796" y="1939808"/>
          <a:ext cx="4680962" cy="1440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340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i="1" dirty="0" err="1">
                          <a:latin typeface="Georgia"/>
                          <a:ea typeface="Arial Black"/>
                          <a:cs typeface="Arial Black"/>
                          <a:sym typeface="Arial Black"/>
                        </a:rPr>
                        <a:t>vahvuudet</a:t>
                      </a:r>
                      <a:endParaRPr sz="2000" b="1" i="1">
                        <a:latin typeface="Georgia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E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i="1" dirty="0" err="1">
                          <a:latin typeface="Georgia"/>
                          <a:ea typeface="Arial Black"/>
                          <a:cs typeface="Arial Black"/>
                          <a:sym typeface="Arial Black"/>
                        </a:rPr>
                        <a:t>heikkoudet</a:t>
                      </a:r>
                      <a:endParaRPr sz="2000" b="1" i="1">
                        <a:latin typeface="Georgia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i="1" dirty="0" err="1">
                          <a:latin typeface="Georgia"/>
                          <a:ea typeface="Arial Black"/>
                          <a:cs typeface="Arial Black"/>
                          <a:sym typeface="Arial Black"/>
                        </a:rPr>
                        <a:t>mahdollisuudet</a:t>
                      </a:r>
                      <a:endParaRPr sz="2000" b="1" i="1">
                        <a:latin typeface="Georgia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ED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i="1" dirty="0" err="1">
                          <a:latin typeface="Georgia"/>
                          <a:ea typeface="Arial Black"/>
                          <a:cs typeface="Arial Black"/>
                          <a:sym typeface="Arial Black"/>
                        </a:rPr>
                        <a:t>uhat</a:t>
                      </a:r>
                      <a:endParaRPr sz="2000" b="1" i="1">
                        <a:latin typeface="Georgia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121900" marR="121900" marT="121900" marB="1219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E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Google Shape;146;p37">
            <a:extLst>
              <a:ext uri="{FF2B5EF4-FFF2-40B4-BE49-F238E27FC236}">
                <a16:creationId xmlns:a16="http://schemas.microsoft.com/office/drawing/2014/main" id="{57A4B43D-AABC-486E-8873-5E40C60835FC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8662081" y="2353333"/>
            <a:ext cx="2400000" cy="24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Tx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" name="Google Shape;151;p37">
            <a:extLst>
              <a:ext uri="{FF2B5EF4-FFF2-40B4-BE49-F238E27FC236}">
                <a16:creationId xmlns:a16="http://schemas.microsoft.com/office/drawing/2014/main" id="{32EF17FD-5D78-4A5B-A16A-D0B99FC7D8A0}"/>
              </a:ext>
            </a:extLst>
          </p:cNvPr>
          <p:cNvSpPr txBox="1">
            <a:spLocks noChangeAspect="1"/>
          </p:cNvSpPr>
          <p:nvPr/>
        </p:nvSpPr>
        <p:spPr>
          <a:xfrm>
            <a:off x="9085477" y="2946517"/>
            <a:ext cx="1710069" cy="129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Asenne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ja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yhteinen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tavoitetila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7B6F3C94-EB84-4F5F-8814-DB29903F9138}"/>
              </a:ext>
            </a:extLst>
          </p:cNvPr>
          <p:cNvCxnSpPr>
            <a:cxnSpLocks/>
          </p:cNvCxnSpPr>
          <p:nvPr/>
        </p:nvCxnSpPr>
        <p:spPr>
          <a:xfrm>
            <a:off x="8203242" y="2291098"/>
            <a:ext cx="475819" cy="539744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19B040C0-1D2E-4A45-989F-F74783366DF2}"/>
              </a:ext>
            </a:extLst>
          </p:cNvPr>
          <p:cNvSpPr/>
          <p:nvPr/>
        </p:nvSpPr>
        <p:spPr>
          <a:xfrm>
            <a:off x="1052922" y="3596458"/>
            <a:ext cx="6331974" cy="2703871"/>
          </a:xfrm>
          <a:prstGeom prst="rect">
            <a:avLst/>
          </a:prstGeom>
          <a:solidFill>
            <a:srgbClr val="FBD1D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FCDBBA78-961A-44D8-9F2A-C026BA6CFF51}"/>
              </a:ext>
            </a:extLst>
          </p:cNvPr>
          <p:cNvSpPr txBox="1"/>
          <p:nvPr/>
        </p:nvSpPr>
        <p:spPr>
          <a:xfrm>
            <a:off x="1284638" y="3783324"/>
            <a:ext cx="587327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“</a:t>
            </a: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Tahdomme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että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olemme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tunnettuja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yrittäjämyönteisyydestämme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yritysten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arvostaminen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on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meillä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arvo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  <a:endParaRPr kumimoji="0" lang="fi-FI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Käytännössä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tämä</a:t>
            </a: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tarkoittaa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että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tukipalvelut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ovat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kunnossa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päätöksenteko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asenneilmapiiri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tukevat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yrittäjyyttä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ja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kasvua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käytämme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yritysten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palveluita</a:t>
            </a: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Georgia" panose="02040502050405020303" pitchFamily="18" charset="0"/>
                <a:cs typeface="Georgia" panose="02040502050405020303" pitchFamily="18" charset="0"/>
              </a:rPr>
              <a:t>.”</a:t>
            </a:r>
            <a:endParaRPr kumimoji="0" lang="fi-FI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cxnSp>
        <p:nvCxnSpPr>
          <p:cNvPr id="21" name="Suora nuoliyhdysviiva 20">
            <a:extLst>
              <a:ext uri="{FF2B5EF4-FFF2-40B4-BE49-F238E27FC236}">
                <a16:creationId xmlns:a16="http://schemas.microsoft.com/office/drawing/2014/main" id="{7F5C8A81-2B81-424E-BF42-E2FEF785BAE4}"/>
              </a:ext>
            </a:extLst>
          </p:cNvPr>
          <p:cNvCxnSpPr>
            <a:cxnSpLocks/>
          </p:cNvCxnSpPr>
          <p:nvPr/>
        </p:nvCxnSpPr>
        <p:spPr>
          <a:xfrm flipH="1">
            <a:off x="7765896" y="4674886"/>
            <a:ext cx="1129443" cy="1187909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Google Shape;1016;ge2610c5919_0_182" descr="Shape&#10;&#10;Description automatically generated with medium confidence">
            <a:extLst>
              <a:ext uri="{FF2B5EF4-FFF2-40B4-BE49-F238E27FC236}">
                <a16:creationId xmlns:a16="http://schemas.microsoft.com/office/drawing/2014/main" id="{0FA14B6C-1B50-4844-9B1B-9D21CA6F61D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591" t="15029" r="88334" b="71087"/>
          <a:stretch/>
        </p:blipFill>
        <p:spPr>
          <a:xfrm>
            <a:off x="3137534" y="1754803"/>
            <a:ext cx="474523" cy="4596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1015;ge2610c5919_0_18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B27F60D-201E-4896-9A9E-016601ACC9B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4756" t="33059" r="87830" b="51608"/>
          <a:stretch/>
        </p:blipFill>
        <p:spPr>
          <a:xfrm>
            <a:off x="8874141" y="2432348"/>
            <a:ext cx="435686" cy="5075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1014;ge2610c5919_0_18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040C138-3603-4780-B17D-8E184B1FC30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3590" t="52495" r="87221" b="31097"/>
          <a:stretch/>
        </p:blipFill>
        <p:spPr>
          <a:xfrm>
            <a:off x="782922" y="3332106"/>
            <a:ext cx="540000" cy="543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535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3ab16c380_0_96"/>
          <p:cNvSpPr txBox="1"/>
          <p:nvPr/>
        </p:nvSpPr>
        <p:spPr>
          <a:xfrm>
            <a:off x="875925" y="2326107"/>
            <a:ext cx="10981621" cy="292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Kiteyttäkää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lopuksi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suunnitteluryhmässä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olemassa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olevien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materiaalien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keskeisimmät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johtopäätökset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tahtolauseet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ja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mitä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ne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tarkoittavat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käytännössä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:</a:t>
            </a: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tabLst/>
              <a:defRPr/>
            </a:pPr>
            <a:endParaRPr lang="en-US" sz="2200" kern="0" dirty="0">
              <a:solidFill>
                <a:srgbClr val="000000"/>
              </a:solidFill>
              <a:latin typeface="Georgia"/>
              <a:ea typeface="Georgia"/>
              <a:cs typeface="Georgi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Keskeiset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ilmiöt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 / </a:t>
            </a:r>
            <a:r>
              <a:rPr lang="en-US" sz="2200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</a:rPr>
              <a:t>johtopäätökset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Tahdomme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kumimoji="0" lang="en-US" sz="2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Georgia"/>
                <a:cs typeface="Georgia"/>
                <a:sym typeface="Georgia"/>
              </a:rPr>
              <a:t>…”</a:t>
            </a:r>
            <a:endParaRPr lang="en-US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“</a:t>
            </a:r>
            <a:r>
              <a:rPr lang="en-US" sz="2200" kern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Käytännössä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tämä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2200" kern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tarkoittaa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2200" kern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että</a:t>
            </a:r>
            <a:r>
              <a:rPr lang="en-US" sz="2200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…”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 Black"/>
              <a:buNone/>
              <a:tabLst/>
              <a:defRPr/>
            </a:pP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4" name="Google Shape;204;gd3ab16c380_0_96"/>
          <p:cNvSpPr txBox="1">
            <a:spLocks noGrp="1"/>
          </p:cNvSpPr>
          <p:nvPr>
            <p:ph type="title" idx="4294967295"/>
          </p:nvPr>
        </p:nvSpPr>
        <p:spPr>
          <a:xfrm>
            <a:off x="872435" y="1131750"/>
            <a:ext cx="10080625" cy="1150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latin typeface="Arial Black"/>
              </a:rPr>
              <a:t>4. </a:t>
            </a:r>
            <a:r>
              <a:rPr lang="en-US" sz="3200" dirty="0" err="1">
                <a:latin typeface="Arial Black"/>
              </a:rPr>
              <a:t>Alueen</a:t>
            </a:r>
            <a:r>
              <a:rPr lang="en-US" sz="3200" dirty="0">
                <a:latin typeface="Arial Black"/>
              </a:rPr>
              <a:t> </a:t>
            </a:r>
            <a:r>
              <a:rPr lang="en-US" sz="3200" dirty="0" err="1">
                <a:latin typeface="Arial Black"/>
              </a:rPr>
              <a:t>tilannekuva</a:t>
            </a:r>
            <a:r>
              <a:rPr lang="en-US" sz="3200" dirty="0">
                <a:latin typeface="Arial Black"/>
              </a:rPr>
              <a:t>: </a:t>
            </a:r>
            <a:r>
              <a:rPr lang="en-US" sz="3200" dirty="0" err="1">
                <a:latin typeface="Arial Black"/>
              </a:rPr>
              <a:t>Kokonaiskuva</a:t>
            </a:r>
            <a:endParaRPr lang="en-US" sz="3200" dirty="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332637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8ED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37"/>
          <p:cNvGraphicFramePr/>
          <p:nvPr>
            <p:extLst>
              <p:ext uri="{D42A27DB-BD31-4B8C-83A1-F6EECF244321}">
                <p14:modId xmlns:p14="http://schemas.microsoft.com/office/powerpoint/2010/main" val="1278678771"/>
              </p:ext>
            </p:extLst>
          </p:nvPr>
        </p:nvGraphicFramePr>
        <p:xfrm>
          <a:off x="4253767" y="1528684"/>
          <a:ext cx="7787334" cy="5201680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3893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Tahdomme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, </a:t>
                      </a: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että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endParaRPr sz="1600" b="1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Käytännössä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tämä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tarkoittaa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, </a:t>
                      </a:r>
                      <a:r>
                        <a:rPr lang="en-GB" sz="1600" b="1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että</a:t>
                      </a:r>
                      <a:r>
                        <a:rPr lang="en-GB" sz="1600" b="1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endParaRPr sz="1600" b="1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...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kirjoita</a:t>
                      </a:r>
                      <a:r>
                        <a:rPr lang="en-GB" sz="1300" dirty="0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 </a:t>
                      </a:r>
                      <a:r>
                        <a:rPr lang="en-GB" sz="1300" dirty="0" err="1"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tähän</a:t>
                      </a:r>
                      <a:endParaRPr lang="en-GB"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L="121900" marR="121900" marT="121900" marB="121900">
                    <a:lnL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DE8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5" name="Google Shape;155;p37"/>
          <p:cNvSpPr>
            <a:spLocks noChangeAspect="1"/>
          </p:cNvSpPr>
          <p:nvPr/>
        </p:nvSpPr>
        <p:spPr>
          <a:xfrm rot="10800000" flipH="1">
            <a:off x="110130" y="4899639"/>
            <a:ext cx="1800000" cy="18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</a:pPr>
            <a:endParaRPr sz="2400" kern="0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aphicFrame>
        <p:nvGraphicFramePr>
          <p:cNvPr id="158" name="Google Shape;158;p37"/>
          <p:cNvGraphicFramePr/>
          <p:nvPr>
            <p:extLst>
              <p:ext uri="{D42A27DB-BD31-4B8C-83A1-F6EECF244321}">
                <p14:modId xmlns:p14="http://schemas.microsoft.com/office/powerpoint/2010/main" val="2506484844"/>
              </p:ext>
            </p:extLst>
          </p:nvPr>
        </p:nvGraphicFramePr>
        <p:xfrm>
          <a:off x="196325" y="1221424"/>
          <a:ext cx="1080000" cy="10800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S</a:t>
                      </a:r>
                      <a:endParaRPr sz="18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4694" marR="84694" marT="84694" marB="84694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W</a:t>
                      </a:r>
                      <a:endParaRPr sz="18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4694" marR="84694" marT="84694" marB="84694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O</a:t>
                      </a:r>
                      <a:endParaRPr sz="18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4694" marR="84694" marT="84694" marB="84694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>
                          <a:latin typeface="Arial Black"/>
                          <a:ea typeface="Arial Black"/>
                          <a:cs typeface="Arial Black"/>
                          <a:sym typeface="Arial Black"/>
                        </a:rPr>
                        <a:t>T</a:t>
                      </a:r>
                      <a:endParaRPr sz="1800" dirty="0">
                        <a:latin typeface="Arial Black"/>
                        <a:ea typeface="Arial Black"/>
                        <a:cs typeface="Arial Black"/>
                        <a:sym typeface="Arial Black"/>
                      </a:endParaRPr>
                    </a:p>
                  </a:txBody>
                  <a:tcPr marL="84694" marR="84694" marT="84694" marB="84694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9" name="Google Shape;159;p37"/>
          <p:cNvSpPr txBox="1"/>
          <p:nvPr/>
        </p:nvSpPr>
        <p:spPr>
          <a:xfrm>
            <a:off x="1709172" y="1534992"/>
            <a:ext cx="2583200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Tunnistetut</a:t>
            </a:r>
            <a:r>
              <a:rPr lang="en-GB" sz="1600" b="1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GB" sz="1600" b="1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ilmiöt</a:t>
            </a:r>
            <a:endParaRPr sz="1600" b="1"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60" name="Google Shape;160;p37"/>
          <p:cNvCxnSpPr/>
          <p:nvPr/>
        </p:nvCxnSpPr>
        <p:spPr>
          <a:xfrm>
            <a:off x="1389698" y="1759776"/>
            <a:ext cx="3644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1" name="Google Shape;161;p37"/>
          <p:cNvCxnSpPr/>
          <p:nvPr/>
        </p:nvCxnSpPr>
        <p:spPr>
          <a:xfrm>
            <a:off x="3819864" y="1759776"/>
            <a:ext cx="3644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" name="Google Shape;155;p37">
            <a:extLst>
              <a:ext uri="{FF2B5EF4-FFF2-40B4-BE49-F238E27FC236}">
                <a16:creationId xmlns:a16="http://schemas.microsoft.com/office/drawing/2014/main" id="{C76120E2-8397-420B-9386-2F79510565C1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2211268" y="2217762"/>
            <a:ext cx="1800000" cy="18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</a:pPr>
            <a:endParaRPr sz="2400" kern="0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2" name="Google Shape;155;p37">
            <a:extLst>
              <a:ext uri="{FF2B5EF4-FFF2-40B4-BE49-F238E27FC236}">
                <a16:creationId xmlns:a16="http://schemas.microsoft.com/office/drawing/2014/main" id="{E3A94CB9-51BF-4865-8D72-D71A701DCF3E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80109" y="2966860"/>
            <a:ext cx="1800000" cy="18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</a:pPr>
            <a:endParaRPr sz="2400" kern="0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4" name="Google Shape;155;p37">
            <a:extLst>
              <a:ext uri="{FF2B5EF4-FFF2-40B4-BE49-F238E27FC236}">
                <a16:creationId xmlns:a16="http://schemas.microsoft.com/office/drawing/2014/main" id="{92875CEA-3ED3-40F1-A3D1-E908455BBD4E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2049942" y="4306106"/>
            <a:ext cx="1800000" cy="1800000"/>
          </a:xfrm>
          <a:prstGeom prst="ellipse">
            <a:avLst/>
          </a:prstGeom>
          <a:solidFill>
            <a:srgbClr val="FACDD9"/>
          </a:solidFill>
          <a:ln>
            <a:solidFill>
              <a:schemeClr val="tx1"/>
            </a:solidFill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</a:pPr>
            <a:endParaRPr sz="2400" kern="0">
              <a:solidFill>
                <a:srgbClr val="FFFFFF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6" name="Google Shape;157;p37">
            <a:extLst>
              <a:ext uri="{FF2B5EF4-FFF2-40B4-BE49-F238E27FC236}">
                <a16:creationId xmlns:a16="http://schemas.microsoft.com/office/drawing/2014/main" id="{E89A349D-9B8A-4710-9EC7-66CF0A26AF37}"/>
              </a:ext>
            </a:extLst>
          </p:cNvPr>
          <p:cNvSpPr txBox="1"/>
          <p:nvPr/>
        </p:nvSpPr>
        <p:spPr>
          <a:xfrm>
            <a:off x="503239" y="5490290"/>
            <a:ext cx="1345200" cy="46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US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3</a:t>
            </a:r>
            <a:endParaRPr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157;p37">
            <a:extLst>
              <a:ext uri="{FF2B5EF4-FFF2-40B4-BE49-F238E27FC236}">
                <a16:creationId xmlns:a16="http://schemas.microsoft.com/office/drawing/2014/main" id="{7F6C65E7-78BA-4024-9352-D4E4C3F33921}"/>
              </a:ext>
            </a:extLst>
          </p:cNvPr>
          <p:cNvSpPr txBox="1"/>
          <p:nvPr/>
        </p:nvSpPr>
        <p:spPr>
          <a:xfrm>
            <a:off x="2568583" y="4995788"/>
            <a:ext cx="1345200" cy="46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US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4</a:t>
            </a:r>
            <a:endParaRPr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157;p37">
            <a:extLst>
              <a:ext uri="{FF2B5EF4-FFF2-40B4-BE49-F238E27FC236}">
                <a16:creationId xmlns:a16="http://schemas.microsoft.com/office/drawing/2014/main" id="{1981B057-0E83-4446-A3FE-F3E125A12F3D}"/>
              </a:ext>
            </a:extLst>
          </p:cNvPr>
          <p:cNvSpPr txBox="1"/>
          <p:nvPr/>
        </p:nvSpPr>
        <p:spPr>
          <a:xfrm>
            <a:off x="849921" y="3654064"/>
            <a:ext cx="1345200" cy="46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US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2</a:t>
            </a:r>
            <a:endParaRPr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157;p37">
            <a:extLst>
              <a:ext uri="{FF2B5EF4-FFF2-40B4-BE49-F238E27FC236}">
                <a16:creationId xmlns:a16="http://schemas.microsoft.com/office/drawing/2014/main" id="{9F262FA9-C49E-4158-986D-3CED25AE769F}"/>
              </a:ext>
            </a:extLst>
          </p:cNvPr>
          <p:cNvSpPr txBox="1"/>
          <p:nvPr/>
        </p:nvSpPr>
        <p:spPr>
          <a:xfrm>
            <a:off x="2743814" y="2886936"/>
            <a:ext cx="1345200" cy="461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91433" rIns="91433" bIns="91433" anchor="t" anchorCtr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US" kern="0" dirty="0" err="1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Ilmiö</a:t>
            </a:r>
            <a:r>
              <a:rPr lang="en-US" kern="0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1</a:t>
            </a:r>
            <a:endParaRPr kern="0" dirty="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204;gd3ab16c380_0_96">
            <a:extLst>
              <a:ext uri="{FF2B5EF4-FFF2-40B4-BE49-F238E27FC236}">
                <a16:creationId xmlns:a16="http://schemas.microsoft.com/office/drawing/2014/main" id="{595F8006-8B9C-4FE5-AA12-6C67047CBEFA}"/>
              </a:ext>
            </a:extLst>
          </p:cNvPr>
          <p:cNvSpPr txBox="1">
            <a:spLocks/>
          </p:cNvSpPr>
          <p:nvPr/>
        </p:nvSpPr>
        <p:spPr>
          <a:xfrm>
            <a:off x="1055689" y="392700"/>
            <a:ext cx="11136312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Black"/>
              <a:buNone/>
              <a:defRPr sz="32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fontAlgn="auto">
              <a:buClr>
                <a:srgbClr val="000000"/>
              </a:buClr>
              <a:defRPr/>
            </a:pPr>
            <a:r>
              <a:rPr lang="en-US" kern="0" dirty="0">
                <a:solidFill>
                  <a:srgbClr val="000000"/>
                </a:solidFill>
              </a:rPr>
              <a:t>Kiteytys </a:t>
            </a:r>
            <a:r>
              <a:rPr lang="en-US" kern="0" dirty="0" err="1">
                <a:solidFill>
                  <a:srgbClr val="000000"/>
                </a:solidFill>
              </a:rPr>
              <a:t>alueen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/>
                <a:sym typeface="Arial Black"/>
              </a:rPr>
              <a:t> </a:t>
            </a:r>
            <a:r>
              <a:rPr lang="en-US" kern="0" dirty="0" err="1">
                <a:solidFill>
                  <a:srgbClr val="000000"/>
                </a:solidFill>
              </a:rPr>
              <a:t>tilannekuvasta</a:t>
            </a:r>
            <a:endParaRPr kumimoji="0" lang="en-US" sz="32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/>
              <a:sym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04515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550985" y="2324344"/>
            <a:ext cx="10080625" cy="682625"/>
          </a:xfrm>
        </p:spPr>
        <p:txBody>
          <a:bodyPr lIns="91440" tIns="45720" rIns="91440" bIns="45720" anchor="b">
            <a:normAutofit/>
          </a:bodyPr>
          <a:lstStyle/>
          <a:p>
            <a:r>
              <a:rPr lang="fi-FI" sz="3200" dirty="0">
                <a:solidFill>
                  <a:schemeClr val="tx1"/>
                </a:solidFill>
                <a:latin typeface="Arial black"/>
              </a:rPr>
              <a:t>Vaihe I: Suunnitteluryhmän välityöstö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4294967295"/>
          </p:nvPr>
        </p:nvSpPr>
        <p:spPr>
          <a:xfrm>
            <a:off x="398585" y="3340467"/>
            <a:ext cx="10080625" cy="481012"/>
          </a:xfrm>
        </p:spPr>
        <p:txBody>
          <a:bodyPr spcFirstLastPara="1" wrap="square" lIns="91440" tIns="45720" rIns="91440" bIns="45720" anchor="t" anchorCtr="0">
            <a:noAutofit/>
          </a:bodyPr>
          <a:lstStyle/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</a:rPr>
              <a:t>Ensimmäisen ja toisen tilannekuvafoorumin välissä</a:t>
            </a:r>
            <a:endParaRPr lang="fi-FI"/>
          </a:p>
          <a:p>
            <a:pPr>
              <a:buChar char="•"/>
            </a:pPr>
            <a:endParaRPr lang="fi-FI" sz="2000" dirty="0">
              <a:solidFill>
                <a:schemeClr val="tx1"/>
              </a:solidFill>
              <a:latin typeface="georgia"/>
            </a:endParaRPr>
          </a:p>
          <a:p>
            <a:pPr>
              <a:buChar char="•"/>
            </a:pPr>
            <a:r>
              <a:rPr lang="fi-FI" sz="2000" dirty="0">
                <a:solidFill>
                  <a:schemeClr val="tx1"/>
                </a:solidFill>
                <a:latin typeface="georgia"/>
              </a:rPr>
              <a:t>Lopputuotos: SWOT-analyysi ensimmäisen tilannekuvafoorumin tiedontuotannon ja keskustelujen pohjalta</a:t>
            </a:r>
          </a:p>
        </p:txBody>
      </p:sp>
    </p:spTree>
    <p:extLst>
      <p:ext uri="{BB962C8B-B14F-4D97-AF65-F5344CB8AC3E}">
        <p14:creationId xmlns:p14="http://schemas.microsoft.com/office/powerpoint/2010/main" val="345229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39FDF-3AD0-422B-B93F-4F5CD720F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12938" y="114232"/>
            <a:ext cx="10848975" cy="1150937"/>
          </a:xfrm>
        </p:spPr>
        <p:txBody>
          <a:bodyPr>
            <a:noAutofit/>
          </a:bodyPr>
          <a:lstStyle/>
          <a:p>
            <a:br>
              <a:rPr lang="fi-FI" sz="4000" dirty="0">
                <a:solidFill>
                  <a:schemeClr val="tx1"/>
                </a:solidFill>
              </a:rPr>
            </a:br>
            <a:r>
              <a:rPr lang="fi-FI" sz="3200" dirty="0">
                <a:latin typeface="Arial Black"/>
              </a:rPr>
              <a:t>Kirjatkaa tähän alueen vahvuuksia</a:t>
            </a:r>
            <a:br>
              <a:rPr lang="fi-FI" sz="4000" dirty="0">
                <a:solidFill>
                  <a:schemeClr val="tx1"/>
                </a:solidFill>
              </a:rPr>
            </a:br>
            <a:endParaRPr lang="fi-FI" sz="40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238046-A382-447F-AED0-C31587BA2A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2938" y="1755430"/>
            <a:ext cx="10848975" cy="43211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sz="2800" dirty="0">
                <a:solidFill>
                  <a:schemeClr val="bg2">
                    <a:lumMod val="25000"/>
                  </a:schemeClr>
                </a:solidFill>
                <a:latin typeface="Georgia"/>
              </a:rPr>
              <a:t>Hyödyntäkää aineistona ensimmäisen tilannekuvafoorumien keskusteluita, harjoituksista muodostettuja sanapilviä ja muistiinpanoja.</a:t>
            </a:r>
          </a:p>
        </p:txBody>
      </p:sp>
    </p:spTree>
    <p:extLst>
      <p:ext uri="{BB962C8B-B14F-4D97-AF65-F5344CB8AC3E}">
        <p14:creationId xmlns:p14="http://schemas.microsoft.com/office/powerpoint/2010/main" val="438055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39FDF-3AD0-422B-B93F-4F5CD720F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12938" y="114232"/>
            <a:ext cx="10848975" cy="1150937"/>
          </a:xfrm>
        </p:spPr>
        <p:txBody>
          <a:bodyPr>
            <a:noAutofit/>
          </a:bodyPr>
          <a:lstStyle/>
          <a:p>
            <a:br>
              <a:rPr lang="fi-FI" sz="4000" dirty="0">
                <a:solidFill>
                  <a:schemeClr val="tx1"/>
                </a:solidFill>
              </a:rPr>
            </a:br>
            <a:r>
              <a:rPr lang="fi-FI" sz="3200" dirty="0">
                <a:latin typeface="Arial Black"/>
              </a:rPr>
              <a:t>Kirjatkaa tähän alueen heikkouksia</a:t>
            </a:r>
            <a:br>
              <a:rPr lang="fi-FI" sz="4000" dirty="0">
                <a:solidFill>
                  <a:schemeClr val="tx1"/>
                </a:solidFill>
              </a:rPr>
            </a:br>
            <a:endParaRPr lang="fi-FI" sz="40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238046-A382-447F-AED0-C31587BA2A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2938" y="1755430"/>
            <a:ext cx="10848975" cy="43211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sz="2800" dirty="0">
                <a:solidFill>
                  <a:schemeClr val="bg2">
                    <a:lumMod val="25000"/>
                  </a:schemeClr>
                </a:solidFill>
                <a:latin typeface="Georgia"/>
              </a:rPr>
              <a:t>Hyödyntäkää aineistona ensimmäisen tilannekuvafoorumien keskusteluita, harjoituksista muodostettuja sanapilviä ja muistiinpanoja.</a:t>
            </a:r>
          </a:p>
        </p:txBody>
      </p:sp>
    </p:spTree>
    <p:extLst>
      <p:ext uri="{BB962C8B-B14F-4D97-AF65-F5344CB8AC3E}">
        <p14:creationId xmlns:p14="http://schemas.microsoft.com/office/powerpoint/2010/main" val="206304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39FDF-3AD0-422B-B93F-4F5CD720F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12938" y="114232"/>
            <a:ext cx="10848975" cy="1150937"/>
          </a:xfrm>
        </p:spPr>
        <p:txBody>
          <a:bodyPr>
            <a:noAutofit/>
          </a:bodyPr>
          <a:lstStyle/>
          <a:p>
            <a:br>
              <a:rPr lang="fi-FI" sz="4000" dirty="0">
                <a:solidFill>
                  <a:schemeClr val="tx1"/>
                </a:solidFill>
              </a:rPr>
            </a:br>
            <a:r>
              <a:rPr lang="fi-FI" sz="3200" dirty="0">
                <a:latin typeface="Arial Black"/>
              </a:rPr>
              <a:t>Kirjatkaa tähän alueen mahdollisuuksia</a:t>
            </a:r>
            <a:br>
              <a:rPr lang="fi-FI" sz="4000" dirty="0">
                <a:solidFill>
                  <a:schemeClr val="tx1"/>
                </a:solidFill>
              </a:rPr>
            </a:br>
            <a:endParaRPr lang="fi-FI" sz="40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238046-A382-447F-AED0-C31587BA2A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2938" y="1755430"/>
            <a:ext cx="10848975" cy="43211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sz="2800" dirty="0">
                <a:solidFill>
                  <a:schemeClr val="bg2">
                    <a:lumMod val="25000"/>
                  </a:schemeClr>
                </a:solidFill>
                <a:latin typeface="Georgia"/>
              </a:rPr>
              <a:t>Hyödyntäkää aineistona ensimmäisen tilannekuvafoorumien keskusteluita, harjoituksista muodostettuja sanapilviä ja muistiinpanoja.</a:t>
            </a:r>
          </a:p>
        </p:txBody>
      </p:sp>
    </p:spTree>
    <p:extLst>
      <p:ext uri="{BB962C8B-B14F-4D97-AF65-F5344CB8AC3E}">
        <p14:creationId xmlns:p14="http://schemas.microsoft.com/office/powerpoint/2010/main" val="136791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F39FDF-3AD0-422B-B93F-4F5CD720F6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12938" y="114232"/>
            <a:ext cx="10848975" cy="1150937"/>
          </a:xfrm>
        </p:spPr>
        <p:txBody>
          <a:bodyPr>
            <a:noAutofit/>
          </a:bodyPr>
          <a:lstStyle/>
          <a:p>
            <a:br>
              <a:rPr lang="fi-FI" sz="4000" dirty="0">
                <a:solidFill>
                  <a:schemeClr val="tx1"/>
                </a:solidFill>
              </a:rPr>
            </a:br>
            <a:r>
              <a:rPr lang="fi-FI" sz="3200" dirty="0">
                <a:latin typeface="Arial Black"/>
              </a:rPr>
              <a:t>Kirjatkaa tähän alueen uhkia</a:t>
            </a:r>
            <a:br>
              <a:rPr lang="fi-FI" sz="4000" dirty="0">
                <a:solidFill>
                  <a:schemeClr val="tx1"/>
                </a:solidFill>
              </a:rPr>
            </a:br>
            <a:endParaRPr lang="fi-FI" sz="40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238046-A382-447F-AED0-C31587BA2A5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812938" y="1755430"/>
            <a:ext cx="10848975" cy="43211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sz="2800" dirty="0">
                <a:solidFill>
                  <a:schemeClr val="bg2">
                    <a:lumMod val="25000"/>
                  </a:schemeClr>
                </a:solidFill>
                <a:latin typeface="Georgia"/>
              </a:rPr>
              <a:t>Hyödyntäkää aineistona ensimmäisen tilannekuvafoorumien keskusteluita, harjoituksista muodostettuja sanapilviä ja muistiinpanoja.</a:t>
            </a:r>
          </a:p>
        </p:txBody>
      </p:sp>
    </p:spTree>
    <p:extLst>
      <p:ext uri="{BB962C8B-B14F-4D97-AF65-F5344CB8AC3E}">
        <p14:creationId xmlns:p14="http://schemas.microsoft.com/office/powerpoint/2010/main" val="49508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9CE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0CF41D-8219-47FA-B70B-E5D5ACAD6A7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6957" y="1890161"/>
            <a:ext cx="10687050" cy="1533525"/>
          </a:xfrm>
        </p:spPr>
        <p:txBody>
          <a:bodyPr/>
          <a:lstStyle/>
          <a:p>
            <a:r>
              <a:rPr lang="fi-FI" dirty="0">
                <a:latin typeface="Arial Black"/>
              </a:rPr>
              <a:t>Suunnitteluryhmän yhteenveto: tiivistäkää edellisen neljän dian keskeisimmät ajatukset seuraavaan nelikenttään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2C5180D-DD71-4A5A-A92A-17EEF2E63F4C}"/>
              </a:ext>
            </a:extLst>
          </p:cNvPr>
          <p:cNvSpPr txBox="1"/>
          <p:nvPr/>
        </p:nvSpPr>
        <p:spPr>
          <a:xfrm>
            <a:off x="619433" y="3692012"/>
            <a:ext cx="7499555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000" dirty="0">
                <a:latin typeface="Georgia"/>
              </a:rPr>
              <a:t>Suunnitteluryhmä esittelee seuraavalla sivulla olevan nelikentän toisessa tilannekuvafoorumissa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832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AC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F42410E1-F12E-4A85-8DB3-0FE539ED5EE3}"/>
              </a:ext>
            </a:extLst>
          </p:cNvPr>
          <p:cNvSpPr txBox="1"/>
          <p:nvPr/>
        </p:nvSpPr>
        <p:spPr>
          <a:xfrm>
            <a:off x="322766" y="382282"/>
            <a:ext cx="1614545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b="1" i="1" err="1">
                <a:latin typeface="Georgia"/>
              </a:rPr>
              <a:t>vahvuudet</a:t>
            </a:r>
            <a:endParaRPr lang="fi-FI" sz="2000" b="1" i="1">
              <a:latin typeface="Georgia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193B3DCA-F457-4193-9EBE-7E7618B06B6D}"/>
              </a:ext>
            </a:extLst>
          </p:cNvPr>
          <p:cNvSpPr txBox="1"/>
          <p:nvPr/>
        </p:nvSpPr>
        <p:spPr>
          <a:xfrm>
            <a:off x="10226017" y="382287"/>
            <a:ext cx="1685077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b="1" i="1" err="1">
                <a:latin typeface="Georgia"/>
              </a:rPr>
              <a:t>heikkoudet</a:t>
            </a:r>
            <a:endParaRPr lang="fi-FI" sz="2000" b="1" i="1">
              <a:latin typeface="Georgia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9B744F5-2814-4BE6-8240-E1D2F2C33AB1}"/>
              </a:ext>
            </a:extLst>
          </p:cNvPr>
          <p:cNvSpPr txBox="1"/>
          <p:nvPr/>
        </p:nvSpPr>
        <p:spPr>
          <a:xfrm>
            <a:off x="380292" y="6237677"/>
            <a:ext cx="2300630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b="1" i="1" err="1">
                <a:latin typeface="Georgia"/>
              </a:rPr>
              <a:t>mahdollisuudet</a:t>
            </a:r>
            <a:endParaRPr lang="fi-FI" sz="2000" b="1" i="1">
              <a:latin typeface="Georgia"/>
            </a:endParaRP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3A6C1E8-30C9-4545-847C-07C67E547557}"/>
              </a:ext>
            </a:extLst>
          </p:cNvPr>
          <p:cNvSpPr txBox="1"/>
          <p:nvPr/>
        </p:nvSpPr>
        <p:spPr>
          <a:xfrm>
            <a:off x="10868013" y="6275657"/>
            <a:ext cx="811441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000" b="1" i="1" err="1">
                <a:latin typeface="Georgia"/>
              </a:rPr>
              <a:t>uhat</a:t>
            </a:r>
            <a:endParaRPr lang="fi-FI" sz="2000" b="1" i="1">
              <a:latin typeface="Georgia"/>
            </a:endParaRP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43858BF1-54B5-4591-9644-6B367369B6D3}"/>
              </a:ext>
            </a:extLst>
          </p:cNvPr>
          <p:cNvCxnSpPr>
            <a:cxnSpLocks/>
          </p:cNvCxnSpPr>
          <p:nvPr/>
        </p:nvCxnSpPr>
        <p:spPr>
          <a:xfrm>
            <a:off x="6095999" y="-174661"/>
            <a:ext cx="0" cy="73973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75FB50C9-B124-47F3-8726-D5EAE2F454A6}"/>
              </a:ext>
            </a:extLst>
          </p:cNvPr>
          <p:cNvCxnSpPr>
            <a:cxnSpLocks/>
          </p:cNvCxnSpPr>
          <p:nvPr/>
        </p:nvCxnSpPr>
        <p:spPr>
          <a:xfrm>
            <a:off x="-534256" y="3595687"/>
            <a:ext cx="12726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iruutu 1">
            <a:extLst>
              <a:ext uri="{FF2B5EF4-FFF2-40B4-BE49-F238E27FC236}">
                <a16:creationId xmlns:a16="http://schemas.microsoft.com/office/drawing/2014/main" id="{914EB2FC-CB23-4AAD-B75E-CE2C22C392D4}"/>
              </a:ext>
            </a:extLst>
          </p:cNvPr>
          <p:cNvSpPr txBox="1"/>
          <p:nvPr/>
        </p:nvSpPr>
        <p:spPr>
          <a:xfrm>
            <a:off x="551943" y="4092124"/>
            <a:ext cx="5353864" cy="1692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err="1"/>
              <a:t>Lisää</a:t>
            </a:r>
            <a:r>
              <a:rPr lang="en-US" sz="1100"/>
              <a:t> </a:t>
            </a:r>
            <a:r>
              <a:rPr lang="en-US" sz="1100" err="1"/>
              <a:t>teksti</a:t>
            </a:r>
            <a:r>
              <a:rPr lang="en-US" sz="1100"/>
              <a:t> </a:t>
            </a:r>
            <a:r>
              <a:rPr lang="en-US" sz="1100" err="1"/>
              <a:t>napauttamalla</a:t>
            </a:r>
            <a:endParaRPr lang="fi-FI" sz="110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53CA73C5-2595-4E58-895D-264F849B014C}"/>
              </a:ext>
            </a:extLst>
          </p:cNvPr>
          <p:cNvSpPr txBox="1"/>
          <p:nvPr/>
        </p:nvSpPr>
        <p:spPr>
          <a:xfrm>
            <a:off x="6557230" y="966571"/>
            <a:ext cx="5353864" cy="1692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err="1"/>
              <a:t>Lisää</a:t>
            </a:r>
            <a:r>
              <a:rPr lang="en-US" sz="1100"/>
              <a:t> </a:t>
            </a:r>
            <a:r>
              <a:rPr lang="en-US" sz="1100" err="1"/>
              <a:t>teksti</a:t>
            </a:r>
            <a:r>
              <a:rPr lang="en-US" sz="1100"/>
              <a:t> </a:t>
            </a:r>
            <a:r>
              <a:rPr lang="en-US" sz="1100" err="1"/>
              <a:t>napauttamalla</a:t>
            </a:r>
            <a:endParaRPr lang="fi-FI" sz="110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D4BA2E84-1E19-4599-8FE9-FC6AA285C8D2}"/>
              </a:ext>
            </a:extLst>
          </p:cNvPr>
          <p:cNvSpPr txBox="1"/>
          <p:nvPr/>
        </p:nvSpPr>
        <p:spPr>
          <a:xfrm>
            <a:off x="551943" y="1106098"/>
            <a:ext cx="5353864" cy="1692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err="1"/>
              <a:t>Lisää</a:t>
            </a:r>
            <a:r>
              <a:rPr lang="en-US" sz="1100"/>
              <a:t> </a:t>
            </a:r>
            <a:r>
              <a:rPr lang="en-US" sz="1100" err="1"/>
              <a:t>teksti</a:t>
            </a:r>
            <a:r>
              <a:rPr lang="en-US" sz="1100"/>
              <a:t> </a:t>
            </a:r>
            <a:r>
              <a:rPr lang="en-US" sz="1100" err="1"/>
              <a:t>napauttamalla</a:t>
            </a:r>
            <a:endParaRPr lang="fi-FI" sz="110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953126C8-E12E-40C0-BF5E-A53D925595D0}"/>
              </a:ext>
            </a:extLst>
          </p:cNvPr>
          <p:cNvSpPr txBox="1"/>
          <p:nvPr/>
        </p:nvSpPr>
        <p:spPr>
          <a:xfrm>
            <a:off x="6551441" y="4092123"/>
            <a:ext cx="5353864" cy="1692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err="1"/>
              <a:t>Lisää</a:t>
            </a:r>
            <a:r>
              <a:rPr lang="en-US" sz="1100"/>
              <a:t> </a:t>
            </a:r>
            <a:r>
              <a:rPr lang="en-US" sz="1100" err="1"/>
              <a:t>teksti</a:t>
            </a:r>
            <a:r>
              <a:rPr lang="en-US" sz="1100"/>
              <a:t> </a:t>
            </a:r>
            <a:r>
              <a:rPr lang="en-US" sz="1100" err="1"/>
              <a:t>napauttamalla</a:t>
            </a:r>
            <a:endParaRPr lang="fi-FI" sz="110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89F2559-AF6C-408D-B83C-EE302C014212}"/>
              </a:ext>
            </a:extLst>
          </p:cNvPr>
          <p:cNvSpPr txBox="1"/>
          <p:nvPr/>
        </p:nvSpPr>
        <p:spPr>
          <a:xfrm>
            <a:off x="-67153" y="-1253918"/>
            <a:ext cx="11925077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3200" dirty="0">
                <a:latin typeface="Arial Black"/>
                <a:cs typeface="Arial"/>
              </a:rPr>
              <a:t>Ensimmäisen tilannekuvafoorumin aineistojen pohjalta kiteytetty SWOT-analyysi</a:t>
            </a:r>
            <a:endParaRPr lang="fi-FI" sz="320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82969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Layoutpohjat">
  <a:themeElements>
    <a:clrScheme name="Custom 39">
      <a:dk1>
        <a:srgbClr val="000000"/>
      </a:dk1>
      <a:lt1>
        <a:srgbClr val="FFFFFF"/>
      </a:lt1>
      <a:dk2>
        <a:srgbClr val="D7D8D6"/>
      </a:dk2>
      <a:lt2>
        <a:srgbClr val="FFFFFF"/>
      </a:lt2>
      <a:accent1>
        <a:srgbClr val="4B8DCB"/>
      </a:accent1>
      <a:accent2>
        <a:srgbClr val="0DB14B"/>
      </a:accent2>
      <a:accent3>
        <a:srgbClr val="ED174F"/>
      </a:accent3>
      <a:accent4>
        <a:srgbClr val="FBD1DC"/>
      </a:accent4>
      <a:accent5>
        <a:srgbClr val="FDDD00"/>
      </a:accent5>
      <a:accent6>
        <a:srgbClr val="75CFEB"/>
      </a:accent6>
      <a:hlink>
        <a:srgbClr val="A6CE39"/>
      </a:hlink>
      <a:folHlink>
        <a:srgbClr val="FE8127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aajakuvakalvopohja_16-9_FI.potx" id="{9B8F0C5F-9623-419D-957B-E19740B4DAF3}" vid="{C10C316A-84A4-46EB-994F-C245BECBB5A8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ti" ma:contentTypeID="0x010100A80B5BF17A8D484D84C96C364B1AD669" ma:contentTypeVersion="14" ma:contentTypeDescription="Luo uusi asiakirja." ma:contentTypeScope="" ma:versionID="a85a3ae6727df0b5bb3b39574b4f0a65">
  <xsd:schema xmlns:xsd="http://www.w3.org/2001/XMLSchema" xmlns:xs="http://www.w3.org/2001/XMLSchema" xmlns:p="http://schemas.microsoft.com/office/2006/metadata/properties" xmlns:ns2="381ab564-c0b1-4a6c-86d0-39bb246f6e60" xmlns:ns3="07587237-095a-40b1-829b-f95b3976a1ea" targetNamespace="http://schemas.microsoft.com/office/2006/metadata/properties" ma:root="true" ma:fieldsID="d188729c10eff6512188563b4fb268ce" ns2:_="" ns3:_="">
    <xsd:import namespace="381ab564-c0b1-4a6c-86d0-39bb246f6e60"/>
    <xsd:import namespace="07587237-095a-40b1-829b-f95b3976a1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ab564-c0b1-4a6c-86d0-39bb246f6e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587237-095a-40b1-829b-f95b3976a1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6844A-9147-4ABC-871B-5AB213F094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0336AC2-7474-4499-817B-71F8913815AB}">
  <ds:schemaRefs>
    <ds:schemaRef ds:uri="07587237-095a-40b1-829b-f95b3976a1ea"/>
    <ds:schemaRef ds:uri="381ab564-c0b1-4a6c-86d0-39bb246f6e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3A120C9-F89F-4E75-AD5B-7F6A6EB624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26</Slides>
  <Notes>10</Notes>
  <HiddenSlides>0</HiddenSlide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26</vt:i4>
      </vt:variant>
    </vt:vector>
  </HeadingPairs>
  <TitlesOfParts>
    <vt:vector size="29" baseType="lpstr">
      <vt:lpstr>Office-teema</vt:lpstr>
      <vt:lpstr>Simple Light</vt:lpstr>
      <vt:lpstr>3_Layoutpohjat</vt:lpstr>
      <vt:lpstr>Intro  Liite 7: Suunnitteluryhmän ohjeet tilannekuvan työstöön tilannekuvafoorumien väleissä ja päätteeksi</vt:lpstr>
      <vt:lpstr>Sisällys</vt:lpstr>
      <vt:lpstr>Vaihe I: Suunnitteluryhmän välityöstö</vt:lpstr>
      <vt:lpstr> Kirjatkaa tähän alueen vahvuuksia </vt:lpstr>
      <vt:lpstr> Kirjatkaa tähän alueen heikkouksia </vt:lpstr>
      <vt:lpstr> Kirjatkaa tähän alueen mahdollisuuksia </vt:lpstr>
      <vt:lpstr> Kirjatkaa tähän alueen uhkia </vt:lpstr>
      <vt:lpstr>Suunnitteluryhmän yhteenveto: tiivistäkää edellisen neljän dian keskeisimmät ajatukset seuraavaan nelikenttään</vt:lpstr>
      <vt:lpstr>PowerPoint-esitys</vt:lpstr>
      <vt:lpstr>Vaihe II: Suunnitteluryhmän välityöstö</vt:lpstr>
      <vt:lpstr>Jatkotyöstö kolmanteen tilannekuvafoorumiin</vt:lpstr>
      <vt:lpstr>PowerPoint-esitys</vt:lpstr>
      <vt:lpstr>PowerPoint-esitys</vt:lpstr>
      <vt:lpstr>Tunnistetut ilmiöt </vt:lpstr>
      <vt:lpstr>Vaihe III: Suunnitteluryhmän lopputyöstö</vt:lpstr>
      <vt:lpstr>Kohti alueen tilannekuvan kiteytystä</vt:lpstr>
      <vt:lpstr>Näin kiteytätte tilannekuvan</vt:lpstr>
      <vt:lpstr>1. SWOT-analyysi</vt:lpstr>
      <vt:lpstr>PowerPoint-esitys</vt:lpstr>
      <vt:lpstr>2. Ilmiöt ja johtopäätökset</vt:lpstr>
      <vt:lpstr>2. Ilmiöt ja johtopäätökset</vt:lpstr>
      <vt:lpstr>3. Keskeisimmät tahtolauseet</vt:lpstr>
      <vt:lpstr>Yhteinen tahtotila</vt:lpstr>
      <vt:lpstr>Esimerkki prosessin etenemisestä</vt:lpstr>
      <vt:lpstr>4. Alueen tilannekuva: Kokonaiskuva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Tikkinen Annakaisa</dc:creator>
  <cp:revision>31</cp:revision>
  <dcterms:created xsi:type="dcterms:W3CDTF">2022-03-08T17:55:08Z</dcterms:created>
  <dcterms:modified xsi:type="dcterms:W3CDTF">2022-03-14T11:41:39Z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0x010100A80B5BF17A8D484D84C96C364B1AD669</vt:lpwstr>
  </property>
</Properties>
</file>