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752" r:id="rId2"/>
    <p:sldId id="753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3"/>
    <p:restoredTop sz="94655"/>
  </p:normalViewPr>
  <p:slideViewPr>
    <p:cSldViewPr snapToGrid="0" snapToObjects="1">
      <p:cViewPr varScale="1">
        <p:scale>
          <a:sx n="80" d="100"/>
          <a:sy n="80" d="100"/>
        </p:scale>
        <p:origin x="11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B70933-9F7D-0042-8B32-00B3B62E2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786E2EA-CB47-BC49-95EC-F5218D47C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0FFD3D-343F-8A4D-9DDD-7BB2072F5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463BD8A-125F-5145-8768-8E43FCBDF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D1A44E6-82B2-7042-B75A-5D6499FF7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846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5B00F8-0088-784C-B9E2-0EDA5E4BC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EBAA2CB-FBAC-2745-8892-4A4EFFF64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CCA47DB-D939-1D4A-87BC-9090DB2E6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EEC4EF-389F-1D4D-9BD6-D00A24215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8798CF-A666-2A45-8623-A6CB0FDB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062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B674300-2C88-C841-BA5A-D7D2CD5C43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6478B6A-9EF8-EC4E-A90A-1C2BC4D46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65D6A9D-0CD4-CF45-88D0-04C75B888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C6C0F28-C204-0F43-AC53-2EFED4361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BF36E7-ED15-474D-9585-123F720B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819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5E2C81-537D-1E4C-B7B6-1C5B729A5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4CC94C-9C69-1543-94E9-69967101A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0F535D3-8A1D-FE4E-9B6B-5A2FA7771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13322EA-F6FB-5A43-AAB1-A3017E97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39D091-6DE8-4748-A938-AB7C770B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324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AF5765-07DF-294E-BA15-05AEC355B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E5603EB-3BC5-5D4F-9DC8-AB9A06C51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B9E66F6-73FE-7F44-B782-B24DBE87D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8A7A7B-856C-124C-B89A-A69EA60A5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436D9F5-8375-2F4D-BC2A-4C291837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615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5F3B65-A80A-E94F-A97B-6B35B0632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C3105B-5751-9549-B029-EB2C5D61B8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1FFBAB6-62BD-9643-93E0-B844F4D69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67A6616-6B12-7144-AE9A-D3946A2DB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CDDB239-7BBA-AB43-9377-0CC2C0A4E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7E138AD-1CF1-B244-8D54-76EAE76D3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80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7ACE80-19D6-C849-B17A-8F5AA379F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50CFCA-DB67-C741-8363-6EE9C8FD7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E5D854B-628B-F340-B522-52571F4CC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BAF49D6-0E7C-1E43-BBCF-BA6E8C33B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DBF14D0-730B-DC4F-BE10-680FF66B9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D9FD0A5-426B-B54C-8427-1E50D118C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3B94E03-9A5F-674D-8F5D-F1E96FFA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5DAC5AC-D46A-414D-9638-CD0E5B811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633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6D44DE-7042-1D4A-A020-4329F1524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4B63295-0FF4-DB46-B153-33EFDCB4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D26042D-9BBF-DC46-86D2-61EC978A1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3623AAF-3631-DB40-A125-ED80B156D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6335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21827DF-4AE7-C246-881E-0E8A5503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356D5B7-7FF7-C841-8899-C9E54D31D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80A6B90-CA86-5841-B352-2FC770AAB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97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A9A8F0-5139-6D4E-9BAE-6B87894F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F9C5B5-03BA-0A4B-80F3-5F4C97792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DE6C470-D0B2-A245-9AA7-01594BFE2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775BC8A-09D3-9349-AA40-17C0128C5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820365D-7DE2-554F-9DE8-B25B54A2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4DBA777-8390-C747-B990-9973EBC7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657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873AA2-1D9A-B54B-89E9-55F27C195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05EB16A-6E92-ED4F-BBCD-8E3FDCC57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588C768-EA34-6D4B-AEBF-C2EEE355D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738B32A-4F23-674C-A069-35D4C100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54F1DF2-4EC2-0E42-82E1-A80AF6499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DEEA299-972B-734B-8B03-6218595D0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981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50EDBC6-7A82-704C-B50E-39185E5A8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8615477-D1D2-2245-B237-BEE207F47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3186A1-72B7-014C-9065-667176CD42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96127-7C29-FD44-982F-1C29CB9A3759}" type="datetimeFigureOut">
              <a:rPr lang="fi-FI" smtClean="0"/>
              <a:t>26.4.2022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1513765-BFA6-F844-85D2-778F34AE21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EF1F14-0709-4447-A8BE-562D021E3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129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59056" y="266700"/>
            <a:ext cx="8873887" cy="1499155"/>
          </a:xfrm>
        </p:spPr>
        <p:txBody>
          <a:bodyPr>
            <a:normAutofit fontScale="90000"/>
          </a:bodyPr>
          <a:lstStyle/>
          <a:p>
            <a:r>
              <a:rPr lang="fi-FI" sz="4000" b="1" dirty="0"/>
              <a:t>DEMOKRATIA: </a:t>
            </a:r>
            <a:br>
              <a:rPr lang="fi-FI" sz="4000" b="1" dirty="0"/>
            </a:br>
            <a:r>
              <a:rPr lang="fi-FI" sz="4000" b="1" dirty="0"/>
              <a:t>POLIITTINEN JÄRJESTELMÄ </a:t>
            </a:r>
            <a:br>
              <a:rPr lang="fi-FI" sz="4000" b="1" dirty="0"/>
            </a:br>
            <a:r>
              <a:rPr lang="fi-FI" sz="4000" b="1" dirty="0"/>
              <a:t>JA ELÄMÄNTAPA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78973" y="2119865"/>
            <a:ext cx="10034052" cy="4153532"/>
          </a:xfrm>
        </p:spPr>
        <p:txBody>
          <a:bodyPr>
            <a:normAutofit lnSpcReduction="10000"/>
          </a:bodyPr>
          <a:lstStyle/>
          <a:p>
            <a:pPr algn="l">
              <a:buFont typeface="Arial"/>
              <a:buChar char="•"/>
            </a:pPr>
            <a:r>
              <a:rPr lang="fi-FI" dirty="0"/>
              <a:t> Demokratia on </a:t>
            </a:r>
            <a:r>
              <a:rPr lang="fi-FI" b="1" dirty="0"/>
              <a:t>poliittinen järjestelmä</a:t>
            </a:r>
            <a:r>
              <a:rPr lang="fi-FI" dirty="0"/>
              <a:t>, jossa kansalaiset valitsevat keskuudestaan henkilöt päättämään yhteisistä asioista</a:t>
            </a:r>
          </a:p>
          <a:p>
            <a:pPr lvl="1" algn="l">
              <a:buFont typeface="Arial"/>
              <a:buChar char="•"/>
            </a:pPr>
            <a:r>
              <a:rPr lang="fi-FI" dirty="0"/>
              <a:t> Esimerkiksi eduskuntaan, kunnanvaltuustoon, kaupunginosayhdistykseen, oppilaskunnan hallitukseen, taloyhtiön hallitukseen</a:t>
            </a:r>
            <a:endParaRPr lang="fi-FI" b="1" dirty="0"/>
          </a:p>
          <a:p>
            <a:pPr algn="l">
              <a:buFont typeface="Arial"/>
              <a:buChar char="•"/>
            </a:pPr>
            <a:r>
              <a:rPr lang="fi-FI" dirty="0"/>
              <a:t> Demokratia on myös </a:t>
            </a:r>
            <a:r>
              <a:rPr lang="fi-FI" b="1" dirty="0"/>
              <a:t>elämäntapa</a:t>
            </a:r>
            <a:r>
              <a:rPr lang="fi-FI" dirty="0"/>
              <a:t>, jota voidaan toteuttaa kaikenlaisissa yhteisöissä. </a:t>
            </a:r>
          </a:p>
          <a:p>
            <a:pPr lvl="1" algn="l">
              <a:buFont typeface="Arial"/>
              <a:buChar char="•"/>
            </a:pPr>
            <a:r>
              <a:rPr lang="fi-FI" dirty="0"/>
              <a:t> Kuten perheissä, naapurustossa, kouluissa, työpaikoilla ja harrastuksissa</a:t>
            </a:r>
          </a:p>
          <a:p>
            <a:pPr algn="l">
              <a:buFont typeface="Arial"/>
              <a:buChar char="•"/>
            </a:pPr>
            <a:r>
              <a:rPr lang="fi-FI" b="1" dirty="0"/>
              <a:t> </a:t>
            </a:r>
            <a:r>
              <a:rPr lang="fi-FI" dirty="0"/>
              <a:t>Tärkeimmät demokratiaa ohjaavat arvot ovat </a:t>
            </a:r>
            <a:r>
              <a:rPr lang="fi-FI" b="1" dirty="0"/>
              <a:t>tasa-arvo</a:t>
            </a:r>
            <a:r>
              <a:rPr lang="fi-FI" dirty="0"/>
              <a:t>, </a:t>
            </a:r>
            <a:r>
              <a:rPr lang="fi-FI" b="1" dirty="0"/>
              <a:t>vapaus</a:t>
            </a:r>
            <a:r>
              <a:rPr lang="fi-FI" dirty="0"/>
              <a:t> ja </a:t>
            </a:r>
            <a:r>
              <a:rPr lang="fi-FI" b="1" dirty="0"/>
              <a:t>oikeudenmukaisuus</a:t>
            </a:r>
          </a:p>
          <a:p>
            <a:pPr algn="l">
              <a:buFont typeface="Arial"/>
              <a:buChar char="•"/>
            </a:pPr>
            <a:r>
              <a:rPr lang="fi-FI" dirty="0"/>
              <a:t> Demokratia nojaa ihmisten taitoon </a:t>
            </a:r>
            <a:r>
              <a:rPr lang="fi-FI" b="1" dirty="0"/>
              <a:t>keskustella </a:t>
            </a:r>
            <a:r>
              <a:rPr lang="fi-FI" dirty="0"/>
              <a:t>yhteisistä asioista ja </a:t>
            </a:r>
            <a:r>
              <a:rPr lang="fi-FI" b="1" dirty="0"/>
              <a:t>toimia </a:t>
            </a:r>
            <a:r>
              <a:rPr lang="fi-FI" dirty="0"/>
              <a:t>toinen toisiansa tukien</a:t>
            </a:r>
          </a:p>
          <a:p>
            <a:pPr algn="l">
              <a:buFont typeface="Arial"/>
              <a:buChar char="•"/>
            </a:pPr>
            <a:r>
              <a:rPr lang="fi-FI" dirty="0"/>
              <a:t> Näitä taitoja opitaan </a:t>
            </a:r>
            <a:r>
              <a:rPr lang="fi-FI" b="1" dirty="0"/>
              <a:t>osallistumalla </a:t>
            </a:r>
            <a:r>
              <a:rPr lang="fi-FI" dirty="0"/>
              <a:t>demokraattiseen elämäntapaan.</a:t>
            </a:r>
          </a:p>
          <a:p>
            <a:pPr algn="l"/>
            <a:endParaRPr lang="fi-FI" dirty="0"/>
          </a:p>
          <a:p>
            <a:pPr algn="l">
              <a:buFont typeface="Arial"/>
              <a:buChar char="•"/>
            </a:pPr>
            <a:endParaRPr lang="fi-FI" dirty="0"/>
          </a:p>
          <a:p>
            <a:pPr algn="l">
              <a:buFont typeface="Arial"/>
              <a:buChar char="•"/>
            </a:pPr>
            <a:endParaRPr lang="fi-FI" sz="2000" dirty="0"/>
          </a:p>
          <a:p>
            <a:pPr algn="l"/>
            <a:endParaRPr lang="fi-FI" sz="2000" dirty="0"/>
          </a:p>
          <a:p>
            <a:pPr algn="l"/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43855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209800" y="423294"/>
            <a:ext cx="7772400" cy="1021625"/>
          </a:xfrm>
        </p:spPr>
        <p:txBody>
          <a:bodyPr>
            <a:normAutofit fontScale="90000"/>
          </a:bodyPr>
          <a:lstStyle/>
          <a:p>
            <a:r>
              <a:rPr lang="fi-FI" sz="4000" b="1" dirty="0"/>
              <a:t>DEMOKRATIAA VOI EDISTÄÄ </a:t>
            </a:r>
            <a:br>
              <a:rPr lang="fi-FI" sz="4000" b="1" dirty="0"/>
            </a:br>
            <a:r>
              <a:rPr lang="fi-FI" sz="4000" b="1" dirty="0"/>
              <a:t>MONIN TAVOIN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6169" y="1906074"/>
            <a:ext cx="10200067" cy="4951927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/>
              <a:buChar char="•"/>
            </a:pPr>
            <a:r>
              <a:rPr lang="fi-FI" dirty="0"/>
              <a:t> äänestämällä</a:t>
            </a:r>
          </a:p>
          <a:p>
            <a:pPr algn="l">
              <a:buFont typeface="Arial"/>
              <a:buChar char="•"/>
            </a:pPr>
            <a:r>
              <a:rPr lang="fi-FI" dirty="0"/>
              <a:t> toimimalla järjestöissä</a:t>
            </a:r>
          </a:p>
          <a:p>
            <a:pPr algn="l">
              <a:buFont typeface="Arial"/>
              <a:buChar char="•"/>
            </a:pPr>
            <a:r>
              <a:rPr lang="fi-FI" dirty="0"/>
              <a:t> hakeutumalla luottamustehtäviin (esim. koulussa, järjestöissä, kunnissa, yrityksissä tai koulussa) </a:t>
            </a:r>
          </a:p>
          <a:p>
            <a:pPr algn="l">
              <a:buFont typeface="Arial"/>
              <a:buChar char="•"/>
            </a:pPr>
            <a:r>
              <a:rPr lang="fi-FI" dirty="0"/>
              <a:t> puolustamalla tasa-arvoa ja oikeudenmukaisuutta erilaisissa tilanteissa (esim. töissä tai koulussa) </a:t>
            </a:r>
          </a:p>
          <a:p>
            <a:pPr algn="l">
              <a:buFont typeface="Arial"/>
              <a:buChar char="•"/>
            </a:pPr>
            <a:r>
              <a:rPr lang="fi-FI" dirty="0"/>
              <a:t> kokoamalla ihmisiä yhteen keskustelemaan tärkeistä yhteisistä asioita</a:t>
            </a:r>
          </a:p>
          <a:p>
            <a:pPr algn="l">
              <a:buFont typeface="Arial"/>
              <a:buChar char="•"/>
            </a:pPr>
            <a:r>
              <a:rPr lang="fi-FI" dirty="0"/>
              <a:t> osallistumalla julkiseen keskusteluun</a:t>
            </a:r>
          </a:p>
          <a:p>
            <a:pPr algn="l">
              <a:buFont typeface="Arial"/>
              <a:buChar char="•"/>
            </a:pPr>
            <a:r>
              <a:rPr lang="fi-FI" dirty="0"/>
              <a:t> menemällä mukaan poliittiseen toimintaan puolueissa ja kansanliikkeissä</a:t>
            </a:r>
          </a:p>
          <a:p>
            <a:pPr algn="l">
              <a:buFont typeface="Arial"/>
              <a:buChar char="•"/>
            </a:pPr>
            <a:r>
              <a:rPr lang="fi-FI" dirty="0"/>
              <a:t> perehtymällä yhteiskunnallisiin asioihin (esim. kirjojen lukeminen, dokumenttien katsominen ja uutisten seuraaminen)</a:t>
            </a:r>
          </a:p>
          <a:p>
            <a:pPr algn="l">
              <a:buFont typeface="Arial"/>
              <a:buChar char="•"/>
            </a:pPr>
            <a:r>
              <a:rPr lang="fi-FI" dirty="0"/>
              <a:t> auttamalla vaikeassa tilanteessa ja hädässä olevia</a:t>
            </a:r>
          </a:p>
          <a:p>
            <a:pPr algn="l">
              <a:buFont typeface="Arial"/>
              <a:buChar char="•"/>
            </a:pPr>
            <a:r>
              <a:rPr lang="fi-FI" dirty="0"/>
              <a:t> …ja lukuisin </a:t>
            </a:r>
            <a:r>
              <a:rPr lang="fi-FI"/>
              <a:t>muunlaisin tavoin!</a:t>
            </a:r>
            <a:endParaRPr lang="fi-FI" dirty="0"/>
          </a:p>
          <a:p>
            <a:pPr algn="l">
              <a:buFont typeface="Arial"/>
              <a:buChar char="•"/>
            </a:pPr>
            <a:endParaRPr lang="fi-FI" sz="2000" dirty="0"/>
          </a:p>
          <a:p>
            <a:pPr algn="l"/>
            <a:endParaRPr lang="fi-FI" sz="2000" dirty="0"/>
          </a:p>
          <a:p>
            <a:pPr algn="l"/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95421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181</Words>
  <Application>Microsoft Macintosh PowerPoint</Application>
  <PresentationFormat>Laajakuva</PresentationFormat>
  <Paragraphs>23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DEMOKRATIA:  POLIITTINEN JÄRJESTELMÄ  JA ELÄMÄNTAPA</vt:lpstr>
      <vt:lpstr>DEMOKRATIAA VOI EDISTÄÄ  MONIN TAVOIN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DEMOKRATIA ON POLIITTINEN JÄRJESTELMÄ JA ELÄMÄNTAPA</dc:title>
  <dc:creator>Kai Alhanen</dc:creator>
  <cp:lastModifiedBy>Kai Alhanen</cp:lastModifiedBy>
  <cp:revision>9</cp:revision>
  <dcterms:created xsi:type="dcterms:W3CDTF">2022-04-20T04:22:55Z</dcterms:created>
  <dcterms:modified xsi:type="dcterms:W3CDTF">2022-04-26T07:41:29Z</dcterms:modified>
</cp:coreProperties>
</file>