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062" r:id="rId5"/>
  </p:sldMasterIdLst>
  <p:notesMasterIdLst>
    <p:notesMasterId r:id="rId44"/>
  </p:notesMasterIdLst>
  <p:handoutMasterIdLst>
    <p:handoutMasterId r:id="rId45"/>
  </p:handoutMasterIdLst>
  <p:sldIdLst>
    <p:sldId id="337" r:id="rId6"/>
    <p:sldId id="257" r:id="rId7"/>
    <p:sldId id="318" r:id="rId8"/>
    <p:sldId id="328" r:id="rId9"/>
    <p:sldId id="359" r:id="rId10"/>
    <p:sldId id="369" r:id="rId11"/>
    <p:sldId id="368" r:id="rId12"/>
    <p:sldId id="365" r:id="rId13"/>
    <p:sldId id="266" r:id="rId14"/>
    <p:sldId id="267" r:id="rId15"/>
    <p:sldId id="268" r:id="rId16"/>
    <p:sldId id="269" r:id="rId17"/>
    <p:sldId id="270" r:id="rId18"/>
    <p:sldId id="271" r:id="rId19"/>
    <p:sldId id="352" r:id="rId20"/>
    <p:sldId id="353" r:id="rId21"/>
    <p:sldId id="362" r:id="rId22"/>
    <p:sldId id="340" r:id="rId23"/>
    <p:sldId id="284" r:id="rId24"/>
    <p:sldId id="371" r:id="rId25"/>
    <p:sldId id="290" r:id="rId26"/>
    <p:sldId id="341" r:id="rId27"/>
    <p:sldId id="364" r:id="rId28"/>
    <p:sldId id="293" r:id="rId29"/>
    <p:sldId id="295" r:id="rId30"/>
    <p:sldId id="296" r:id="rId31"/>
    <p:sldId id="325" r:id="rId32"/>
    <p:sldId id="304" r:id="rId33"/>
    <p:sldId id="354" r:id="rId34"/>
    <p:sldId id="370" r:id="rId35"/>
    <p:sldId id="356" r:id="rId36"/>
    <p:sldId id="326" r:id="rId37"/>
    <p:sldId id="272" r:id="rId38"/>
    <p:sldId id="274" r:id="rId39"/>
    <p:sldId id="302" r:id="rId40"/>
    <p:sldId id="350" r:id="rId41"/>
    <p:sldId id="360" r:id="rId42"/>
    <p:sldId id="314" r:id="rId43"/>
  </p:sldIdLst>
  <p:sldSz cx="9144000" cy="5143500" type="screen16x9"/>
  <p:notesSz cx="6735763" cy="9866313"/>
  <p:defaultTex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389672" algn="l" rtl="0" fontAlgn="base">
      <a:spcBef>
        <a:spcPct val="0"/>
      </a:spcBef>
      <a:spcAft>
        <a:spcPct val="0"/>
      </a:spcAft>
      <a:defRPr kern="1200">
        <a:solidFill>
          <a:schemeClr val="tx1"/>
        </a:solidFill>
        <a:latin typeface="Arial" charset="0"/>
        <a:ea typeface="+mn-ea"/>
        <a:cs typeface="+mn-cs"/>
      </a:defRPr>
    </a:lvl2pPr>
    <a:lvl3pPr marL="779343" algn="l" rtl="0" fontAlgn="base">
      <a:spcBef>
        <a:spcPct val="0"/>
      </a:spcBef>
      <a:spcAft>
        <a:spcPct val="0"/>
      </a:spcAft>
      <a:defRPr kern="1200">
        <a:solidFill>
          <a:schemeClr val="tx1"/>
        </a:solidFill>
        <a:latin typeface="Arial" charset="0"/>
        <a:ea typeface="+mn-ea"/>
        <a:cs typeface="+mn-cs"/>
      </a:defRPr>
    </a:lvl3pPr>
    <a:lvl4pPr marL="1169015" algn="l" rtl="0" fontAlgn="base">
      <a:spcBef>
        <a:spcPct val="0"/>
      </a:spcBef>
      <a:spcAft>
        <a:spcPct val="0"/>
      </a:spcAft>
      <a:defRPr kern="1200">
        <a:solidFill>
          <a:schemeClr val="tx1"/>
        </a:solidFill>
        <a:latin typeface="Arial" charset="0"/>
        <a:ea typeface="+mn-ea"/>
        <a:cs typeface="+mn-cs"/>
      </a:defRPr>
    </a:lvl4pPr>
    <a:lvl5pPr marL="1558686" algn="l" rtl="0" fontAlgn="base">
      <a:spcBef>
        <a:spcPct val="0"/>
      </a:spcBef>
      <a:spcAft>
        <a:spcPct val="0"/>
      </a:spcAft>
      <a:defRPr kern="1200">
        <a:solidFill>
          <a:schemeClr val="tx1"/>
        </a:solidFill>
        <a:latin typeface="Arial" charset="0"/>
        <a:ea typeface="+mn-ea"/>
        <a:cs typeface="+mn-cs"/>
      </a:defRPr>
    </a:lvl5pPr>
    <a:lvl6pPr marL="1948358" algn="l" defTabSz="779343" rtl="0" eaLnBrk="1" latinLnBrk="0" hangingPunct="1">
      <a:defRPr kern="1200">
        <a:solidFill>
          <a:schemeClr val="tx1"/>
        </a:solidFill>
        <a:latin typeface="Arial" charset="0"/>
        <a:ea typeface="+mn-ea"/>
        <a:cs typeface="+mn-cs"/>
      </a:defRPr>
    </a:lvl6pPr>
    <a:lvl7pPr marL="2338029" algn="l" defTabSz="779343" rtl="0" eaLnBrk="1" latinLnBrk="0" hangingPunct="1">
      <a:defRPr kern="1200">
        <a:solidFill>
          <a:schemeClr val="tx1"/>
        </a:solidFill>
        <a:latin typeface="Arial" charset="0"/>
        <a:ea typeface="+mn-ea"/>
        <a:cs typeface="+mn-cs"/>
      </a:defRPr>
    </a:lvl7pPr>
    <a:lvl8pPr marL="2727701" algn="l" defTabSz="779343" rtl="0" eaLnBrk="1" latinLnBrk="0" hangingPunct="1">
      <a:defRPr kern="1200">
        <a:solidFill>
          <a:schemeClr val="tx1"/>
        </a:solidFill>
        <a:latin typeface="Arial" charset="0"/>
        <a:ea typeface="+mn-ea"/>
        <a:cs typeface="+mn-cs"/>
      </a:defRPr>
    </a:lvl8pPr>
    <a:lvl9pPr marL="3117372" algn="l" defTabSz="77934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17">
          <p15:clr>
            <a:srgbClr val="A4A3A4"/>
          </p15:clr>
        </p15:guide>
        <p15:guide id="2" orient="horz" pos="2867" userDrawn="1">
          <p15:clr>
            <a:srgbClr val="A4A3A4"/>
          </p15:clr>
        </p15:guide>
        <p15:guide id="3" orient="horz" pos="3230" userDrawn="1">
          <p15:clr>
            <a:srgbClr val="A4A3A4"/>
          </p15:clr>
        </p15:guide>
        <p15:guide id="4" pos="68">
          <p15:clr>
            <a:srgbClr val="A4A3A4"/>
          </p15:clr>
        </p15:guide>
        <p15:guide id="5" pos="5692">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kko Dufva" initials="mid" lastIdx="3" clrIdx="6">
    <p:extLst>
      <p:ext uri="{19B8F6BF-5375-455C-9EA6-DF929625EA0E}">
        <p15:presenceInfo xmlns:p15="http://schemas.microsoft.com/office/powerpoint/2012/main" userId="Mikko Dufva" providerId="None"/>
      </p:ext>
    </p:extLst>
  </p:cmAuthor>
  <p:cmAuthor id="5" name="Tekijä" initials="A" lastIdx="0" clrIdx="4"/>
  <p:cmAuthor id="6" name="Liisa Poussa" initials="lpo" lastIdx="7" clrIdx="5">
    <p:extLst>
      <p:ext uri="{19B8F6BF-5375-455C-9EA6-DF929625EA0E}">
        <p15:presenceInfo xmlns:p15="http://schemas.microsoft.com/office/powerpoint/2012/main" userId="Liisa Pous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D00"/>
    <a:srgbClr val="F02E5D"/>
    <a:srgbClr val="4B8DCB"/>
    <a:srgbClr val="75CFEB"/>
    <a:srgbClr val="ED174F"/>
    <a:srgbClr val="00945B"/>
    <a:srgbClr val="88F6B2"/>
    <a:srgbClr val="FFFFFF"/>
    <a:srgbClr val="438EC7"/>
    <a:srgbClr val="85D8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03" autoAdjust="0"/>
  </p:normalViewPr>
  <p:slideViewPr>
    <p:cSldViewPr snapToGrid="0">
      <p:cViewPr varScale="1">
        <p:scale>
          <a:sx n="90" d="100"/>
          <a:sy n="90" d="100"/>
        </p:scale>
        <p:origin x="102" y="180"/>
      </p:cViewPr>
      <p:guideLst>
        <p:guide orient="horz" pos="617"/>
        <p:guide orient="horz" pos="2867"/>
        <p:guide orient="horz" pos="3230"/>
        <p:guide pos="68"/>
        <p:guide pos="5692"/>
      </p:guideLst>
    </p:cSldViewPr>
  </p:slideViewPr>
  <p:notesTextViewPr>
    <p:cViewPr>
      <p:scale>
        <a:sx n="1" d="1"/>
        <a:sy n="1" d="1"/>
      </p:scale>
      <p:origin x="0" y="-1584"/>
    </p:cViewPr>
  </p:notesTextViewPr>
  <p:notesViewPr>
    <p:cSldViewPr snapToGrid="0">
      <p:cViewPr>
        <p:scale>
          <a:sx n="1" d="2"/>
          <a:sy n="1" d="2"/>
        </p:scale>
        <p:origin x="0" y="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1"/>
            <a:ext cx="2919441" cy="493653"/>
          </a:xfrm>
          <a:prstGeom prst="rect">
            <a:avLst/>
          </a:prstGeom>
        </p:spPr>
        <p:txBody>
          <a:bodyPr vert="horz" lIns="90754" tIns="45377" rIns="90754" bIns="45377" rtlCol="0"/>
          <a:lstStyle>
            <a:lvl1pPr algn="l">
              <a:defRPr sz="1200"/>
            </a:lvl1pPr>
          </a:lstStyle>
          <a:p>
            <a:endParaRPr lang="fi-FI"/>
          </a:p>
        </p:txBody>
      </p:sp>
      <p:sp>
        <p:nvSpPr>
          <p:cNvPr id="3" name="Päivämäärän paikkamerkki 2"/>
          <p:cNvSpPr>
            <a:spLocks noGrp="1"/>
          </p:cNvSpPr>
          <p:nvPr>
            <p:ph type="dt" sz="quarter" idx="1"/>
          </p:nvPr>
        </p:nvSpPr>
        <p:spPr>
          <a:xfrm>
            <a:off x="3814799" y="1"/>
            <a:ext cx="2919441" cy="493653"/>
          </a:xfrm>
          <a:prstGeom prst="rect">
            <a:avLst/>
          </a:prstGeom>
        </p:spPr>
        <p:txBody>
          <a:bodyPr vert="horz" lIns="90754" tIns="45377" rIns="90754" bIns="45377" rtlCol="0"/>
          <a:lstStyle>
            <a:lvl1pPr algn="r">
              <a:defRPr sz="1200"/>
            </a:lvl1pPr>
          </a:lstStyle>
          <a:p>
            <a:fld id="{72D95434-BA4E-914B-B044-4C27F7FD2949}" type="datetime1">
              <a:rPr lang="en-US" smtClean="0"/>
              <a:t>4/30/2021</a:t>
            </a:fld>
            <a:endParaRPr lang="fi-FI"/>
          </a:p>
        </p:txBody>
      </p:sp>
      <p:sp>
        <p:nvSpPr>
          <p:cNvPr id="4" name="Alatunnisteen paikkamerkki 3"/>
          <p:cNvSpPr>
            <a:spLocks noGrp="1"/>
          </p:cNvSpPr>
          <p:nvPr>
            <p:ph type="ftr" sz="quarter" idx="2"/>
          </p:nvPr>
        </p:nvSpPr>
        <p:spPr>
          <a:xfrm>
            <a:off x="0" y="9370976"/>
            <a:ext cx="2919441" cy="493653"/>
          </a:xfrm>
          <a:prstGeom prst="rect">
            <a:avLst/>
          </a:prstGeom>
        </p:spPr>
        <p:txBody>
          <a:bodyPr vert="horz" lIns="90754" tIns="45377" rIns="90754" bIns="45377" rtlCol="0" anchor="b"/>
          <a:lstStyle>
            <a:lvl1pPr algn="l">
              <a:defRPr sz="1200"/>
            </a:lvl1pPr>
          </a:lstStyle>
          <a:p>
            <a:endParaRPr lang="fi-FI"/>
          </a:p>
        </p:txBody>
      </p:sp>
      <p:sp>
        <p:nvSpPr>
          <p:cNvPr id="5" name="Dian numeron paikkamerkki 4"/>
          <p:cNvSpPr>
            <a:spLocks noGrp="1"/>
          </p:cNvSpPr>
          <p:nvPr>
            <p:ph type="sldNum" sz="quarter" idx="3"/>
          </p:nvPr>
        </p:nvSpPr>
        <p:spPr>
          <a:xfrm>
            <a:off x="3814799" y="9370976"/>
            <a:ext cx="2919441" cy="493653"/>
          </a:xfrm>
          <a:prstGeom prst="rect">
            <a:avLst/>
          </a:prstGeom>
        </p:spPr>
        <p:txBody>
          <a:bodyPr vert="horz" lIns="90754" tIns="45377" rIns="90754" bIns="45377" rtlCol="0" anchor="b"/>
          <a:lstStyle>
            <a:lvl1pPr algn="r">
              <a:defRPr sz="1200"/>
            </a:lvl1pPr>
          </a:lstStyle>
          <a:p>
            <a:fld id="{60D7F0F3-A1E5-4380-B634-261422AE48CB}" type="slidenum">
              <a:rPr lang="fi-FI" smtClean="0"/>
              <a:pPr/>
              <a:t>‹#›</a:t>
            </a:fld>
            <a:endParaRPr lang="fi-FI"/>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1"/>
            <a:ext cx="2919441" cy="493653"/>
          </a:xfrm>
          <a:prstGeom prst="rect">
            <a:avLst/>
          </a:prstGeom>
        </p:spPr>
        <p:txBody>
          <a:bodyPr vert="horz" lIns="90754" tIns="45377" rIns="90754" bIns="45377" rtlCol="0"/>
          <a:lstStyle>
            <a:lvl1pPr algn="l">
              <a:defRPr sz="1200"/>
            </a:lvl1pPr>
          </a:lstStyle>
          <a:p>
            <a:endParaRPr lang="fi-FI"/>
          </a:p>
        </p:txBody>
      </p:sp>
      <p:sp>
        <p:nvSpPr>
          <p:cNvPr id="3" name="Päivämäärän paikkamerkki 2"/>
          <p:cNvSpPr>
            <a:spLocks noGrp="1"/>
          </p:cNvSpPr>
          <p:nvPr>
            <p:ph type="dt" idx="1"/>
          </p:nvPr>
        </p:nvSpPr>
        <p:spPr>
          <a:xfrm>
            <a:off x="3814799" y="1"/>
            <a:ext cx="2919441" cy="493653"/>
          </a:xfrm>
          <a:prstGeom prst="rect">
            <a:avLst/>
          </a:prstGeom>
        </p:spPr>
        <p:txBody>
          <a:bodyPr vert="horz" lIns="90754" tIns="45377" rIns="90754" bIns="45377" rtlCol="0"/>
          <a:lstStyle>
            <a:lvl1pPr algn="r">
              <a:defRPr sz="1200"/>
            </a:lvl1pPr>
          </a:lstStyle>
          <a:p>
            <a:fld id="{01FC0A7D-D07B-1248-8B72-AE21A56EA04B}" type="datetime1">
              <a:rPr lang="en-US" smtClean="0"/>
              <a:t>4/30/2021</a:t>
            </a:fld>
            <a:endParaRPr lang="fi-FI"/>
          </a:p>
        </p:txBody>
      </p:sp>
      <p:sp>
        <p:nvSpPr>
          <p:cNvPr id="4" name="Dian kuvan paikkamerkki 3"/>
          <p:cNvSpPr>
            <a:spLocks noGrp="1" noRot="1" noChangeAspect="1"/>
          </p:cNvSpPr>
          <p:nvPr>
            <p:ph type="sldImg" idx="2"/>
          </p:nvPr>
        </p:nvSpPr>
        <p:spPr>
          <a:xfrm>
            <a:off x="80963" y="739775"/>
            <a:ext cx="6573837" cy="3698875"/>
          </a:xfrm>
          <a:prstGeom prst="rect">
            <a:avLst/>
          </a:prstGeom>
          <a:noFill/>
          <a:ln w="12700">
            <a:solidFill>
              <a:prstClr val="black"/>
            </a:solidFill>
          </a:ln>
        </p:spPr>
        <p:txBody>
          <a:bodyPr vert="horz" lIns="90754" tIns="45377" rIns="90754" bIns="45377" rtlCol="0" anchor="ctr"/>
          <a:lstStyle/>
          <a:p>
            <a:endParaRPr lang="fi-FI"/>
          </a:p>
        </p:txBody>
      </p:sp>
      <p:sp>
        <p:nvSpPr>
          <p:cNvPr id="5" name="Huomautusten paikkamerkki 4"/>
          <p:cNvSpPr>
            <a:spLocks noGrp="1"/>
          </p:cNvSpPr>
          <p:nvPr>
            <p:ph type="body" sz="quarter" idx="3"/>
          </p:nvPr>
        </p:nvSpPr>
        <p:spPr>
          <a:xfrm>
            <a:off x="674186" y="4687173"/>
            <a:ext cx="5387391" cy="4439505"/>
          </a:xfrm>
          <a:prstGeom prst="rect">
            <a:avLst/>
          </a:prstGeom>
        </p:spPr>
        <p:txBody>
          <a:bodyPr vert="horz" lIns="90754" tIns="45377" rIns="90754" bIns="45377"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370976"/>
            <a:ext cx="2919441" cy="493653"/>
          </a:xfrm>
          <a:prstGeom prst="rect">
            <a:avLst/>
          </a:prstGeom>
        </p:spPr>
        <p:txBody>
          <a:bodyPr vert="horz" lIns="90754" tIns="45377" rIns="90754" bIns="45377" rtlCol="0" anchor="b"/>
          <a:lstStyle>
            <a:lvl1pPr algn="l">
              <a:defRPr sz="1200"/>
            </a:lvl1pPr>
          </a:lstStyle>
          <a:p>
            <a:endParaRPr lang="fi-FI"/>
          </a:p>
        </p:txBody>
      </p:sp>
      <p:sp>
        <p:nvSpPr>
          <p:cNvPr id="7" name="Dian numeron paikkamerkki 6"/>
          <p:cNvSpPr>
            <a:spLocks noGrp="1"/>
          </p:cNvSpPr>
          <p:nvPr>
            <p:ph type="sldNum" sz="quarter" idx="5"/>
          </p:nvPr>
        </p:nvSpPr>
        <p:spPr>
          <a:xfrm>
            <a:off x="3814799" y="9370976"/>
            <a:ext cx="2919441" cy="493653"/>
          </a:xfrm>
          <a:prstGeom prst="rect">
            <a:avLst/>
          </a:prstGeom>
        </p:spPr>
        <p:txBody>
          <a:bodyPr vert="horz" lIns="90754" tIns="45377" rIns="90754" bIns="45377" rtlCol="0" anchor="b"/>
          <a:lstStyle>
            <a:lvl1pPr algn="r">
              <a:defRPr sz="1200"/>
            </a:lvl1pPr>
          </a:lstStyle>
          <a:p>
            <a:fld id="{B2736A07-9C51-40D5-9EDD-0D75448F2C9D}" type="slidenum">
              <a:rPr lang="fi-FI" smtClean="0"/>
              <a:pPr/>
              <a:t>‹#›</a:t>
            </a:fld>
            <a:endParaRPr 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marL="0" algn="l" defTabSz="779343" rtl="0" eaLnBrk="1" latinLnBrk="0" hangingPunct="1">
      <a:defRPr sz="1000" kern="1200">
        <a:solidFill>
          <a:schemeClr val="tx1"/>
        </a:solidFill>
        <a:latin typeface="+mn-lt"/>
        <a:ea typeface="+mn-ea"/>
        <a:cs typeface="+mn-cs"/>
      </a:defRPr>
    </a:lvl1pPr>
    <a:lvl2pPr marL="389672" algn="l" defTabSz="779343" rtl="0" eaLnBrk="1" latinLnBrk="0" hangingPunct="1">
      <a:defRPr sz="1000" kern="1200">
        <a:solidFill>
          <a:schemeClr val="tx1"/>
        </a:solidFill>
        <a:latin typeface="+mn-lt"/>
        <a:ea typeface="+mn-ea"/>
        <a:cs typeface="+mn-cs"/>
      </a:defRPr>
    </a:lvl2pPr>
    <a:lvl3pPr marL="779343" algn="l" defTabSz="779343" rtl="0" eaLnBrk="1" latinLnBrk="0" hangingPunct="1">
      <a:defRPr sz="1000" kern="1200">
        <a:solidFill>
          <a:schemeClr val="tx1"/>
        </a:solidFill>
        <a:latin typeface="+mn-lt"/>
        <a:ea typeface="+mn-ea"/>
        <a:cs typeface="+mn-cs"/>
      </a:defRPr>
    </a:lvl3pPr>
    <a:lvl4pPr marL="1169015" algn="l" defTabSz="779343" rtl="0" eaLnBrk="1" latinLnBrk="0" hangingPunct="1">
      <a:defRPr sz="1000" kern="1200">
        <a:solidFill>
          <a:schemeClr val="tx1"/>
        </a:solidFill>
        <a:latin typeface="+mn-lt"/>
        <a:ea typeface="+mn-ea"/>
        <a:cs typeface="+mn-cs"/>
      </a:defRPr>
    </a:lvl4pPr>
    <a:lvl5pPr marL="1558686" algn="l" defTabSz="779343" rtl="0" eaLnBrk="1" latinLnBrk="0" hangingPunct="1">
      <a:defRPr sz="1000" kern="1200">
        <a:solidFill>
          <a:schemeClr val="tx1"/>
        </a:solidFill>
        <a:latin typeface="+mn-lt"/>
        <a:ea typeface="+mn-ea"/>
        <a:cs typeface="+mn-cs"/>
      </a:defRPr>
    </a:lvl5pPr>
    <a:lvl6pPr marL="1948358" algn="l" defTabSz="779343" rtl="0" eaLnBrk="1" latinLnBrk="0" hangingPunct="1">
      <a:defRPr sz="1000" kern="1200">
        <a:solidFill>
          <a:schemeClr val="tx1"/>
        </a:solidFill>
        <a:latin typeface="+mn-lt"/>
        <a:ea typeface="+mn-ea"/>
        <a:cs typeface="+mn-cs"/>
      </a:defRPr>
    </a:lvl6pPr>
    <a:lvl7pPr marL="2338029" algn="l" defTabSz="779343" rtl="0" eaLnBrk="1" latinLnBrk="0" hangingPunct="1">
      <a:defRPr sz="1000" kern="1200">
        <a:solidFill>
          <a:schemeClr val="tx1"/>
        </a:solidFill>
        <a:latin typeface="+mn-lt"/>
        <a:ea typeface="+mn-ea"/>
        <a:cs typeface="+mn-cs"/>
      </a:defRPr>
    </a:lvl7pPr>
    <a:lvl8pPr marL="2727701" algn="l" defTabSz="779343" rtl="0" eaLnBrk="1" latinLnBrk="0" hangingPunct="1">
      <a:defRPr sz="1000" kern="1200">
        <a:solidFill>
          <a:schemeClr val="tx1"/>
        </a:solidFill>
        <a:latin typeface="+mn-lt"/>
        <a:ea typeface="+mn-ea"/>
        <a:cs typeface="+mn-cs"/>
      </a:defRPr>
    </a:lvl8pPr>
    <a:lvl9pPr marL="3117372" algn="l" defTabSz="77934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ommons.wikimedia.org/wiki/Category:France_in_XXI_Century_(fiction)#/media/File:France_in_XXI_Century._School.jp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 dirty="0"/>
          </a:p>
        </p:txBody>
      </p:sp>
      <p:sp>
        <p:nvSpPr>
          <p:cNvPr id="4" name="Dian numeron paikkamerkki 3"/>
          <p:cNvSpPr>
            <a:spLocks noGrp="1"/>
          </p:cNvSpPr>
          <p:nvPr>
            <p:ph type="sldNum" sz="quarter" idx="5"/>
          </p:nvPr>
        </p:nvSpPr>
        <p:spPr/>
        <p:txBody>
          <a:bodyPr/>
          <a:lstStyle/>
          <a:p>
            <a:pPr algn="l" rtl="0"/>
            <a:fld id="{B2736A07-9C51-40D5-9EDD-0D75448F2C9D}" type="slidenum">
              <a:rPr/>
              <a:pPr/>
              <a:t>1</a:t>
            </a:fld>
            <a:endParaRPr lang="sv"/>
          </a:p>
        </p:txBody>
      </p:sp>
    </p:spTree>
    <p:extLst>
      <p:ext uri="{BB962C8B-B14F-4D97-AF65-F5344CB8AC3E}">
        <p14:creationId xmlns:p14="http://schemas.microsoft.com/office/powerpoint/2010/main" val="3186382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sv" sz="900" dirty="0"/>
          </a:p>
          <a:p>
            <a:pPr algn="l" rtl="0">
              <a:lnSpc>
                <a:spcPct val="115000"/>
              </a:lnSpc>
              <a:spcAft>
                <a:spcPts val="1000"/>
              </a:spcAf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En berättelse om framtidstänkande och att genomföra en förändring</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Vi börjar med en berättelse om en inflytelserik kvinna. Berättelsen berättar både om framtidstänkande och förändringsskapande.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Den norskfödda sociologen </a:t>
            </a:r>
            <a:r>
              <a:rPr lang="sv" sz="1800" b="1" i="1" u="none" baseline="0">
                <a:effectLst/>
                <a:latin typeface="Georgia" panose="02040502050405020303" pitchFamily="18" charset="0"/>
                <a:ea typeface="Calibri" panose="020F0502020204030204" pitchFamily="34" charset="0"/>
                <a:cs typeface="Arial" panose="020B0604020202020204" pitchFamily="34" charset="0"/>
              </a:rPr>
              <a:t>Elise Boulding</a:t>
            </a:r>
            <a:r>
              <a:rPr lang="sv" sz="1800" b="0" i="1" u="none" baseline="0">
                <a:effectLst/>
                <a:latin typeface="Georgia" panose="02040502050405020303" pitchFamily="18" charset="0"/>
                <a:ea typeface="Calibri" panose="020F0502020204030204" pitchFamily="34" charset="0"/>
                <a:cs typeface="Arial" panose="020B0604020202020204" pitchFamily="34" charset="0"/>
              </a:rPr>
              <a:t> deltog efter andra världskriget i en konferens som ordnades av fredsrörelsen. Där frågade hon i en paneldiskussion av experter i nedrustning hur en värld utan vapen skulle se ut och hur den skulle fungera. Ingen av experterna kunde egentligen svara på frågan.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Boulding insåg att fredsrörelsen försökte främja fred utan att veta hur en fredlig värld skulle se ut: </a:t>
            </a:r>
            <a:r>
              <a:rPr lang="sv" sz="1800" b="1" i="1" u="none" baseline="0">
                <a:effectLst/>
                <a:latin typeface="Georgia" panose="02040502050405020303" pitchFamily="18" charset="0"/>
                <a:ea typeface="Calibri" panose="020F0502020204030204" pitchFamily="34" charset="0"/>
                <a:cs typeface="Arial" panose="020B0604020202020204" pitchFamily="34" charset="0"/>
              </a:rPr>
              <a:t>”De visste inte vad de hade som mål. Världen skulle bara vara utan vapen och krig. Men hurdant skulle samhället då vara? Hurdana institutioner skulle det ha?”</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Boulding började hålla workshoppar där man föreställde sig en värld utan vapen. I workshopparna ombads deltagarna att föreställa sig hur de reste 30 år framåt i framtiden och beskriva hur en värld utan vapen egentligen skulle se ut. Efter en gemensam diskussion ombads deltagarna ”dra sig framtiden till minnes”, dvs. beskriva hur man hade uppnått en sådan värld. Till slut beslutade deltagarna vad de tänkte göra precis nu.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Detta hade en betydande inverkan på deltagarna och deras tänkande.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Att utmana och lyssna skapar därmed en grund för att föreställa sig framtider, men de är inte ensamma tillräckliga för att genomföra en förändring. Detta förutsätter även konkreta planer, att göra konkret arbete, att inspirera andra människor att delta – allt sådant knogande som tar tid.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I dag är vårt mål att göra allt som Elise – och också många andra förändringsaktörer har gjort: utmana antaganden om framtiden, föreställa oss en bättre morgondag och också vidta åtgärder.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457200" algn="l" rtl="0">
              <a:lnSpc>
                <a:spcPct val="115000"/>
              </a:lnSpc>
              <a:spcAft>
                <a:spcPts val="1000"/>
              </a:spcAft>
            </a:pPr>
            <a:r>
              <a:rPr lang="sv" sz="1800" b="0" i="0" u="none" baseline="0">
                <a:effectLst/>
                <a:latin typeface="Georgia" panose="02040502050405020303" pitchFamily="18" charset="0"/>
                <a:ea typeface="Calibri" panose="020F0502020204030204" pitchFamily="34" charset="0"/>
                <a:cs typeface="Arial" panose="020B0604020202020204" pitchFamily="34" charset="0"/>
              </a:rPr>
              <a:t>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sz="925" dirty="0"/>
          </a:p>
        </p:txBody>
      </p:sp>
      <p:sp>
        <p:nvSpPr>
          <p:cNvPr id="207" name="Google Shape;207;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9974ea4c6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89974ea4c6_1_0: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sv" dirty="0"/>
          </a:p>
          <a:p>
            <a:pPr algn="l" rtl="0">
              <a:lnSpc>
                <a:spcPct val="115000"/>
              </a:lnSpc>
              <a:spcAft>
                <a:spcPts val="1000"/>
              </a:spcAf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Om vikten av att ställa frågor </a:t>
            </a:r>
          </a:p>
          <a:p>
            <a:pPr algn="l" rtl="0">
              <a:lnSpc>
                <a:spcPct val="115000"/>
              </a:lnSpc>
              <a:spcAft>
                <a:spcPts val="1000"/>
              </a:spcAf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 Vi återgår för en stund till berättelsen om Elise. Elise vågade ställa en svår fråga. Frågan i sig förändrade inte världen, men den gav nya tankar åt dem som arbetade inom fredsrörelsen om vad framtiden skulle kunna vara – och inspirerade dem att arbeta ännu mer engagerat för en sådan önskvärd framtid.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217" name="Google Shape;217;g89974ea4c6_1_0:notes"/>
          <p:cNvSpPr txBox="1">
            <a:spLocks noGrp="1"/>
          </p:cNvSpPr>
          <p:nvPr>
            <p:ph type="sldNum" idx="12"/>
          </p:nvPr>
        </p:nvSpPr>
        <p:spPr>
          <a:xfrm>
            <a:off x="3970338" y="8829675"/>
            <a:ext cx="30384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6: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sv" dirty="0"/>
          </a:p>
          <a:p>
            <a:pPr marL="342900" lvl="0" indent="-342900" algn="l" rtl="0">
              <a:lnSpc>
                <a:spcPct val="115000"/>
              </a:lnSpc>
              <a:buFont typeface="Times New Roman" panose="02020603050405020304" pitchFamily="18" charset="0"/>
              <a:buChar char="-"/>
              <a:tabLst>
                <a:tab pos="457200" algn="l"/>
              </a:tabLs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Dessa är några exempel på frågor som någon eller några måste ha funderat över</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l" rtl="0">
              <a:lnSpc>
                <a:spcPct val="115000"/>
              </a:lnSpc>
              <a:buFont typeface="Times New Roman" panose="02020603050405020304" pitchFamily="18" charset="0"/>
              <a:buChar char="-"/>
              <a:tabLst>
                <a:tab pos="914400" algn="l"/>
              </a:tabLs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Tänk om alla, till och med fattiga, skulle kunna ta lån?</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1143000" lvl="2" indent="-228600" algn="l" rtl="0">
              <a:lnSpc>
                <a:spcPct val="115000"/>
              </a:lnSpc>
              <a:buFont typeface="Times New Roman" panose="02020603050405020304" pitchFamily="18" charset="0"/>
              <a:buChar char="-"/>
              <a:tabLst>
                <a:tab pos="1371600" algn="l"/>
              </a:tabLst>
            </a:pPr>
            <a:r>
              <a:rPr lang="sv" sz="1100" b="1" i="1" u="none" baseline="0">
                <a:effectLst/>
                <a:latin typeface="Georgia" panose="02040502050405020303" pitchFamily="18" charset="0"/>
                <a:ea typeface="Calibri" panose="020F0502020204030204" pitchFamily="34" charset="0"/>
                <a:cs typeface="Arial" panose="020B0604020202020204" pitchFamily="34" charset="0"/>
              </a:rPr>
              <a:t>Muhammad Yunus, </a:t>
            </a:r>
            <a:r>
              <a:rPr lang="sv" sz="1100" b="0" i="1" u="none" baseline="0">
                <a:effectLst/>
                <a:latin typeface="Georgia" panose="02040502050405020303" pitchFamily="18" charset="0"/>
                <a:ea typeface="Calibri" panose="020F0502020204030204" pitchFamily="34" charset="0"/>
                <a:cs typeface="Arial" panose="020B0604020202020204" pitchFamily="34" charset="0"/>
              </a:rPr>
              <a:t>grundaren av mikrokreditkonceptet måste ha tänkt så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l" rtl="0">
              <a:lnSpc>
                <a:spcPct val="115000"/>
              </a:lnSpc>
              <a:buFont typeface="Times New Roman" panose="02020603050405020304" pitchFamily="18" charset="0"/>
              <a:buChar char="-"/>
              <a:tabLst>
                <a:tab pos="914400" algn="l"/>
              </a:tabLs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Tänk om länder som har krigat mot varandra i stället skulle bilda en gemenskap?</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1143000" lvl="2" indent="-228600" algn="l" rtl="0">
              <a:lnSpc>
                <a:spcPct val="115000"/>
              </a:lnSpc>
              <a:buFont typeface="Times New Roman" panose="02020603050405020304" pitchFamily="18" charset="0"/>
              <a:buChar char="-"/>
              <a:tabLst>
                <a:tab pos="1371600" algn="l"/>
              </a:tabLst>
            </a:pPr>
            <a:r>
              <a:rPr lang="sv" sz="1100" b="1" i="1" u="none" baseline="0">
                <a:effectLst/>
                <a:latin typeface="Georgia" panose="02040502050405020303" pitchFamily="18" charset="0"/>
                <a:ea typeface="Calibri" panose="020F0502020204030204" pitchFamily="34" charset="0"/>
                <a:cs typeface="Arial" panose="020B0604020202020204" pitchFamily="34" charset="0"/>
              </a:rPr>
              <a:t>Jean Monnet</a:t>
            </a:r>
            <a:r>
              <a:rPr lang="sv" sz="1100" b="0" i="1" u="none" baseline="0">
                <a:effectLst/>
                <a:latin typeface="Georgia" panose="02040502050405020303" pitchFamily="18" charset="0"/>
                <a:ea typeface="Calibri" panose="020F0502020204030204" pitchFamily="34" charset="0"/>
                <a:cs typeface="Arial" panose="020B0604020202020204" pitchFamily="34" charset="0"/>
              </a:rPr>
              <a:t>, en av EU:s grundare måste ha reflekterat över frågan</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l" rtl="0">
              <a:lnSpc>
                <a:spcPct val="115000"/>
              </a:lnSpc>
              <a:buFont typeface="Times New Roman" panose="02020603050405020304" pitchFamily="18" charset="0"/>
              <a:buChar char="-"/>
              <a:tabLst>
                <a:tab pos="914400" algn="l"/>
              </a:tabLs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Tänk om det inte fanns något avfall?</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l" rtl="0">
              <a:lnSpc>
                <a:spcPct val="115000"/>
              </a:lnSpc>
              <a:spcAft>
                <a:spcPts val="1000"/>
              </a:spcAft>
              <a:buFont typeface="Times New Roman" panose="02020603050405020304" pitchFamily="18" charset="0"/>
              <a:buChar char="-"/>
              <a:tabLst>
                <a:tab pos="914400" algn="l"/>
              </a:tabLs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Tänk om alla världens barn skulle få gå i skola?</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223" name="Google Shape;223;p6: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sv" dirty="0"/>
          </a:p>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Hurdana saker skulle du själv kunna utmana eller tänka om?</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spcAft>
                <a:spcPts val="1000"/>
              </a:spcAft>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Nu ska man inte känna någon press på att kunna svara, nu gäller endast friheten att ställa frågor!</a:t>
            </a:r>
          </a:p>
          <a:p>
            <a:pPr marL="0" lvl="0" indent="0" algn="l" rtl="0">
              <a:lnSpc>
                <a:spcPct val="115000"/>
              </a:lnSpc>
              <a:spcAft>
                <a:spcPts val="1000"/>
              </a:spcAft>
              <a:buFont typeface="Times New Roman" panose="02020603050405020304" pitchFamily="18" charset="0"/>
              <a:buNone/>
              <a:tabLst>
                <a:tab pos="457200" algn="l"/>
              </a:tabLst>
            </a:pPr>
            <a:endParaRPr lang="sv" sz="1800" i="1" dirty="0">
              <a:effectLst/>
              <a:latin typeface="Georgia" panose="02040502050405020303" pitchFamily="18" charset="0"/>
              <a:ea typeface="Calibri" panose="020F0502020204030204" pitchFamily="34" charset="0"/>
              <a:cs typeface="Arial" panose="020B0604020202020204" pitchFamily="34" charset="0"/>
            </a:endParaRPr>
          </a:p>
          <a:p>
            <a:pPr marL="0" lvl="0" indent="0" algn="l" rtl="0">
              <a:lnSpc>
                <a:spcPct val="115000"/>
              </a:lnSpc>
              <a:spcAft>
                <a:spcPts val="1000"/>
              </a:spcAft>
              <a:buFont typeface="Times New Roman" panose="02020603050405020304" pitchFamily="18" charset="0"/>
              <a:buNone/>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Genomgång</a:t>
            </a:r>
          </a:p>
          <a:p>
            <a:pPr marL="342900" marR="0" lvl="0" indent="-342900" algn="l" defTabSz="779343" rtl="0" eaLnBrk="1" fontAlgn="auto" latinLnBrk="0" hangingPunct="1">
              <a:lnSpc>
                <a:spcPct val="115000"/>
              </a:lnSpc>
              <a:spcBef>
                <a:spcPts val="0"/>
              </a:spcBef>
              <a:spcAft>
                <a:spcPts val="1000"/>
              </a:spcAft>
              <a:buClrTx/>
              <a:buSzTx/>
              <a:buFont typeface="Times New Roman" panose="02020603050405020304" pitchFamily="18" charset="0"/>
              <a:buChar char="-"/>
              <a:tabLst>
                <a:tab pos="457200" algn="l"/>
              </a:tabLst>
              <a:defRPr/>
            </a:pPr>
            <a:r>
              <a:rPr lang="sv" sz="1800" b="0" i="1" u="none" baseline="0">
                <a:effectLst/>
                <a:latin typeface="Georgia" panose="02040502050405020303" pitchFamily="18" charset="0"/>
                <a:ea typeface="Calibri" panose="020F0502020204030204" pitchFamily="34" charset="0"/>
                <a:cs typeface="Arial" panose="020B0604020202020204" pitchFamily="34" charset="0"/>
              </a:rPr>
              <a:t>Syftet med övningen var att visa att utgångspunkten för en förändring är att man vågar utmana och ställa frågan ”tänk om”.</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spcAft>
                <a:spcPts val="1000"/>
              </a:spcAft>
              <a:buFont typeface="Times New Roman" panose="02020603050405020304" pitchFamily="18" charset="0"/>
              <a:buChar char="-"/>
              <a:tabLst>
                <a:tab pos="457200" algn="l"/>
              </a:tabLst>
            </a:pP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235" name="Google Shape;235;p7: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buFont typeface="Times New Roman" panose="02020603050405020304" pitchFamily="18" charset="0"/>
              <a:buChar char="-"/>
              <a:tabLst>
                <a:tab pos="457200" algn="l"/>
              </a:tabLs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Nyss övade vi på framtidstänkande i praktiken genom att ställa ”Tänk om”-frågor</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Om framtidstänkandet sammanfattas i tre punkter, skulle de vara följande.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l" rtl="0">
              <a:lnSpc>
                <a:spcPct val="115000"/>
              </a:lnSpc>
              <a:buFont typeface="Times New Roman" panose="02020603050405020304" pitchFamily="18" charset="0"/>
              <a:buChar char="-"/>
              <a:tabLst>
                <a:tab pos="914400" algn="l"/>
              </a:tabLs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1) </a:t>
            </a:r>
            <a:r>
              <a:rPr lang="sv" sz="1100" b="1" i="1" u="none" baseline="0">
                <a:effectLst/>
                <a:latin typeface="Georgia" panose="02040502050405020303" pitchFamily="18" charset="0"/>
                <a:ea typeface="Calibri" panose="020F0502020204030204" pitchFamily="34" charset="0"/>
                <a:cs typeface="Arial" panose="020B0604020202020204" pitchFamily="34" charset="0"/>
              </a:rPr>
              <a:t>Det finns många framtider.</a:t>
            </a:r>
            <a:r>
              <a:rPr lang="sv" sz="1100" b="0" i="1" u="none" baseline="0">
                <a:effectLst/>
                <a:latin typeface="Georgia" panose="02040502050405020303" pitchFamily="18" charset="0"/>
                <a:ea typeface="Calibri" panose="020F0502020204030204" pitchFamily="34" charset="0"/>
                <a:cs typeface="Arial" panose="020B0604020202020204" pitchFamily="34" charset="0"/>
              </a:rPr>
              <a:t> Därför gör man klokt i att tänka på framtiden i plural. Det finns inte bara en bana som vi går på, utan de handlingar som vi gör och beslut som vi tar i nuet bidrar till hur framtiden utformas. Å andra sidan har även det som vi inte gör en inverkan.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l" rtl="0">
              <a:lnSpc>
                <a:spcPct val="115000"/>
              </a:lnSpc>
              <a:buFont typeface="Times New Roman" panose="02020603050405020304" pitchFamily="18" charset="0"/>
              <a:buChar char="-"/>
              <a:tabLst>
                <a:tab pos="914400" algn="l"/>
              </a:tabLs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2) </a:t>
            </a:r>
            <a:r>
              <a:rPr lang="sv" sz="1100" b="1" i="1" u="none" baseline="0">
                <a:effectLst/>
                <a:latin typeface="Georgia" panose="02040502050405020303" pitchFamily="18" charset="0"/>
                <a:ea typeface="Calibri" panose="020F0502020204030204" pitchFamily="34" charset="0"/>
                <a:cs typeface="Arial" panose="020B0604020202020204" pitchFamily="34" charset="0"/>
              </a:rPr>
              <a:t>Vi kan påverka </a:t>
            </a:r>
            <a:r>
              <a:rPr lang="sv" sz="1100" b="0" i="1" u="none" baseline="0">
                <a:effectLst/>
                <a:latin typeface="Georgia" panose="02040502050405020303" pitchFamily="18" charset="0"/>
                <a:ea typeface="Calibri" panose="020F0502020204030204" pitchFamily="34" charset="0"/>
                <a:cs typeface="Arial" panose="020B0604020202020204" pitchFamily="34" charset="0"/>
              </a:rPr>
              <a:t>framtiden, eftersom framtiden inte är något som bara sker.</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l" rtl="0">
              <a:lnSpc>
                <a:spcPct val="115000"/>
              </a:lnSpc>
              <a:spcAft>
                <a:spcPts val="1000"/>
              </a:spcAft>
              <a:buFont typeface="Times New Roman" panose="02020603050405020304" pitchFamily="18" charset="0"/>
              <a:buChar char="-"/>
              <a:tabLst>
                <a:tab pos="914400" algn="l"/>
              </a:tabLs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3) </a:t>
            </a:r>
            <a:r>
              <a:rPr lang="sv" sz="1100" b="1" i="1" u="none" baseline="0">
                <a:effectLst/>
                <a:latin typeface="Georgia" panose="02040502050405020303" pitchFamily="18" charset="0"/>
                <a:ea typeface="Calibri" panose="020F0502020204030204" pitchFamily="34" charset="0"/>
                <a:cs typeface="Arial" panose="020B0604020202020204" pitchFamily="34" charset="0"/>
              </a:rPr>
              <a:t>Vi har ansvaret för att tänka långsiktigt. </a:t>
            </a:r>
            <a:r>
              <a:rPr lang="sv" sz="1100" b="0" i="1" u="none" baseline="0">
                <a:effectLst/>
                <a:latin typeface="Georgia" panose="02040502050405020303" pitchFamily="18" charset="0"/>
                <a:ea typeface="Calibri" panose="020F0502020204030204" pitchFamily="34" charset="0"/>
                <a:cs typeface="Arial" panose="020B0604020202020204" pitchFamily="34" charset="0"/>
              </a:rPr>
              <a:t>Detta gäller i synnerhet kommande generationer. Vi kan inte endast fokusera på nuet, utan vi har också skyldigheten att arbeta för att framtiden ska vara bättre, inte sämre än nu.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249" name="Google Shape;249;p8: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a:solidFill>
                  <a:srgbClr val="000000"/>
                </a:solidFill>
              </a:rPr>
              <a:t>14</a:t>
            </a:fld>
            <a:endParaRPr>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sv" dirty="0"/>
          </a:p>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Man kan tänka på framtiden som en tratt där olika slags framtider öppnar sig från nuet.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Därmed finns det olika slags framtider och en del av dem anser vi vara sannolika, en del troliga och en del möjliga.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Det intressanta är vad vi tänker är önskvärda framtider – i vilken riktning vi egentligen vill gå. Därför skapas till exempel scenarier, vars syfte är att synliggöra den osäkerhet som hör till framtiden och göra den hanterbar.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spcAft>
                <a:spcPts val="1000"/>
              </a:spcAft>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Vilda kort är överraskande händelser som man måste försöka beakta, men det kan vara mycket svårt att förutspå en del av dem.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318" name="Google Shape;318;p13: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1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sv" dirty="0"/>
          </a:p>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Det traditionella framtidstrattänkandet är emellertid inte det bästa för nuet som präglas av komplexitet och obestämdhet.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Vår framtidstratt – dvs. vårt sätt att tänka på framtiden – är för smal, vilket betyder att vi tycker att ett alldeles för litet antal möjligheter är troliga och sannolika.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Därför blir vi överraskade när det sker något oväntat (Brexit, corona...).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spcAft>
                <a:spcPts val="1000"/>
              </a:spcAft>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Därför behöver vi nu vidga våra tankar om framtiden och tänka på omöjliga eller otroliga framtider. Därmed lönar det sig att utmana sina antaganden och vidga sin egen syn på framtiden.</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algn="l" rtl="0"/>
            <a:r>
              <a:rPr lang="sv" sz="1800" b="0" i="1" u="none" baseline="0">
                <a:effectLst/>
                <a:latin typeface="Georgia" panose="02040502050405020303" pitchFamily="18" charset="0"/>
                <a:ea typeface="Calibri" panose="020F0502020204030204" pitchFamily="34" charset="0"/>
                <a:cs typeface="Arial" panose="020B0604020202020204" pitchFamily="34" charset="0"/>
              </a:rPr>
              <a:t>Det är också viktigt att reflektera över vad som egentligen är önskvärt med framtiden. I nuläget har vi ingen brist på hotbilder, men vi behöver inspirerande och förhoppningsfulla framtidsbilder.</a:t>
            </a:r>
            <a:endParaRPr dirty="0"/>
          </a:p>
        </p:txBody>
      </p:sp>
      <p:sp>
        <p:nvSpPr>
          <p:cNvPr id="415" name="Google Shape;415;p1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lnSpc>
                <a:spcPct val="115000"/>
              </a:lnSpc>
              <a:spcAft>
                <a:spcPts val="1000"/>
              </a:spcAf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Utmana </a:t>
            </a:r>
          </a:p>
          <a:p>
            <a:pPr marL="285750" indent="-285750" algn="l" rtl="0">
              <a:lnSpc>
                <a:spcPct val="115000"/>
              </a:lnSpc>
              <a:spcAft>
                <a:spcPts val="1000"/>
              </a:spcAft>
              <a:buFont typeface="Wingdings" panose="05000000000000000000" pitchFamily="2" charset="2"/>
              <a:buChar char="§"/>
            </a:pPr>
            <a:r>
              <a:rPr lang="sv" sz="1800" b="0" i="1" u="none" baseline="0">
                <a:effectLst/>
                <a:latin typeface="Georgia" panose="02040502050405020303" pitchFamily="18" charset="0"/>
                <a:ea typeface="Calibri" panose="020F0502020204030204" pitchFamily="34" charset="0"/>
                <a:cs typeface="Arial" panose="020B0604020202020204" pitchFamily="34" charset="0"/>
              </a:rPr>
              <a:t>I workshoppens första grupparbete får vi utmana.</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gn="l" rtl="0">
              <a:lnSpc>
                <a:spcPct val="115000"/>
              </a:lnSpc>
              <a:buFont typeface="Wingdings" panose="05000000000000000000" pitchFamily="2" charset="2"/>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Våra tankar om framtiden styr våra handlingar i nuet.</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gn="l" rtl="0">
              <a:lnSpc>
                <a:spcPct val="115000"/>
              </a:lnSpc>
              <a:spcAft>
                <a:spcPts val="1000"/>
              </a:spcAft>
              <a:buFont typeface="Wingdings" panose="05000000000000000000" pitchFamily="2" charset="2"/>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Om vi inte utmanar våra gamla uppfattningar och antaganden kanske vi hamnar i en framtid som inte motsvarar våra värderingar.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endParaRPr lang="sv" dirty="0"/>
          </a:p>
        </p:txBody>
      </p:sp>
      <p:sp>
        <p:nvSpPr>
          <p:cNvPr id="4" name="Dian numeron paikkamerkki 3"/>
          <p:cNvSpPr>
            <a:spLocks noGrp="1"/>
          </p:cNvSpPr>
          <p:nvPr>
            <p:ph type="sldNum" sz="quarter" idx="5"/>
          </p:nvPr>
        </p:nvSpPr>
        <p:spPr/>
        <p:txBody>
          <a:bodyPr/>
          <a:lstStyle/>
          <a:p>
            <a:pPr algn="l" rtl="0"/>
            <a:fld id="{B2736A07-9C51-40D5-9EDD-0D75448F2C9D}" type="slidenum">
              <a:rPr/>
              <a:pPr/>
              <a:t>17</a:t>
            </a:fld>
            <a:endParaRPr lang="sv"/>
          </a:p>
        </p:txBody>
      </p:sp>
    </p:spTree>
    <p:extLst>
      <p:ext uri="{BB962C8B-B14F-4D97-AF65-F5344CB8AC3E}">
        <p14:creationId xmlns:p14="http://schemas.microsoft.com/office/powerpoint/2010/main" val="2805223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62500" lnSpcReduction="20000"/>
          </a:bodyPr>
          <a:lstStyle/>
          <a:p>
            <a:pPr algn="l" rtl="0">
              <a:lnSpc>
                <a:spcPct val="115000"/>
              </a:lnSpc>
              <a:spcAft>
                <a:spcPts val="1000"/>
              </a:spcAf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Framtidsantaganden </a:t>
            </a:r>
          </a:p>
          <a:p>
            <a:pPr marL="285750" indent="-285750" algn="l" rtl="0">
              <a:lnSpc>
                <a:spcPct val="115000"/>
              </a:lnSpc>
              <a:spcAft>
                <a:spcPts val="1000"/>
              </a:spcAft>
              <a:buFont typeface="Arial" panose="020B0604020202020204" pitchFamily="34" charset="0"/>
              <a:buChar char="•"/>
            </a:pPr>
            <a:r>
              <a:rPr lang="sv" sz="1800" b="0" i="1" u="none" baseline="0">
                <a:effectLst/>
                <a:latin typeface="Georgia" panose="02040502050405020303" pitchFamily="18" charset="0"/>
                <a:ea typeface="Calibri" panose="020F0502020204030204" pitchFamily="34" charset="0"/>
                <a:cs typeface="Arial" panose="020B0604020202020204" pitchFamily="34" charset="0"/>
              </a:rPr>
              <a:t>Styrkan i antaganden om framtiden ligger i att de påverkar våra tankar och därigenom våra handlingar i nuet.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gn="l" rtl="0">
              <a:lnSpc>
                <a:spcPct val="115000"/>
              </a:lnSpc>
              <a:buFont typeface="Arial" panose="020B0604020202020204" pitchFamily="34"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Bilden är en fransk konstnärs uppfattning från 1901 om hur det kommer att se ut i en skolklass år 2000.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gn="l" rtl="0">
              <a:lnSpc>
                <a:spcPct val="115000"/>
              </a:lnSpc>
              <a:buFont typeface="Arial" panose="020B0604020202020204" pitchFamily="34"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Det tycks bara finnas pojkelever i klassen. Eleverna har någon slags hörlurar och en elev snurrar en kunskapskvarn, från vilken böcker som läraren hällt i den på något sätt förflyttar sig till elevernas huvud. Bilden är rätt teknologiorienterad såsom framtidsbilder och -antaganden ofta är.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gn="l" rtl="0">
              <a:lnSpc>
                <a:spcPct val="115000"/>
              </a:lnSpc>
              <a:spcAft>
                <a:spcPts val="1000"/>
              </a:spcAft>
              <a:buFont typeface="Arial" panose="020B0604020202020204" pitchFamily="34"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Det är också intressant att se vad man har haft för antagande om saker som inte förändras: eleverna sitter till exempel i rader och läraren på ett podium. Även om klassrummet inte ser ut som klassrum gör i dag, men den här typen av uppfattningar har bidragit till utvecklingen av skolan.</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endParaRPr lang="sv" sz="1800" dirty="0">
              <a:effectLst/>
              <a:latin typeface="Calibri" panose="020F0502020204030204" pitchFamily="34" charset="0"/>
              <a:ea typeface="Calibri" panose="020F0502020204030204" pitchFamily="34" charset="0"/>
              <a:cs typeface="Arial" panose="020B0604020202020204" pitchFamily="34" charset="0"/>
            </a:endParaRPr>
          </a:p>
          <a:p>
            <a:endParaRPr lang="sv" sz="1800" dirty="0">
              <a:effectLst/>
              <a:latin typeface="Calibri" panose="020F0502020204030204" pitchFamily="34" charset="0"/>
              <a:ea typeface="Calibri" panose="020F0502020204030204" pitchFamily="34" charset="0"/>
              <a:cs typeface="Arial" panose="020B0604020202020204" pitchFamily="34" charset="0"/>
            </a:endParaRPr>
          </a:p>
          <a:p>
            <a:endParaRPr lang="sv" sz="1800" dirty="0">
              <a:effectLst/>
              <a:latin typeface="Calibri" panose="020F0502020204030204" pitchFamily="34" charset="0"/>
              <a:ea typeface="Calibri" panose="020F0502020204030204" pitchFamily="34" charset="0"/>
              <a:cs typeface="Arial" panose="020B0604020202020204" pitchFamily="34" charset="0"/>
            </a:endParaRPr>
          </a:p>
          <a:p>
            <a:endParaRPr lang="sv" sz="1800" dirty="0">
              <a:effectLst/>
              <a:latin typeface="Calibri" panose="020F0502020204030204" pitchFamily="34" charset="0"/>
              <a:ea typeface="Calibri" panose="020F0502020204030204" pitchFamily="34" charset="0"/>
              <a:cs typeface="Arial" panose="020B0604020202020204" pitchFamily="34" charset="0"/>
            </a:endParaRPr>
          </a:p>
          <a:p>
            <a:pPr algn="l" rtl="0"/>
            <a:r>
              <a:rPr lang="sv" sz="1800" b="0" i="0" u="none" baseline="0">
                <a:effectLst/>
                <a:latin typeface="Calibri" panose="020F0502020204030204" pitchFamily="34" charset="0"/>
                <a:ea typeface="Calibri" panose="020F0502020204030204" pitchFamily="34" charset="0"/>
                <a:cs typeface="Arial" panose="020B0604020202020204" pitchFamily="34" charset="0"/>
              </a:rPr>
              <a:t>Bildkälla: </a:t>
            </a:r>
            <a:r>
              <a:rPr lang="sv" sz="1800" b="0" i="0" u="sng" baseline="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https://commons.wikimedia.org/wiki/Category:France_in_XXI_Century_(fiction)#/media/File:France_in_XXI_Century._School.jpg</a:t>
            </a:r>
            <a:endParaRPr lang="sv" dirty="0"/>
          </a:p>
        </p:txBody>
      </p:sp>
      <p:sp>
        <p:nvSpPr>
          <p:cNvPr id="4" name="Dian numeron paikkamerkki 3"/>
          <p:cNvSpPr>
            <a:spLocks noGrp="1"/>
          </p:cNvSpPr>
          <p:nvPr>
            <p:ph type="sldNum" sz="quarter" idx="5"/>
          </p:nvPr>
        </p:nvSpPr>
        <p:spPr/>
        <p:txBody>
          <a:bodyPr/>
          <a:lstStyle/>
          <a:p>
            <a:pPr algn="l" rtl="0"/>
            <a:fld id="{B2736A07-9C51-40D5-9EDD-0D75448F2C9D}" type="slidenum">
              <a:rPr/>
              <a:pPr/>
              <a:t>18</a:t>
            </a:fld>
            <a:endParaRPr lang="sv"/>
          </a:p>
        </p:txBody>
      </p:sp>
    </p:spTree>
    <p:extLst>
      <p:ext uri="{BB962C8B-B14F-4D97-AF65-F5344CB8AC3E}">
        <p14:creationId xmlns:p14="http://schemas.microsoft.com/office/powerpoint/2010/main" val="621089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0: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sv" dirty="0"/>
          </a:p>
          <a:p>
            <a:pPr algn="l" rtl="0">
              <a:lnSpc>
                <a:spcPct val="115000"/>
              </a:lnSpc>
              <a:spcAft>
                <a:spcPts val="1000"/>
              </a:spcAft>
            </a:pPr>
            <a:r>
              <a:rPr lang="sv" sz="1100" b="0" i="1" u="none" baseline="0" dirty="0">
                <a:effectLst/>
                <a:latin typeface="Georgia" panose="02040502050405020303" pitchFamily="18" charset="0"/>
                <a:ea typeface="Calibri" panose="020F0502020204030204" pitchFamily="34" charset="0"/>
                <a:cs typeface="Arial" panose="020B0604020202020204" pitchFamily="34" charset="0"/>
              </a:rPr>
              <a:t>Uppgift</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100" b="0" i="1" u="none" baseline="0" dirty="0">
                <a:effectLst/>
                <a:latin typeface="Georgia" panose="02040502050405020303" pitchFamily="18" charset="0"/>
                <a:ea typeface="Calibri" panose="020F0502020204030204" pitchFamily="34" charset="0"/>
                <a:cs typeface="Arial" panose="020B0604020202020204" pitchFamily="34" charset="0"/>
              </a:rPr>
              <a:t>Sedan får ni tillsammans med er grupp sätta in er lite närmare i ett framtidsantagande och utmana det. Antagandena utgår från allmänna, stereotypa uppfattningar om möjliga framtider.</a:t>
            </a:r>
          </a:p>
          <a:p>
            <a:pPr marL="342900" lvl="0" indent="-342900" algn="l" rtl="0">
              <a:lnSpc>
                <a:spcPct val="115000"/>
              </a:lnSpc>
              <a:buFont typeface="Times New Roman" panose="02020603050405020304" pitchFamily="18" charset="0"/>
              <a:buChar char="-"/>
              <a:tabLst>
                <a:tab pos="457200" algn="l"/>
              </a:tabLst>
            </a:pPr>
            <a:r>
              <a:rPr lang="sv" sz="1100" b="0" i="1" u="none" baseline="0" dirty="0">
                <a:effectLst/>
                <a:latin typeface="Georgia" panose="02040502050405020303" pitchFamily="18" charset="0"/>
                <a:ea typeface="Calibri" panose="020F0502020204030204" pitchFamily="34" charset="0"/>
                <a:cs typeface="Arial" panose="020B0604020202020204" pitchFamily="34" charset="0"/>
              </a:rPr>
              <a:t>Samtala i smågrupper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l" rtl="0">
              <a:lnSpc>
                <a:spcPct val="115000"/>
              </a:lnSpc>
              <a:buFont typeface="Times New Roman" panose="02020603050405020304" pitchFamily="18" charset="0"/>
              <a:buChar char="-"/>
              <a:tabLst>
                <a:tab pos="914400" algn="l"/>
              </a:tabLst>
            </a:pPr>
            <a:r>
              <a:rPr lang="sv" sz="1100" b="0" i="1" u="none" baseline="0" dirty="0">
                <a:effectLst/>
                <a:latin typeface="Georgia" panose="02040502050405020303" pitchFamily="18" charset="0"/>
                <a:ea typeface="Calibri" panose="020F0502020204030204" pitchFamily="34" charset="0"/>
                <a:cs typeface="Arial" panose="020B0604020202020204" pitchFamily="34" charset="0"/>
              </a:rPr>
              <a:t>1) Känner ni igen ett liknande antagande om framtiden? Tänker du själv så?</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l" rtl="0">
              <a:lnSpc>
                <a:spcPct val="115000"/>
              </a:lnSpc>
              <a:spcAft>
                <a:spcPts val="1000"/>
              </a:spcAft>
              <a:buFont typeface="Times New Roman" panose="02020603050405020304" pitchFamily="18" charset="0"/>
              <a:buChar char="-"/>
              <a:tabLst>
                <a:tab pos="914400" algn="l"/>
              </a:tabLst>
            </a:pPr>
            <a:r>
              <a:rPr lang="sv" sz="1100" b="0" i="1" u="none" baseline="0" dirty="0">
                <a:effectLst/>
                <a:latin typeface="Georgia" panose="02040502050405020303" pitchFamily="18" charset="0"/>
                <a:ea typeface="Calibri" panose="020F0502020204030204" pitchFamily="34" charset="0"/>
                <a:cs typeface="Arial" panose="020B0604020202020204" pitchFamily="34" charset="0"/>
              </a:rPr>
              <a:t>2) Utmana: vilka slags antaganden bygger detta på?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sv" sz="1100" b="0" i="0" u="none" baseline="0" dirty="0">
                <a:effectLst/>
                <a:latin typeface="Georgia" panose="02040502050405020303" pitchFamily="18" charset="0"/>
                <a:ea typeface="Calibri" panose="020F0502020204030204" pitchFamily="34" charset="0"/>
                <a:cs typeface="Arial" panose="020B0604020202020204" pitchFamily="34" charset="0"/>
              </a:rPr>
              <a:t>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spcAft>
                <a:spcPts val="1000"/>
              </a:spcAft>
              <a:buFont typeface="Times New Roman" panose="02020603050405020304" pitchFamily="18" charset="0"/>
              <a:buChar char="-"/>
              <a:tabLst>
                <a:tab pos="457200" algn="l"/>
              </a:tabLst>
            </a:pPr>
            <a:r>
              <a:rPr lang="sv" sz="1100" b="0" i="1" u="none" baseline="0" dirty="0">
                <a:effectLst/>
                <a:latin typeface="Georgia" panose="02040502050405020303" pitchFamily="18" charset="0"/>
                <a:ea typeface="Times New Roman" panose="02020603050405020304" pitchFamily="18" charset="0"/>
                <a:cs typeface="Arial" panose="020B0604020202020204" pitchFamily="34" charset="0"/>
              </a:rPr>
              <a:t>Vad lönar det sig då att utmana? Vi har sådana antaganden om framtiden som det är bra att vara medveten om och som påverkar våra handlingar. </a:t>
            </a:r>
          </a:p>
          <a:p>
            <a:pPr marL="342900" lvl="0" indent="-342900" algn="l" rtl="0">
              <a:lnSpc>
                <a:spcPct val="115000"/>
              </a:lnSpc>
              <a:spcAft>
                <a:spcPts val="1000"/>
              </a:spcAft>
              <a:buFont typeface="Times New Roman" panose="02020603050405020304" pitchFamily="18" charset="0"/>
              <a:buChar char="-"/>
              <a:tabLst>
                <a:tab pos="457200" algn="l"/>
              </a:tabLst>
            </a:pPr>
            <a:endParaRPr lang="sv" sz="1100" i="1" dirty="0">
              <a:effectLst/>
              <a:latin typeface="Georgia" panose="02040502050405020303" pitchFamily="18" charset="0"/>
              <a:ea typeface="Calibri" panose="020F0502020204030204" pitchFamily="34" charset="0"/>
              <a:cs typeface="Arial" panose="020B0604020202020204" pitchFamily="34" charset="0"/>
            </a:endParaRPr>
          </a:p>
          <a:p>
            <a:pPr marL="342900" lvl="0" indent="-342900" algn="l" rtl="0">
              <a:lnSpc>
                <a:spcPct val="115000"/>
              </a:lnSpc>
              <a:spcAft>
                <a:spcPts val="1000"/>
              </a:spcAft>
              <a:buFont typeface="Times New Roman" panose="02020603050405020304" pitchFamily="18" charset="0"/>
              <a:buChar char="-"/>
              <a:tabLst>
                <a:tab pos="457200" algn="l"/>
              </a:tabLst>
            </a:pPr>
            <a:endParaRPr lang="sv" sz="1100" i="1" dirty="0">
              <a:effectLst/>
              <a:latin typeface="Georgia" panose="02040502050405020303" pitchFamily="18" charset="0"/>
              <a:ea typeface="Calibri" panose="020F0502020204030204" pitchFamily="34" charset="0"/>
              <a:cs typeface="Arial" panose="020B0604020202020204" pitchFamily="34" charset="0"/>
            </a:endParaRPr>
          </a:p>
          <a:p>
            <a:pPr marL="0" lvl="0" indent="0" algn="l" rtl="0">
              <a:lnSpc>
                <a:spcPct val="115000"/>
              </a:lnSpc>
              <a:spcAft>
                <a:spcPts val="1000"/>
              </a:spcAft>
              <a:buFont typeface="Times New Roman" panose="02020603050405020304" pitchFamily="18" charset="0"/>
              <a:buNone/>
              <a:tabLst>
                <a:tab pos="457200" algn="l"/>
              </a:tabLst>
            </a:pPr>
            <a:r>
              <a:rPr lang="sv" sz="1100" b="0" i="1" u="none" baseline="0" dirty="0">
                <a:effectLst/>
                <a:latin typeface="Georgia" panose="02040502050405020303" pitchFamily="18" charset="0"/>
                <a:ea typeface="Calibri" panose="020F0502020204030204" pitchFamily="34" charset="0"/>
                <a:cs typeface="Arial" panose="020B0604020202020204" pitchFamily="34" charset="0"/>
              </a:rPr>
              <a:t>GENOMGÅNG</a:t>
            </a:r>
          </a:p>
          <a:p>
            <a:pPr marL="0" lvl="0" indent="0" algn="l" rtl="0">
              <a:lnSpc>
                <a:spcPct val="115000"/>
              </a:lnSpc>
              <a:spcAft>
                <a:spcPts val="1000"/>
              </a:spcAft>
              <a:buFont typeface="Times New Roman" panose="02020603050405020304" pitchFamily="18" charset="0"/>
              <a:buNone/>
              <a:tabLst>
                <a:tab pos="457200" algn="l"/>
              </a:tabLst>
            </a:pPr>
            <a:endParaRPr lang="sv" sz="1100" i="1" dirty="0">
              <a:effectLst/>
              <a:latin typeface="Georgia" panose="02040502050405020303" pitchFamily="18"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100" b="0" i="1" u="none" baseline="0" dirty="0">
                <a:effectLst/>
                <a:latin typeface="Georgia" panose="02040502050405020303" pitchFamily="18" charset="0"/>
                <a:ea typeface="Times New Roman" panose="02020603050405020304" pitchFamily="18" charset="0"/>
                <a:cs typeface="Arial" panose="020B0604020202020204" pitchFamily="34" charset="0"/>
              </a:rPr>
              <a:t>Nu fick ni utmana endast ett framtidsantagande i gruppen. Det lönar sig att också utmana alla andra antaganden eller påståenden som gäller framtiden.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100" b="0" i="1" u="none" baseline="0" dirty="0">
                <a:effectLst/>
                <a:latin typeface="Georgia" panose="02040502050405020303" pitchFamily="18" charset="0"/>
                <a:ea typeface="Times New Roman" panose="02020603050405020304" pitchFamily="18" charset="0"/>
                <a:cs typeface="Arial" panose="020B0604020202020204" pitchFamily="34" charset="0"/>
              </a:rPr>
              <a:t>Om man kopplar det ovan nämnda till det egna tänkandet: vilka antaganden gör du själv om olika framtider?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l" rtl="0">
              <a:lnSpc>
                <a:spcPct val="115000"/>
              </a:lnSpc>
              <a:spcAft>
                <a:spcPts val="1000"/>
              </a:spcAft>
              <a:buFont typeface="Times New Roman" panose="02020603050405020304" pitchFamily="18" charset="0"/>
              <a:buChar char="-"/>
              <a:tabLst>
                <a:tab pos="914400" algn="l"/>
              </a:tabLst>
            </a:pPr>
            <a:r>
              <a:rPr lang="sv" sz="1100" b="0" i="1" u="none" baseline="0" dirty="0">
                <a:effectLst/>
                <a:latin typeface="Georgia" panose="02040502050405020303" pitchFamily="18" charset="0"/>
                <a:ea typeface="Times New Roman" panose="02020603050405020304" pitchFamily="18" charset="0"/>
                <a:cs typeface="Arial" panose="020B0604020202020204" pitchFamily="34" charset="0"/>
              </a:rPr>
              <a:t>Fråga till gruppen i chatten: vilka egna antaganden fick övningen dig att tänka på?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15000"/>
              </a:lnSpc>
              <a:spcAft>
                <a:spcPts val="1000"/>
              </a:spcAft>
              <a:buFont typeface="Times New Roman" panose="02020603050405020304" pitchFamily="18" charset="0"/>
              <a:buNone/>
              <a:tabLst>
                <a:tab pos="457200" algn="l"/>
              </a:tabLst>
            </a:pP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algn="l" rtl="0">
              <a:spcAft>
                <a:spcPts val="1000"/>
              </a:spcAft>
            </a:pPr>
            <a:r>
              <a:rPr lang="sv" sz="800" b="0" i="0" u="none" baseline="0" dirty="0">
                <a:effectLst/>
                <a:latin typeface="Calibri" panose="020F0502020204030204" pitchFamily="34" charset="0"/>
                <a:ea typeface="Calibri" panose="020F0502020204030204" pitchFamily="34" charset="0"/>
                <a:cs typeface="Arial" panose="020B0604020202020204" pitchFamily="34" charset="0"/>
              </a:rPr>
              <a:t> </a:t>
            </a:r>
            <a:r>
              <a:rPr lang="sv" sz="800" b="1" i="0" u="sng" baseline="0" dirty="0">
                <a:effectLst/>
                <a:latin typeface="Calibri" panose="020F0502020204030204" pitchFamily="34" charset="0"/>
                <a:ea typeface="Calibri" panose="020F0502020204030204" pitchFamily="34" charset="0"/>
                <a:cs typeface="Arial" panose="020B0604020202020204" pitchFamily="34" charset="0"/>
              </a:rPr>
              <a:t>Information åt ledaren: hörspelen finns på finska och engelska. I stället för hörspelen kan man i uppgiften också utnyttja framtidsbilder som kan laddas ner på webbplatsen www.</a:t>
            </a:r>
            <a:r>
              <a:rPr lang="en-US" sz="1800" b="1" i="0" u="sng" baseline="0" dirty="0">
                <a:effectLst/>
                <a:latin typeface="Arial" panose="020B0604020202020204" pitchFamily="34" charset="0"/>
                <a:ea typeface="Calibri" panose="020F0502020204030204" pitchFamily="34" charset="0"/>
                <a:cs typeface="Arial" panose="020B0604020202020204" pitchFamily="34" charset="0"/>
              </a:rPr>
              <a:t>f</a:t>
            </a:r>
            <a:r>
              <a:rPr lang="en-FI" sz="1800" b="1" u="sng" dirty="0">
                <a:effectLst/>
                <a:latin typeface="Arial" panose="020B0604020202020204" pitchFamily="34" charset="0"/>
                <a:ea typeface="Calibri" panose="020F0502020204030204" pitchFamily="34" charset="0"/>
              </a:rPr>
              <a:t>ramtidsfrekvensen.fi</a:t>
            </a:r>
            <a:r>
              <a:rPr lang="sv" sz="800" b="1" i="0" u="sng" baseline="0" dirty="0">
                <a:effectLst/>
                <a:latin typeface="Calibri" panose="020F0502020204030204" pitchFamily="34" charset="0"/>
                <a:ea typeface="Calibri" panose="020F0502020204030204" pitchFamily="34" charset="0"/>
                <a:cs typeface="Arial" panose="020B0604020202020204" pitchFamily="34" charset="0"/>
              </a:rPr>
              <a:t>. </a:t>
            </a:r>
            <a:endParaRPr b="1" u="sng" dirty="0"/>
          </a:p>
        </p:txBody>
      </p:sp>
      <p:sp>
        <p:nvSpPr>
          <p:cNvPr id="569" name="Google Shape;569;p20: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txBox="1">
            <a:spLocks noGrp="1"/>
          </p:cNvSpPr>
          <p:nvPr>
            <p:ph type="body" idx="1"/>
          </p:nvPr>
        </p:nvSpPr>
        <p:spPr>
          <a:xfrm>
            <a:off x="674187" y="4687173"/>
            <a:ext cx="5387390" cy="4439505"/>
          </a:xfrm>
          <a:prstGeom prst="rect">
            <a:avLst/>
          </a:prstGeom>
          <a:noFill/>
          <a:ln>
            <a:noFill/>
          </a:ln>
        </p:spPr>
        <p:txBody>
          <a:bodyPr spcFirstLastPara="1" wrap="square" lIns="94825" tIns="47400" rIns="94825" bIns="47400" anchor="t" anchorCtr="0">
            <a:noAutofit/>
          </a:bodyPr>
          <a:lstStyle/>
          <a:p>
            <a:pPr marL="342900" lvl="0" indent="-342900" algn="l" rtl="0">
              <a:lnSpc>
                <a:spcPct val="115000"/>
              </a:lnSpc>
              <a:buFont typeface="Calibri" panose="020F0502020204030204" pitchFamily="34" charset="0"/>
              <a:buChar char="-"/>
            </a:pPr>
            <a:r>
              <a:rPr lang="sv" sz="1100" b="0" i="1" u="none" baseline="0">
                <a:effectLst/>
                <a:latin typeface="Georgia" panose="02040502050405020303" pitchFamily="18" charset="0"/>
                <a:ea typeface="Calibri" panose="020F0502020204030204" pitchFamily="34" charset="0"/>
                <a:cs typeface="Arial" panose="020B0604020202020204" pitchFamily="34" charset="0"/>
              </a:rPr>
              <a:t>Framtidsfrekvensen är en cirka tre timmar lång workshop för alla som är intresserade av att påverka framtiden.</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Calibri" panose="020F0502020204030204" pitchFamily="34" charset="0"/>
              <a:buChar char="-"/>
            </a:pPr>
            <a:r>
              <a:rPr lang="sv" sz="1100" b="0" i="1" u="none" baseline="0">
                <a:effectLst/>
                <a:latin typeface="Georgia" panose="02040502050405020303" pitchFamily="18" charset="0"/>
                <a:ea typeface="Calibri" panose="020F0502020204030204" pitchFamily="34" charset="0"/>
                <a:cs typeface="Arial" panose="020B0604020202020204" pitchFamily="34" charset="0"/>
              </a:rPr>
              <a:t>Metoden har utvecklats i Sitra. En utvecklingsgrupp som består av olika slags experter har bidragit till utvecklingen av metoden. Syftet med Framtidsfrekvensen är att öka människors 1) förmåga att föreställa sig olika slags framtider och 2) handla för att genomföra en önskvärd framtid.</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Calibri" panose="020F0502020204030204" pitchFamily="34" charset="0"/>
              <a:buChar char="-"/>
            </a:pPr>
            <a:r>
              <a:rPr lang="sv" sz="1100" b="0" i="1" u="none" baseline="0">
                <a:effectLst/>
                <a:latin typeface="Georgia" panose="02040502050405020303" pitchFamily="18" charset="0"/>
                <a:ea typeface="Calibri" panose="020F0502020204030204" pitchFamily="34" charset="0"/>
                <a:cs typeface="Arial" panose="020B0604020202020204" pitchFamily="34" charset="0"/>
              </a:rPr>
              <a:t>Framtidsfrekvensens material är tillgängliga för alla. Vem som helst kan börja använda dem. Workshop förutsätter ingen tidigare erfarenhet av framtidstänkande. Principer för Framtidsfrekvensen:</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457200" algn="l" rtl="0">
              <a:lnSpc>
                <a:spcPct val="115000"/>
              </a:lnSpc>
            </a:pPr>
            <a:r>
              <a:rPr lang="sv" sz="1100" b="0" i="0" u="none" baseline="0">
                <a:effectLst/>
                <a:latin typeface="Georgia" panose="02040502050405020303" pitchFamily="18" charset="0"/>
                <a:ea typeface="Calibri" panose="020F0502020204030204" pitchFamily="34" charset="0"/>
                <a:cs typeface="Arial" panose="020B0604020202020204" pitchFamily="34" charset="0"/>
              </a:rPr>
              <a:t>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l" rtl="0">
              <a:lnSpc>
                <a:spcPct val="115000"/>
              </a:lnSpc>
              <a:buFont typeface="Courier New" panose="02070309020205020404" pitchFamily="49" charset="0"/>
              <a:buChar char="o"/>
            </a:pPr>
            <a:r>
              <a:rPr lang="sv" sz="1100" b="0" i="1" u="none" baseline="0">
                <a:effectLst/>
                <a:latin typeface="Georgia" panose="02040502050405020303" pitchFamily="18" charset="0"/>
                <a:ea typeface="Calibri" panose="020F0502020204030204" pitchFamily="34" charset="0"/>
                <a:cs typeface="Arial" panose="020B0604020202020204" pitchFamily="34" charset="0"/>
              </a:rPr>
              <a:t>Målet är att popularisera framtidstänkandet som ofta uppfattas som abstrakt, så att allt fler organisationer och människor ska kunna utnyttja det.</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l" rtl="0">
              <a:lnSpc>
                <a:spcPct val="115000"/>
              </a:lnSpc>
              <a:buFont typeface="Courier New" panose="02070309020205020404" pitchFamily="49" charset="0"/>
              <a:buChar char="o"/>
            </a:pPr>
            <a:r>
              <a:rPr lang="sv" sz="1100" b="0" i="1" u="none" baseline="0">
                <a:effectLst/>
                <a:latin typeface="Georgia" panose="02040502050405020303" pitchFamily="18" charset="0"/>
                <a:ea typeface="Calibri" panose="020F0502020204030204" pitchFamily="34" charset="0"/>
                <a:cs typeface="Arial" panose="020B0604020202020204" pitchFamily="34" charset="0"/>
              </a:rPr>
              <a:t>Framtidstänkande är inget lösryckt, utan en viktig del av det vi gör i nuet.</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l" rtl="0">
              <a:lnSpc>
                <a:spcPct val="115000"/>
              </a:lnSpc>
              <a:buFont typeface="Courier New" panose="02070309020205020404" pitchFamily="49" charset="0"/>
              <a:buChar char="o"/>
            </a:pPr>
            <a:r>
              <a:rPr lang="sv" sz="1100" b="0" i="1" u="none" baseline="0">
                <a:effectLst/>
                <a:latin typeface="Georgia" panose="02040502050405020303" pitchFamily="18" charset="0"/>
                <a:ea typeface="Calibri" panose="020F0502020204030204" pitchFamily="34" charset="0"/>
                <a:cs typeface="Arial" panose="020B0604020202020204" pitchFamily="34" charset="0"/>
              </a:rPr>
              <a:t>Att påverka framtiden är en färdighet som kan utvecklas.</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l" rtl="0">
              <a:lnSpc>
                <a:spcPct val="115000"/>
              </a:lnSpc>
              <a:buFont typeface="Courier New" panose="02070309020205020404" pitchFamily="49" charset="0"/>
              <a:buChar char="o"/>
            </a:pPr>
            <a:r>
              <a:rPr lang="sv" sz="1100" b="0" i="1" u="none" baseline="0">
                <a:effectLst/>
                <a:latin typeface="Georgia" panose="02040502050405020303" pitchFamily="18" charset="0"/>
                <a:ea typeface="Calibri" panose="020F0502020204030204" pitchFamily="34" charset="0"/>
                <a:cs typeface="Arial" panose="020B0604020202020204" pitchFamily="34" charset="0"/>
              </a:rPr>
              <a:t>Framtidshållbara lösningar och åtgärder ska utgå från ett långsiktigt tänkande.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l" rtl="0">
              <a:lnSpc>
                <a:spcPct val="115000"/>
              </a:lnSpc>
              <a:spcAft>
                <a:spcPts val="1000"/>
              </a:spcAft>
              <a:buFont typeface="Courier New" panose="02070309020205020404" pitchFamily="49" charset="0"/>
              <a:buChar char="o"/>
            </a:pPr>
            <a:r>
              <a:rPr lang="sv" sz="1100" b="0" i="1" u="none" baseline="0">
                <a:effectLst/>
                <a:latin typeface="Georgia" panose="02040502050405020303" pitchFamily="18" charset="0"/>
                <a:ea typeface="Calibri" panose="020F0502020204030204" pitchFamily="34" charset="0"/>
                <a:cs typeface="Arial" panose="020B0604020202020204" pitchFamily="34" charset="0"/>
              </a:rPr>
              <a:t>Med tanke på demokrati och delaktighet är det inte betydelselöst vilkas röst som blir hörd.</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Varför?</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Calibri" panose="020F0502020204030204" pitchFamily="34" charset="0"/>
              <a:buChar char="-"/>
            </a:pPr>
            <a:r>
              <a:rPr lang="sv" sz="1100" b="0" i="1" u="none" baseline="0">
                <a:effectLst/>
                <a:latin typeface="Georgia" panose="02040502050405020303" pitchFamily="18" charset="0"/>
                <a:ea typeface="Calibri" panose="020F0502020204030204" pitchFamily="34" charset="0"/>
                <a:cs typeface="Arial" panose="020B0604020202020204" pitchFamily="34" charset="0"/>
              </a:rPr>
              <a:t>”Framtiden sker inte, den skapas.”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Calibri" panose="020F0502020204030204" pitchFamily="34" charset="0"/>
              <a:buChar char="-"/>
            </a:pPr>
            <a:r>
              <a:rPr lang="sv" sz="1100" b="0" i="1" u="none" baseline="0">
                <a:effectLst/>
                <a:latin typeface="Georgia" panose="02040502050405020303" pitchFamily="18" charset="0"/>
                <a:ea typeface="Calibri" panose="020F0502020204030204" pitchFamily="34" charset="0"/>
                <a:cs typeface="Arial" panose="020B0604020202020204" pitchFamily="34" charset="0"/>
              </a:rPr>
              <a:t>I bakgrunden finns alltså tanken att för att man ska lyckas med en övergång till ett hållbart samhälle, ska ett större antal människor och organisationer ha förmågan och viljan att arbeta för ett sådant mer hållbart samhälle.</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Calibri" panose="020F0502020204030204" pitchFamily="34" charset="0"/>
              <a:buChar char="-"/>
            </a:pPr>
            <a:r>
              <a:rPr lang="sv" sz="1100" b="0" i="1" u="none" baseline="0">
                <a:effectLst/>
                <a:latin typeface="Georgia" panose="02040502050405020303" pitchFamily="18" charset="0"/>
                <a:ea typeface="Calibri" panose="020F0502020204030204" pitchFamily="34" charset="0"/>
                <a:cs typeface="Arial" panose="020B0604020202020204" pitchFamily="34" charset="0"/>
              </a:rPr>
              <a:t>I denna workshop fokuserar vi på att öka kunskaperna i att påverka framtiden.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l" rtl="0">
              <a:lnSpc>
                <a:spcPct val="115000"/>
              </a:lnSpc>
              <a:buFont typeface="Courier New" panose="02070309020205020404" pitchFamily="49" charset="0"/>
              <a:buChar char="o"/>
            </a:pPr>
            <a:r>
              <a:rPr lang="sv" sz="1100" b="0" i="1" u="none" baseline="0">
                <a:effectLst/>
                <a:latin typeface="Georgia" panose="02040502050405020303" pitchFamily="18" charset="0"/>
                <a:ea typeface="Calibri" panose="020F0502020204030204" pitchFamily="34" charset="0"/>
                <a:cs typeface="Arial" panose="020B0604020202020204" pitchFamily="34" charset="0"/>
              </a:rPr>
              <a:t>Vi kommer också på handlingar för att uppnå den önskade visionen, men det konkreta genomförandet av dem, arbetsplaner och försök lämnas utanför workshoppen.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l" rtl="0">
              <a:lnSpc>
                <a:spcPct val="115000"/>
              </a:lnSpc>
              <a:buFont typeface="Courier New" panose="02070309020205020404" pitchFamily="49" charset="0"/>
              <a:buChar char="o"/>
            </a:pPr>
            <a:r>
              <a:rPr lang="sv" sz="1100" b="0" i="1" u="none" baseline="0">
                <a:effectLst/>
                <a:latin typeface="Georgia" panose="02040502050405020303" pitchFamily="18" charset="0"/>
                <a:ea typeface="Calibri" panose="020F0502020204030204" pitchFamily="34" charset="0"/>
                <a:cs typeface="Arial" panose="020B0604020202020204" pitchFamily="34" charset="0"/>
              </a:rPr>
              <a:t>I workshoppen</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1143000" lvl="2" indent="-228600" algn="l" rtl="0">
              <a:lnSpc>
                <a:spcPct val="115000"/>
              </a:lnSpc>
              <a:buFont typeface="Wingdings" panose="05000000000000000000" pitchFamily="2" charset="2"/>
              <a:buChar char=""/>
            </a:pPr>
            <a:r>
              <a:rPr lang="sv" sz="1100" b="0" i="1" u="none" baseline="0">
                <a:effectLst/>
                <a:latin typeface="Georgia" panose="02040502050405020303" pitchFamily="18" charset="0"/>
                <a:ea typeface="Calibri" panose="020F0502020204030204" pitchFamily="34" charset="0"/>
                <a:cs typeface="Arial" panose="020B0604020202020204" pitchFamily="34" charset="0"/>
              </a:rPr>
              <a:t>lär ni er grunderna för framtidstänkande, till exempel ett möjlighetsorienterat tänkande, samt att utmana och föreställa er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1143000" lvl="2" indent="-228600" algn="l" rtl="0">
              <a:lnSpc>
                <a:spcPct val="115000"/>
              </a:lnSpc>
              <a:buFont typeface="Wingdings" panose="05000000000000000000" pitchFamily="2" charset="2"/>
              <a:buChar char=""/>
            </a:pPr>
            <a:r>
              <a:rPr lang="sv" sz="1100" b="0" i="1" u="none" baseline="0">
                <a:effectLst/>
                <a:latin typeface="Georgia" panose="02040502050405020303" pitchFamily="18" charset="0"/>
                <a:ea typeface="Calibri" panose="020F0502020204030204" pitchFamily="34" charset="0"/>
                <a:cs typeface="Arial" panose="020B0604020202020204" pitchFamily="34" charset="0"/>
              </a:rPr>
              <a:t>blir ni medvetna om era egna och andras antaganden som gäller framtiden</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1143000" lvl="2" indent="-228600" algn="l" rtl="0">
              <a:lnSpc>
                <a:spcPct val="115000"/>
              </a:lnSpc>
              <a:buFont typeface="Wingdings" panose="05000000000000000000" pitchFamily="2" charset="2"/>
              <a:buChar char=""/>
            </a:pPr>
            <a:r>
              <a:rPr lang="sv" sz="1100" b="0" i="1" u="none" baseline="0">
                <a:effectLst/>
                <a:latin typeface="Georgia" panose="02040502050405020303" pitchFamily="18" charset="0"/>
                <a:ea typeface="Calibri" panose="020F0502020204030204" pitchFamily="34" charset="0"/>
                <a:cs typeface="Arial" panose="020B0604020202020204" pitchFamily="34" charset="0"/>
              </a:rPr>
              <a:t>identifierar ni saker som nu påverkar framtiden</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1143000" lvl="2" indent="-228600" algn="l" rtl="0">
              <a:lnSpc>
                <a:spcPct val="115000"/>
              </a:lnSpc>
              <a:buFont typeface="Wingdings" panose="05000000000000000000" pitchFamily="2" charset="2"/>
              <a:buChar char=""/>
            </a:pPr>
            <a:r>
              <a:rPr lang="sv" sz="1100" b="0" i="1" u="none" baseline="0">
                <a:effectLst/>
                <a:latin typeface="Georgia" panose="02040502050405020303" pitchFamily="18" charset="0"/>
                <a:ea typeface="Calibri" panose="020F0502020204030204" pitchFamily="34" charset="0"/>
                <a:cs typeface="Arial" panose="020B0604020202020204" pitchFamily="34" charset="0"/>
              </a:rPr>
              <a:t>för ni en dialog om framtiden och kopplar visioner till dagens verksamhet</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1143000" lvl="2" indent="-228600" algn="l" rtl="0">
              <a:lnSpc>
                <a:spcPct val="115000"/>
              </a:lnSpc>
              <a:spcAft>
                <a:spcPts val="1000"/>
              </a:spcAft>
              <a:buFont typeface="Wingdings" panose="05000000000000000000" pitchFamily="2" charset="2"/>
              <a:buChar char=""/>
            </a:pPr>
            <a:r>
              <a:rPr lang="sv" sz="1100" b="0" i="1" u="none" baseline="0">
                <a:effectLst/>
                <a:latin typeface="Georgia" panose="02040502050405020303" pitchFamily="18" charset="0"/>
                <a:ea typeface="Calibri" panose="020F0502020204030204" pitchFamily="34" charset="0"/>
                <a:cs typeface="Arial" panose="020B0604020202020204" pitchFamily="34" charset="0"/>
              </a:rPr>
              <a:t>identifierar ni ert eget aktörskap</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Hur?</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spcAft>
                <a:spcPts val="1000"/>
              </a:spcAft>
              <a:buFont typeface="Calibri" panose="020F0502020204030204" pitchFamily="34" charset="0"/>
              <a:buChar char="-"/>
            </a:pPr>
            <a:r>
              <a:rPr lang="sv" sz="1100" b="0" i="1" u="none" baseline="0">
                <a:effectLst/>
                <a:latin typeface="Georgia" panose="02040502050405020303" pitchFamily="18" charset="0"/>
                <a:ea typeface="Calibri" panose="020F0502020204030204" pitchFamily="34" charset="0"/>
                <a:cs typeface="Arial" panose="020B0604020202020204" pitchFamily="34" charset="0"/>
              </a:rPr>
              <a:t>Workshoppen består av korta föreläsande avsnitt, diskussioner samt individuella uppgifter och gruppuppgifter.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b="1" dirty="0"/>
          </a:p>
        </p:txBody>
      </p:sp>
      <p:sp>
        <p:nvSpPr>
          <p:cNvPr id="120" name="Google Shape;120;p1:notes"/>
          <p:cNvSpPr>
            <a:spLocks noGrp="1" noRot="1" noChangeAspect="1"/>
          </p:cNvSpPr>
          <p:nvPr>
            <p:ph type="sldImg" idx="2"/>
          </p:nvPr>
        </p:nvSpPr>
        <p:spPr>
          <a:xfrm>
            <a:off x="80963" y="739775"/>
            <a:ext cx="6573837" cy="36988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62500" lnSpcReduction="20000"/>
          </a:bodyPr>
          <a:lstStyle/>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Nu går vi vidare till workshoppens andra del, dvs. fantasin.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Genom att utmana antaganden gav vi utrymme åt möjligheten att föreställa oss.</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Om vi inte kan föreställa oss önskvärda framtider blir det svårt att engagera oss till den önskade förändringen och utföra handlingar som hjälper oss att uppnå det önskvärda slutresultatet.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Alltid när världen har förändrats måste man också ha föreställt sig hur ett bättre trafiksystem, en bättre utbildning eller en värld med färre vapen egentligen skulle se ut.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457200" algn="l" rtl="0">
              <a:lnSpc>
                <a:spcPct val="115000"/>
              </a:lnSpc>
            </a:pPr>
            <a:r>
              <a:rPr lang="sv" sz="1800" b="0" i="0" u="none" baseline="0">
                <a:effectLst/>
                <a:latin typeface="Georgia" panose="02040502050405020303" pitchFamily="18" charset="0"/>
                <a:ea typeface="Calibri" panose="020F0502020204030204" pitchFamily="34" charset="0"/>
                <a:cs typeface="Arial" panose="020B0604020202020204" pitchFamily="34" charset="0"/>
              </a:rPr>
              <a:t>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800" b="1" i="1" u="none" baseline="0">
                <a:effectLst/>
                <a:latin typeface="Georgia" panose="02040502050405020303" pitchFamily="18" charset="0"/>
                <a:ea typeface="Calibri" panose="020F0502020204030204" pitchFamily="34" charset="0"/>
                <a:cs typeface="Arial" panose="020B0604020202020204" pitchFamily="34" charset="0"/>
              </a:rPr>
              <a:t>Yuval Noah Harari</a:t>
            </a:r>
            <a:r>
              <a:rPr lang="sv" sz="1800" b="0" i="1" u="none" baseline="0">
                <a:effectLst/>
                <a:latin typeface="Georgia" panose="02040502050405020303" pitchFamily="18" charset="0"/>
                <a:ea typeface="Calibri" panose="020F0502020204030204" pitchFamily="34" charset="0"/>
                <a:cs typeface="Arial" panose="020B0604020202020204" pitchFamily="34" charset="0"/>
              </a:rPr>
              <a:t> skriver i sin berömda bok Sapiens: en kort historik över mänskligheten: ”Så vitt vi vet kan endast vi sapiens tala om sådant som vi aldrig har sett, rört eller känt lukten av.” (Fri översättning från finska.)</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Fantasi är människans superkraft som skiljer oss från andra djur. </a:t>
            </a:r>
            <a:endParaRPr lang="sv" sz="1800" i="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Samma områden i vår hjärna aktiveras när vi kommer ihåg något som har hänt eller föreställer oss framtiden. Förmågan att föreställa sig framtiden har således en anknytning till vår förmåga att minnas</a:t>
            </a:r>
          </a:p>
          <a:p>
            <a:pPr marL="342900" lvl="0" indent="-342900" algn="l" rtl="0">
              <a:lnSpc>
                <a:spcPct val="115000"/>
              </a:lnSpc>
              <a:buFont typeface="Times New Roman" panose="02020603050405020304" pitchFamily="18" charset="0"/>
              <a:buChar char="-"/>
              <a:tabLst>
                <a:tab pos="457200" algn="l"/>
              </a:tabLs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Forskarna såg de första tecknen på detta då de behandlade patienter som led av minnesförlust. När en patient hade förlorat förmågan att minnas det förgångna, verkade som att han eller hon också hade förlorat sin förmåga att föreställa sig framtiden.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457200" algn="l" rtl="0">
              <a:lnSpc>
                <a:spcPct val="115000"/>
              </a:lnSpc>
            </a:pPr>
            <a:r>
              <a:rPr lang="sv" sz="1100" b="0" i="0" u="none" baseline="0">
                <a:effectLst/>
                <a:latin typeface="Georgia" panose="02040502050405020303" pitchFamily="18" charset="0"/>
                <a:ea typeface="Calibri" panose="020F0502020204030204" pitchFamily="34" charset="0"/>
                <a:cs typeface="Arial" panose="020B0604020202020204" pitchFamily="34" charset="0"/>
              </a:rPr>
              <a:t>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457200" algn="l" rtl="0">
              <a:lnSpc>
                <a:spcPct val="115000"/>
              </a:lnSpc>
            </a:pPr>
            <a:r>
              <a:rPr lang="sv" sz="1100" b="0" i="1" u="none" baseline="0">
                <a:effectLst/>
                <a:latin typeface="Georgia" panose="02040502050405020303" pitchFamily="18" charset="0"/>
                <a:ea typeface="Calibri" panose="020F0502020204030204" pitchFamily="34" charset="0"/>
                <a:cs typeface="Arial" panose="020B0604020202020204" pitchFamily="34" charset="0"/>
              </a:rPr>
              <a:t>Extra information som du kan utnyttja om du vill:</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l" rtl="0">
              <a:lnSpc>
                <a:spcPct val="115000"/>
              </a:lnSpc>
              <a:buFont typeface="Times New Roman" panose="02020603050405020304" pitchFamily="18" charset="0"/>
              <a:buChar char="-"/>
              <a:tabLst>
                <a:tab pos="914400" algn="l"/>
              </a:tabLs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Forskare försöker fortfarande utreda hurdan koppling olika områden i hjärnan har till minnes- och föreställningsprocesser, men till stora delar är det fråga om att liksom skapa inre scener och landskap. Alla kan minnas fakta, men ofta om man medvetet tänker på något förgånget kommer man ihåg en scen eller en vy från det förflutna. Människan har till exempel förmågan att komma ihåg ljud, lukter och att känna på nytt känslor som man upplevt i en situation.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l" rtl="0">
              <a:lnSpc>
                <a:spcPct val="115000"/>
              </a:lnSpc>
              <a:spcAft>
                <a:spcPts val="1000"/>
              </a:spcAft>
              <a:buFont typeface="Times New Roman" panose="02020603050405020304" pitchFamily="18" charset="0"/>
              <a:buChar char="-"/>
              <a:tabLst>
                <a:tab pos="914400" algn="l"/>
              </a:tabLs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På samma sätt försöker vi leva oss in i något som skulle kunna finnas då vi föreställer oss framtiden. I bästa fall kan vi med hjälp av fantasin skapa en inre bild som kan vara lika exakt som ett minne.</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endParaRPr lang="sv" dirty="0"/>
          </a:p>
        </p:txBody>
      </p:sp>
      <p:sp>
        <p:nvSpPr>
          <p:cNvPr id="4" name="Dian numeron paikkamerkki 3"/>
          <p:cNvSpPr>
            <a:spLocks noGrp="1"/>
          </p:cNvSpPr>
          <p:nvPr>
            <p:ph type="sldNum" sz="quarter" idx="5"/>
          </p:nvPr>
        </p:nvSpPr>
        <p:spPr/>
        <p:txBody>
          <a:bodyPr/>
          <a:lstStyle/>
          <a:p>
            <a:pPr algn="l" rtl="0"/>
            <a:fld id="{B2736A07-9C51-40D5-9EDD-0D75448F2C9D}" type="slidenum">
              <a:rPr/>
              <a:pPr/>
              <a:t>20</a:t>
            </a:fld>
            <a:endParaRPr lang="sv"/>
          </a:p>
        </p:txBody>
      </p:sp>
    </p:spTree>
    <p:extLst>
      <p:ext uri="{BB962C8B-B14F-4D97-AF65-F5344CB8AC3E}">
        <p14:creationId xmlns:p14="http://schemas.microsoft.com/office/powerpoint/2010/main" val="3768104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26: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r>
              <a:rPr lang="sv" sz="1800" b="0" i="1" u="none" baseline="0">
                <a:effectLst/>
                <a:latin typeface="Georgia" panose="02040502050405020303" pitchFamily="18" charset="0"/>
                <a:ea typeface="Calibri" panose="020F0502020204030204" pitchFamily="34" charset="0"/>
                <a:cs typeface="Arial" panose="020B0604020202020204" pitchFamily="34" charset="0"/>
              </a:rPr>
              <a:t>Vi blickar en stund bakåt: vilka alla möjliga saker som har skett under 1900- och 2000-talen har bidragit till hurdan världen är under 2021? Syftet med övningen är att å ena sidan aktivera vår hjärna också till framtidstänkande, men också att hjälpa oss att uppfatta en lång tidsperiod.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652" name="Google Shape;652;p26: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lnSpc>
                <a:spcPct val="115000"/>
              </a:lnSpc>
              <a:spcAft>
                <a:spcPts val="1000"/>
              </a:spcAf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Tidslinje </a:t>
            </a:r>
          </a:p>
          <a:p>
            <a:pPr marL="171450" indent="-171450" algn="l" rtl="0">
              <a:lnSpc>
                <a:spcPct val="115000"/>
              </a:lnSpc>
              <a:spcAft>
                <a:spcPts val="1000"/>
              </a:spcAft>
              <a:buFont typeface="Arial" panose="020B0604020202020204" pitchFamily="34" charset="0"/>
              <a:buChar char="•"/>
            </a:pPr>
            <a:r>
              <a:rPr lang="sv" sz="1100" b="0" i="1" u="none" baseline="0">
                <a:effectLst/>
                <a:latin typeface="Georgia" panose="02040502050405020303" pitchFamily="18" charset="0"/>
                <a:ea typeface="Calibri" panose="020F0502020204030204" pitchFamily="34" charset="0"/>
                <a:cs typeface="Arial" panose="020B0604020202020204" pitchFamily="34" charset="0"/>
              </a:rPr>
              <a:t>Blicka bakåt: </a:t>
            </a:r>
            <a:r>
              <a:rPr lang="sv" sz="1100" b="1" i="1" u="none" baseline="0">
                <a:effectLst/>
                <a:latin typeface="Georgia" panose="02040502050405020303" pitchFamily="18" charset="0"/>
                <a:ea typeface="Calibri" panose="020F0502020204030204" pitchFamily="34" charset="0"/>
                <a:cs typeface="Arial" panose="020B0604020202020204" pitchFamily="34" charset="0"/>
              </a:rPr>
              <a:t>Vilka företeelser har bidragit till hurdant nuet är?</a:t>
            </a:r>
          </a:p>
          <a:p>
            <a:pPr marL="171450" indent="-171450" algn="l" rtl="0">
              <a:lnSpc>
                <a:spcPct val="115000"/>
              </a:lnSpc>
              <a:spcAft>
                <a:spcPts val="1000"/>
              </a:spcAft>
              <a:buFont typeface="Arial" panose="020B0604020202020204" pitchFamily="34" charset="0"/>
              <a:buChar char="•"/>
            </a:pPr>
            <a:r>
              <a:rPr lang="sv" sz="1100" b="0" i="1" u="none" baseline="0">
                <a:effectLst/>
                <a:latin typeface="Georgia" panose="02040502050405020303" pitchFamily="18" charset="0"/>
                <a:ea typeface="Calibri" panose="020F0502020204030204" pitchFamily="34" charset="0"/>
                <a:cs typeface="Arial" panose="020B0604020202020204" pitchFamily="34" charset="0"/>
              </a:rPr>
              <a:t>Blicka framåt: </a:t>
            </a:r>
            <a:r>
              <a:rPr lang="sv" sz="1100" b="1" i="1" u="none" baseline="0">
                <a:effectLst/>
                <a:latin typeface="Georgia" panose="02040502050405020303" pitchFamily="18" charset="0"/>
                <a:ea typeface="Calibri" panose="020F0502020204030204" pitchFamily="34" charset="0"/>
                <a:cs typeface="Arial" panose="020B0604020202020204" pitchFamily="34" charset="0"/>
              </a:rPr>
              <a:t>Vilka företeelser i nutiden påverkar framtiden?</a:t>
            </a:r>
          </a:p>
          <a:p>
            <a:pPr marL="171450" indent="-171450" algn="l" rtl="0">
              <a:lnSpc>
                <a:spcPct val="115000"/>
              </a:lnSpc>
              <a:spcAft>
                <a:spcPts val="1000"/>
              </a:spcAft>
              <a:buFont typeface="Arial" panose="020B0604020202020204" pitchFamily="34" charset="0"/>
              <a:buChar char="•"/>
            </a:pPr>
            <a:endParaRPr lang="sv" sz="1100" b="1" i="1" dirty="0">
              <a:effectLst/>
              <a:latin typeface="Georgia" panose="02040502050405020303" pitchFamily="18" charset="0"/>
              <a:ea typeface="Calibri" panose="020F0502020204030204" pitchFamily="34" charset="0"/>
              <a:cs typeface="Arial" panose="020B0604020202020204" pitchFamily="34" charset="0"/>
            </a:endParaRPr>
          </a:p>
          <a:p>
            <a:pPr marL="0" indent="0" algn="l" rtl="0">
              <a:lnSpc>
                <a:spcPct val="115000"/>
              </a:lnSpc>
              <a:spcAft>
                <a:spcPts val="1000"/>
              </a:spcAft>
              <a:buFont typeface="Arial" panose="020B0604020202020204" pitchFamily="34" charset="0"/>
              <a:buNone/>
            </a:pPr>
            <a:r>
              <a:rPr lang="sv" sz="1100" b="0" i="1" u="none" baseline="0">
                <a:effectLst/>
                <a:latin typeface="Georgia" panose="02040502050405020303" pitchFamily="18" charset="0"/>
                <a:ea typeface="Calibri" panose="020F0502020204030204" pitchFamily="34" charset="0"/>
                <a:cs typeface="Arial" panose="020B0604020202020204" pitchFamily="34" charset="0"/>
              </a:rPr>
              <a:t>GENOMGÅNG</a:t>
            </a:r>
          </a:p>
          <a:p>
            <a:pPr marL="342900" lvl="0" indent="-342900" algn="l" rtl="0">
              <a:lnSpc>
                <a:spcPct val="115000"/>
              </a:lnSpc>
              <a:buFont typeface="Times New Roman" panose="02020603050405020304" pitchFamily="18" charset="0"/>
              <a:buChar char="-"/>
              <a:tabLst>
                <a:tab pos="457200" algn="l"/>
              </a:tabLst>
            </a:pPr>
            <a:r>
              <a:rPr lang="sv" sz="1100" b="0" i="1" u="none" baseline="0">
                <a:effectLst/>
                <a:latin typeface="Georgia" panose="02040502050405020303" pitchFamily="18" charset="0"/>
                <a:ea typeface="Times New Roman" panose="02020603050405020304" pitchFamily="18" charset="0"/>
                <a:cs typeface="Arial" panose="020B0604020202020204" pitchFamily="34" charset="0"/>
              </a:rPr>
              <a:t>Övningen synliggjorde hur världen har förändrats också tidigare.</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100" b="0" i="1" u="none" baseline="0">
                <a:effectLst/>
                <a:latin typeface="Georgia" panose="02040502050405020303" pitchFamily="18" charset="0"/>
                <a:ea typeface="Times New Roman" panose="02020603050405020304" pitchFamily="18" charset="0"/>
                <a:cs typeface="Arial" panose="020B0604020202020204" pitchFamily="34" charset="0"/>
              </a:rPr>
              <a:t>Tanken var </a:t>
            </a:r>
            <a:r>
              <a:rPr lang="sv" sz="1100" b="0" i="1" u="none" baseline="0">
                <a:effectLst/>
                <a:latin typeface="Georgia" panose="02040502050405020303" pitchFamily="18" charset="0"/>
                <a:ea typeface="Calibri" panose="020F0502020204030204" pitchFamily="34" charset="0"/>
                <a:cs typeface="Arial" panose="020B0604020202020204" pitchFamily="34" charset="0"/>
              </a:rPr>
              <a:t>att vidga vårt tänkande om vilka alla möjliga överraskande och otroliga saker som har hänt i det förflutna och som har bidragit till hurdant samhället är nu.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100" b="0" i="1" u="none" baseline="0">
                <a:effectLst/>
                <a:latin typeface="Georgia" panose="02040502050405020303" pitchFamily="18" charset="0"/>
                <a:ea typeface="Times New Roman" panose="02020603050405020304" pitchFamily="18" charset="0"/>
                <a:cs typeface="Arial" panose="020B0604020202020204" pitchFamily="34" charset="0"/>
              </a:rPr>
              <a:t>Genom att markera på tidslinjen företeelser som vi identifierar nu, får vi en fingervisning om vilka slags saker och företeelser som påverkar framtiden.</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l" rtl="0">
              <a:lnSpc>
                <a:spcPct val="115000"/>
              </a:lnSpc>
              <a:spcAft>
                <a:spcPts val="1000"/>
              </a:spcAft>
              <a:buFont typeface="Times New Roman" panose="02020603050405020304" pitchFamily="18" charset="0"/>
              <a:buChar char="-"/>
              <a:tabLst>
                <a:tab pos="914400" algn="l"/>
              </a:tabLst>
            </a:pPr>
            <a:r>
              <a:rPr lang="sv" sz="1100" b="0" i="1" u="none" baseline="0">
                <a:effectLst/>
                <a:latin typeface="Georgia" panose="02040502050405020303" pitchFamily="18" charset="0"/>
                <a:ea typeface="Times New Roman" panose="02020603050405020304" pitchFamily="18" charset="0"/>
                <a:cs typeface="Arial" panose="020B0604020202020204" pitchFamily="34" charset="0"/>
              </a:rPr>
              <a:t>Förutom de företeelser som vi nu känner igen finns det ett stort antal omöjliga och otroliga företeelser som vi inte kan förutse eller känna igen i nuet.</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0" indent="0" algn="l" rtl="0">
              <a:lnSpc>
                <a:spcPct val="115000"/>
              </a:lnSpc>
              <a:spcAft>
                <a:spcPts val="1000"/>
              </a:spcAft>
              <a:buFont typeface="Arial" panose="020B0604020202020204" pitchFamily="34" charset="0"/>
              <a:buNone/>
            </a:pPr>
            <a:endParaRPr lang="sv" sz="1100" dirty="0">
              <a:effectLst/>
              <a:latin typeface="Calibri" panose="020F0502020204030204" pitchFamily="34" charset="0"/>
              <a:ea typeface="Calibri" panose="020F0502020204030204" pitchFamily="34" charset="0"/>
              <a:cs typeface="Arial" panose="020B0604020202020204" pitchFamily="34" charset="0"/>
            </a:endParaRPr>
          </a:p>
          <a:p>
            <a:endParaRPr lang="sv" dirty="0"/>
          </a:p>
        </p:txBody>
      </p:sp>
      <p:sp>
        <p:nvSpPr>
          <p:cNvPr id="4" name="Dian numeron paikkamerkki 3"/>
          <p:cNvSpPr>
            <a:spLocks noGrp="1"/>
          </p:cNvSpPr>
          <p:nvPr>
            <p:ph type="sldNum" sz="quarter" idx="5"/>
          </p:nvPr>
        </p:nvSpPr>
        <p:spPr/>
        <p:txBody>
          <a:bodyPr/>
          <a:lstStyle/>
          <a:p>
            <a:pPr algn="l" rtl="0"/>
            <a:fld id="{B2736A07-9C51-40D5-9EDD-0D75448F2C9D}" type="slidenum">
              <a:rPr/>
              <a:pPr/>
              <a:t>22</a:t>
            </a:fld>
            <a:endParaRPr lang="sv"/>
          </a:p>
        </p:txBody>
      </p:sp>
    </p:spTree>
    <p:extLst>
      <p:ext uri="{BB962C8B-B14F-4D97-AF65-F5344CB8AC3E}">
        <p14:creationId xmlns:p14="http://schemas.microsoft.com/office/powerpoint/2010/main" val="458630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lnSpc>
                <a:spcPct val="115000"/>
              </a:lnSpc>
              <a:spcAft>
                <a:spcPts val="1000"/>
              </a:spcAf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Att föreställa sig framtiden </a:t>
            </a:r>
          </a:p>
          <a:p>
            <a:pPr marL="285750" indent="-285750" algn="l" rtl="0">
              <a:lnSpc>
                <a:spcPct val="115000"/>
              </a:lnSpc>
              <a:spcAft>
                <a:spcPts val="1000"/>
              </a:spcAft>
              <a:buFont typeface="Arial" panose="020B0604020202020204" pitchFamily="34" charset="0"/>
              <a:buChar char="•"/>
            </a:pPr>
            <a:r>
              <a:rPr lang="sv" sz="1800" b="0" i="1" u="none" baseline="0">
                <a:effectLst/>
                <a:latin typeface="Georgia" panose="02040502050405020303" pitchFamily="18" charset="0"/>
                <a:ea typeface="Calibri" panose="020F0502020204030204" pitchFamily="34" charset="0"/>
                <a:cs typeface="Arial" panose="020B0604020202020204" pitchFamily="34" charset="0"/>
              </a:rPr>
              <a:t>I nästa övning reser vi till framtiden och föreställer oss önskvärda framtider. </a:t>
            </a:r>
            <a:endParaRPr lang="sv" sz="1800" i="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l" rtl="0">
              <a:lnSpc>
                <a:spcPct val="115000"/>
              </a:lnSpc>
              <a:spcAft>
                <a:spcPts val="1000"/>
              </a:spcAft>
              <a:buFont typeface="Arial" panose="020B0604020202020204" pitchFamily="34" charset="0"/>
              <a:buChar char="•"/>
            </a:pPr>
            <a:r>
              <a:rPr lang="sv" sz="1800" b="0" i="1" u="none" baseline="0">
                <a:effectLst/>
                <a:latin typeface="Georgia" panose="02040502050405020303" pitchFamily="18" charset="0"/>
                <a:ea typeface="Calibri" panose="020F0502020204030204" pitchFamily="34" charset="0"/>
                <a:cs typeface="Arial" panose="020B0604020202020204" pitchFamily="34" charset="0"/>
              </a:rPr>
              <a:t>Ibland kan också en kort övning ta vidare det egna tänkandet, och särskilt tankeväckande är det om man också får höra andras tankar.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endParaRPr lang="sv" dirty="0"/>
          </a:p>
        </p:txBody>
      </p:sp>
      <p:sp>
        <p:nvSpPr>
          <p:cNvPr id="4" name="Dian numeron paikkamerkki 3"/>
          <p:cNvSpPr>
            <a:spLocks noGrp="1"/>
          </p:cNvSpPr>
          <p:nvPr>
            <p:ph type="sldNum" sz="quarter" idx="5"/>
          </p:nvPr>
        </p:nvSpPr>
        <p:spPr/>
        <p:txBody>
          <a:bodyPr/>
          <a:lstStyle/>
          <a:p>
            <a:pPr algn="l" rtl="0"/>
            <a:fld id="{B2736A07-9C51-40D5-9EDD-0D75448F2C9D}" type="slidenum">
              <a:rPr/>
              <a:pPr/>
              <a:t>23</a:t>
            </a:fld>
            <a:endParaRPr lang="sv"/>
          </a:p>
        </p:txBody>
      </p:sp>
    </p:spTree>
    <p:extLst>
      <p:ext uri="{BB962C8B-B14F-4D97-AF65-F5344CB8AC3E}">
        <p14:creationId xmlns:p14="http://schemas.microsoft.com/office/powerpoint/2010/main" val="3221807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2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Målet är att med hjälp av föreställningar stärka ett möjlighetsorienterat tänkande.</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779343" rtl="0" eaLnBrk="1" fontAlgn="auto" latinLnBrk="0" hangingPunct="1">
              <a:lnSpc>
                <a:spcPct val="115000"/>
              </a:lnSpc>
              <a:spcBef>
                <a:spcPts val="0"/>
              </a:spcBef>
              <a:spcAft>
                <a:spcPts val="0"/>
              </a:spcAft>
              <a:buClrTx/>
              <a:buSzTx/>
              <a:buFont typeface="Times New Roman" panose="02020603050405020304" pitchFamily="18" charset="0"/>
              <a:buChar char="-"/>
              <a:tabLst>
                <a:tab pos="457200" algn="l"/>
              </a:tabLst>
              <a:defRPr/>
            </a:pPr>
            <a:r>
              <a:rPr lang="sv" sz="4000" b="0" i="1" u="none" baseline="0">
                <a:effectLst/>
                <a:latin typeface="Segoe UI" panose="020B0502040204020203" pitchFamily="34" charset="0"/>
              </a:rPr>
              <a:t>Samtidigt som ni kommer ihåg två saker som ni har övat på i de tidigare uppgifterna: utmaning av antaganden och långsiktigt tänkande från det förflutna till nuet – hurdan skulle en önskvärd framtid kunna vara och vad vill du förstärka för att gå i denna riktning? Välj först ett tema som du behandlar i din vision</a:t>
            </a:r>
          </a:p>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Skriv först ner er vision om framtiden i formen ”Jag vill förstärka vad, för att under 2050 vad är annorlunda / vad har hänt / hurdan är världen”.</a:t>
            </a:r>
            <a:endParaRPr lang="sv" sz="1800" i="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Även om fantasin är människans superkraft, så är det svårt för oss. Då vi är vana vid rationellt tänkande kan det vara svårt för oss att kasta oss in i fantasins värld. Nu får ni emellertid släppa loss!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spcAft>
                <a:spcPts val="1000"/>
              </a:spcAft>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Vi föreställer oss tidsmässigt år 2050. Ha konkretion som mål, eftersom det hjälper er i workshoppens fortsatta skeden. Närmare instruktioner finns på bildlayouten.</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684" name="Google Shape;684;p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9" name="Google Shape;709;p29: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dirty="0"/>
          </a:p>
        </p:txBody>
      </p:sp>
      <p:sp>
        <p:nvSpPr>
          <p:cNvPr id="710" name="Google Shape;710;p29: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30: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115000"/>
              </a:lnSpc>
              <a:buFont typeface="Times New Roman" panose="02020603050405020304" pitchFamily="18" charset="0"/>
              <a:buChar char="-"/>
              <a:tabLst>
                <a:tab pos="457200" algn="l"/>
              </a:tabLst>
            </a:pPr>
            <a:r>
              <a:rPr lang="sv" sz="1800" b="0" i="1" u="none" baseline="0">
                <a:solidFill>
                  <a:srgbClr val="000000"/>
                </a:solidFill>
                <a:effectLst/>
                <a:latin typeface="Georgia" panose="02040502050405020303" pitchFamily="18" charset="0"/>
                <a:ea typeface="Calibri" panose="020F0502020204030204" pitchFamily="34" charset="0"/>
                <a:cs typeface="Arial" panose="020B0604020202020204" pitchFamily="34" charset="0"/>
              </a:rPr>
              <a:t>Nu går vi till en fas där ni ska tillsammans i grupperna hitta en gemensam riktning som ni arbetar med under resten av workshoppen.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800" b="0" i="1" u="none" baseline="0">
                <a:solidFill>
                  <a:srgbClr val="000000"/>
                </a:solidFill>
                <a:effectLst/>
                <a:latin typeface="Georgia" panose="02040502050405020303" pitchFamily="18" charset="0"/>
                <a:ea typeface="Calibri" panose="020F0502020204030204" pitchFamily="34" charset="0"/>
                <a:cs typeface="Arial" panose="020B0604020202020204" pitchFamily="34" charset="0"/>
              </a:rPr>
              <a:t>Det är inte lätt att sammanfatta en gemensam vision, så ta det här som en övning.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800" b="0" i="1" u="none" baseline="0">
                <a:solidFill>
                  <a:srgbClr val="000000"/>
                </a:solidFill>
                <a:effectLst/>
                <a:latin typeface="Georgia" panose="02040502050405020303" pitchFamily="18" charset="0"/>
                <a:ea typeface="Calibri" panose="020F0502020204030204" pitchFamily="34" charset="0"/>
                <a:cs typeface="Arial" panose="020B0604020202020204" pitchFamily="34" charset="0"/>
              </a:rPr>
              <a:t>När ni har delat med er av era visioner om framtiden, rösta. När ni har gjort ert val, försök att utarbeta en så konkret vision av den som möjligt: ”Under 2050 vem/vad/var + verb + vad”.</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spcAft>
                <a:spcPts val="1000"/>
              </a:spcAft>
              <a:buFont typeface="Times New Roman" panose="02020603050405020304" pitchFamily="18" charset="0"/>
              <a:buChar char="-"/>
              <a:tabLst>
                <a:tab pos="457200" algn="l"/>
              </a:tabLst>
            </a:pPr>
            <a:r>
              <a:rPr lang="sv" sz="1800" b="0" i="1" u="none" baseline="0">
                <a:solidFill>
                  <a:srgbClr val="000000"/>
                </a:solidFill>
                <a:effectLst/>
                <a:latin typeface="Georgia" panose="02040502050405020303" pitchFamily="18" charset="0"/>
                <a:ea typeface="Calibri" panose="020F0502020204030204" pitchFamily="34" charset="0"/>
                <a:cs typeface="Arial" panose="020B0604020202020204" pitchFamily="34" charset="0"/>
              </a:rPr>
              <a:t>Undvik en sådan kompromissvision där ni slår samman allas önskemål. </a:t>
            </a:r>
            <a:endParaRPr lang="sv" sz="1800" i="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spcAft>
                <a:spcPts val="1000"/>
              </a:spcAft>
              <a:buFont typeface="Times New Roman" panose="02020603050405020304" pitchFamily="18" charset="0"/>
              <a:buChar char="-"/>
              <a:tabLst>
                <a:tab pos="457200" algn="l"/>
              </a:tabLst>
            </a:pPr>
            <a:r>
              <a:rPr lang="sv" sz="1800" b="0" i="1" u="none" baseline="0">
                <a:solidFill>
                  <a:srgbClr val="000000"/>
                </a:solidFill>
                <a:effectLst/>
                <a:latin typeface="Georgia" panose="02040502050405020303" pitchFamily="18" charset="0"/>
                <a:ea typeface="Calibri" panose="020F0502020204030204" pitchFamily="34" charset="0"/>
                <a:cs typeface="Arial" panose="020B0604020202020204" pitchFamily="34" charset="0"/>
              </a:rPr>
              <a:t>Här är ett exempel på en vision som gäller minskning av vanliga människors koldioxidavtryck:</a:t>
            </a:r>
            <a:r>
              <a:rPr lang="sv" sz="1800" b="0" i="1" u="none" kern="1200" baseline="0">
                <a:solidFill>
                  <a:srgbClr val="000000"/>
                </a:solidFill>
                <a:effectLst/>
                <a:latin typeface="Georgia" panose="02040502050405020303" pitchFamily="18" charset="0"/>
                <a:ea typeface="Georgia" panose="02040502050405020303" pitchFamily="18" charset="0"/>
                <a:cs typeface="Georgia" panose="02040502050405020303" pitchFamily="18" charset="0"/>
              </a:rPr>
              <a:t>”Under 2050 är varje finländares koldioxidavtryck 80 procent mindre än nu.”</a:t>
            </a:r>
            <a:endParaRPr lang="sv" sz="1800" u="none" dirty="0">
              <a:effectLst/>
              <a:latin typeface="Calibri" panose="020F0502020204030204" pitchFamily="34" charset="0"/>
              <a:ea typeface="Calibri" panose="020F0502020204030204" pitchFamily="34" charset="0"/>
              <a:cs typeface="Arial" panose="020B0604020202020204" pitchFamily="34" charset="0"/>
            </a:endParaRPr>
          </a:p>
          <a:p>
            <a:pPr algn="l" rtl="0">
              <a:spcAft>
                <a:spcPts val="1000"/>
              </a:spcAft>
            </a:pPr>
            <a:r>
              <a:rPr lang="sv" sz="1800" b="0" i="0" u="none" baseline="0">
                <a:effectLst/>
                <a:latin typeface="Calibri" panose="020F0502020204030204" pitchFamily="34" charset="0"/>
                <a:ea typeface="Calibri" panose="020F0502020204030204" pitchFamily="34" charset="0"/>
                <a:cs typeface="Arial" panose="020B0604020202020204" pitchFamily="34" charset="0"/>
              </a:rPr>
              <a:t> </a:t>
            </a:r>
          </a:p>
          <a:p>
            <a:pPr marL="0" lvl="0" indent="0" algn="l" rtl="0">
              <a:lnSpc>
                <a:spcPct val="100000"/>
              </a:lnSpc>
              <a:spcBef>
                <a:spcPts val="0"/>
              </a:spcBef>
              <a:spcAft>
                <a:spcPts val="0"/>
              </a:spcAft>
              <a:buSzPts val="1400"/>
              <a:buNone/>
            </a:pPr>
            <a:endParaRPr dirty="0"/>
          </a:p>
        </p:txBody>
      </p:sp>
      <p:sp>
        <p:nvSpPr>
          <p:cNvPr id="719" name="Google Shape;719;p30: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1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I workshoppens fjärde och sista del sätter vi in oss i metoder: hur kan jag och min organisation vara en förändringsaktör?</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spcAft>
                <a:spcPts val="1000"/>
              </a:spcAft>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Vem som helst kan vara en förändringsaktör. Men förändringsskapande förutsätter ett framtidstänkande: förmågan att utforma en uppfattning om en önskvärd framtid och sätt att uppnå den.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520" name="Google Shape;520;p18: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a:t>27</a:t>
            </a:fld>
            <a:endParaRPr/>
          </a:p>
        </p:txBody>
      </p:sp>
    </p:spTree>
    <p:extLst>
      <p:ext uri="{BB962C8B-B14F-4D97-AF65-F5344CB8AC3E}">
        <p14:creationId xmlns:p14="http://schemas.microsoft.com/office/powerpoint/2010/main" val="2867054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3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sv" dirty="0"/>
          </a:p>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Jag börjar med att berätta om ett sätt att påverka.</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En tweet förändrar inte världen, men man kan åstadkomma mycket genom sociala medier.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800" b="1" i="1" u="none" baseline="0">
                <a:effectLst/>
                <a:latin typeface="Georgia" panose="02040502050405020303" pitchFamily="18" charset="0"/>
                <a:ea typeface="Calibri" panose="020F0502020204030204" pitchFamily="34" charset="0"/>
                <a:cs typeface="Arial" panose="020B0604020202020204" pitchFamily="34" charset="0"/>
              </a:rPr>
              <a:t>Saara Särmä</a:t>
            </a:r>
            <a:r>
              <a:rPr lang="sv" sz="1800" b="0" i="1" u="none" baseline="0">
                <a:effectLst/>
                <a:latin typeface="Georgia" panose="02040502050405020303" pitchFamily="18" charset="0"/>
                <a:ea typeface="Calibri" panose="020F0502020204030204" pitchFamily="34" charset="0"/>
                <a:cs typeface="Arial" panose="020B0604020202020204" pitchFamily="34" charset="0"/>
              </a:rPr>
              <a:t>, forskare i internationell politik blev less på att se paneldiskussioner med endast manliga deltagare. Hon började samla på sin tumblr-sida bilder på paneldiskussioner där endast män diskuterade. Hon fick snabbt mycket material.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Sedan kom Särmä på att man skulle kunna synliggöra liknande fall med hjälp av humor. Därmed uppstod ”All Male Panel”-memet, där skådespelaren David Hasselhoff, som förkroppsligar maskuliniteten, gör tummen upp åt anordnare som har åstadkommit en paneldiskussion med endast manliga deltagare.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Särmä var absolut inte den första som hade uppmärksammat detta, men först i och med hennes meme blev företeelsen ett viralt fenomen som blev internationellt känt och som flera internationella medier skrev om.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Memet innehåller humor, nyhetsvärde, enkelhet och en kontaktyta med många människors erfarenheter i vardagen. Man kan tillägna sig och dela den vidare omgående. Memet är också kopplat till en rätt enkel uppmaning till handling: en paneldiskussion med manliga deltagare är sällan ett tvång, utan ett omedvetet lätt val.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På Särmäs tumblr-sida har paneldiskussioner med manliga deltagare gratulerats över 2000 gånger, i sociala medier gratuleras de dagligen.</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457200" algn="l" rtl="0">
              <a:lnSpc>
                <a:spcPct val="115000"/>
              </a:lnSpc>
              <a:spcAft>
                <a:spcPts val="1000"/>
              </a:spcAft>
            </a:pPr>
            <a:r>
              <a:rPr lang="sv" sz="1800" b="0" i="0" u="none" baseline="0">
                <a:effectLst/>
                <a:latin typeface="Georgia" panose="02040502050405020303" pitchFamily="18" charset="0"/>
                <a:ea typeface="Calibri" panose="020F0502020204030204" pitchFamily="34" charset="0"/>
                <a:cs typeface="Arial" panose="020B0604020202020204" pitchFamily="34" charset="0"/>
              </a:rPr>
              <a:t>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781" name="Google Shape;781;p3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55000" lnSpcReduction="20000"/>
          </a:bodyPr>
          <a:lstStyle/>
          <a:p>
            <a:pPr algn="l" rtl="0">
              <a:lnSpc>
                <a:spcPct val="115000"/>
              </a:lnSpc>
              <a:spcAft>
                <a:spcPts val="1000"/>
              </a:spcAf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Olika nivåer av förändringskapande </a:t>
            </a:r>
          </a:p>
          <a:p>
            <a:pPr marL="285750" indent="-285750" algn="l" rtl="0">
              <a:lnSpc>
                <a:spcPct val="115000"/>
              </a:lnSpc>
              <a:spcAft>
                <a:spcPts val="1000"/>
              </a:spcAft>
              <a:buFont typeface="Arial" panose="020B0604020202020204" pitchFamily="34" charset="0"/>
              <a:buChar char="•"/>
            </a:pPr>
            <a:r>
              <a:rPr lang="sv" sz="1800" b="0" i="1" u="none" baseline="0">
                <a:effectLst/>
                <a:latin typeface="Georgia" panose="02040502050405020303" pitchFamily="18" charset="0"/>
                <a:ea typeface="Calibri" panose="020F0502020204030204" pitchFamily="34" charset="0"/>
                <a:cs typeface="Arial" panose="020B0604020202020204" pitchFamily="34" charset="0"/>
              </a:rPr>
              <a:t>Det lönar sig att betrakta handlingar som påskyndar förändring från olika perspektiv. I dag fokuserar vi på att reflektera över framtidspåverkan genom tre olika frågor. </a:t>
            </a:r>
            <a:endParaRPr lang="sv" sz="1800" i="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l" rtl="0">
              <a:lnSpc>
                <a:spcPct val="115000"/>
              </a:lnSpc>
              <a:spcAft>
                <a:spcPts val="1000"/>
              </a:spcAft>
              <a:buFont typeface="Arial" panose="020B0604020202020204" pitchFamily="34" charset="0"/>
              <a:buChar char="•"/>
            </a:pPr>
            <a:r>
              <a:rPr lang="sv" sz="1800" b="0" i="1" u="none" baseline="0">
                <a:effectLst/>
                <a:latin typeface="Georgia" panose="02040502050405020303" pitchFamily="18" charset="0"/>
                <a:ea typeface="Calibri" panose="020F0502020204030204" pitchFamily="34" charset="0"/>
                <a:cs typeface="Arial" panose="020B0604020202020204" pitchFamily="34" charset="0"/>
              </a:rPr>
              <a:t>När vi tänker på stigen mot den vision som vi har valt, kan vi ställa frågorna</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457200" algn="l" rtl="0">
              <a:lnSpc>
                <a:spcPct val="115000"/>
              </a:lnSpc>
            </a:pPr>
            <a:r>
              <a:rPr lang="sv" sz="1800" b="0" i="0" u="none" baseline="0">
                <a:effectLst/>
                <a:latin typeface="Georgia" panose="02040502050405020303" pitchFamily="18" charset="0"/>
                <a:ea typeface="Calibri" panose="020F0502020204030204" pitchFamily="34" charset="0"/>
                <a:cs typeface="Arial" panose="020B0604020202020204" pitchFamily="34" charset="0"/>
              </a:rPr>
              <a:t>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800" b="1" i="1" u="none" baseline="0">
                <a:effectLst/>
                <a:latin typeface="Georgia" panose="02040502050405020303" pitchFamily="18" charset="0"/>
                <a:ea typeface="Calibri" panose="020F0502020204030204" pitchFamily="34" charset="0"/>
                <a:cs typeface="Arial" panose="020B0604020202020204" pitchFamily="34" charset="0"/>
              </a:rPr>
              <a:t>1) Hur borde vårt beteende eller våra handlingar förändras? </a:t>
            </a:r>
            <a:r>
              <a:rPr lang="sv" sz="1800" b="0" i="1" u="none" baseline="0">
                <a:effectLst/>
                <a:latin typeface="Georgia" panose="02040502050405020303" pitchFamily="18" charset="0"/>
                <a:ea typeface="Calibri" panose="020F0502020204030204" pitchFamily="34" charset="0"/>
                <a:cs typeface="Arial" panose="020B0604020202020204" pitchFamily="34" charset="0"/>
              </a:rPr>
              <a:t> Skulle någon ny tjänst, teknologi eller en uppfinning kunna påverka människors beteende som önskat? Till exempel kan olika växtproteinprodukter göra det lättare för en del människor att övergå till en mer växtbaserad kost. Dagstidningen Helsingin Sanomats könskalkylator däremot är ett exempel på en teknisk tjänst som gör det möjligt att utreda hur jämlikt kvinnors och mäns röster blir hörda i journalismen.</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457200" algn="l" rtl="0">
              <a:lnSpc>
                <a:spcPct val="115000"/>
              </a:lnSpc>
            </a:pPr>
            <a:r>
              <a:rPr lang="sv" sz="1800" b="0" i="0" u="none" baseline="0">
                <a:effectLst/>
                <a:latin typeface="Georgia" panose="02040502050405020303" pitchFamily="18" charset="0"/>
                <a:ea typeface="Calibri" panose="020F0502020204030204" pitchFamily="34" charset="0"/>
                <a:cs typeface="Arial" panose="020B0604020202020204" pitchFamily="34" charset="0"/>
              </a:rPr>
              <a:t>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457200" algn="l" rtl="0">
              <a:lnSpc>
                <a:spcPct val="115000"/>
              </a:lnSpc>
            </a:pPr>
            <a:r>
              <a:rPr lang="sv" sz="1800" b="1" i="1" u="none" baseline="0">
                <a:effectLst/>
                <a:latin typeface="Georgia" panose="02040502050405020303" pitchFamily="18" charset="0"/>
                <a:ea typeface="Calibri" panose="020F0502020204030204" pitchFamily="34" charset="0"/>
                <a:cs typeface="Arial" panose="020B0604020202020204" pitchFamily="34" charset="0"/>
              </a:rPr>
              <a:t>2) Vad borde förändras i strukturerna?</a:t>
            </a:r>
            <a:r>
              <a:rPr lang="sv" sz="1800" b="0" i="1" u="none" baseline="0">
                <a:effectLst/>
                <a:latin typeface="Georgia" panose="02040502050405020303" pitchFamily="18" charset="0"/>
                <a:ea typeface="Calibri" panose="020F0502020204030204" pitchFamily="34" charset="0"/>
                <a:cs typeface="Arial" panose="020B0604020202020204" pitchFamily="34" charset="0"/>
              </a:rPr>
              <a:t> Samhället kan styra beteendet och handlingar bland annat genom lagstiftningen och författningar. Hurdan är till exempel beskattningen, stöder den användningen av fossila bränslen eller uppmuntrar den till investeringar i ren energi? Eller om vi fortsätter med All Male Panel-temat: på vilket sätt påverkar könskvoter jämställdheten mellan könen?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457200" algn="l" rtl="0">
              <a:lnSpc>
                <a:spcPct val="115000"/>
              </a:lnSpc>
              <a:spcAft>
                <a:spcPts val="1000"/>
              </a:spcAft>
            </a:pPr>
            <a:r>
              <a:rPr lang="sv" sz="1800" b="0" i="0" u="none" baseline="0">
                <a:effectLst/>
                <a:latin typeface="Georgia" panose="02040502050405020303" pitchFamily="18" charset="0"/>
                <a:ea typeface="Calibri" panose="020F0502020204030204" pitchFamily="34" charset="0"/>
                <a:cs typeface="Arial" panose="020B0604020202020204" pitchFamily="34" charset="0"/>
              </a:rPr>
              <a:t>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lvl="1" algn="l" rtl="0"/>
            <a:r>
              <a:rPr lang="sv" sz="1800" b="1" i="1" u="none" baseline="0">
                <a:effectLst/>
                <a:latin typeface="Georgia" panose="02040502050405020303" pitchFamily="18" charset="0"/>
                <a:ea typeface="Calibri" panose="020F0502020204030204" pitchFamily="34" charset="0"/>
                <a:cs typeface="Arial" panose="020B0604020202020204" pitchFamily="34" charset="0"/>
              </a:rPr>
              <a:t>3) Hur borde vårt tänkande och våra föreställningar förändras?</a:t>
            </a:r>
            <a:r>
              <a:rPr lang="sv" sz="1800" b="0" i="1" u="none" baseline="0">
                <a:effectLst/>
                <a:latin typeface="Georgia" panose="02040502050405020303" pitchFamily="18" charset="0"/>
                <a:ea typeface="Calibri" panose="020F0502020204030204" pitchFamily="34" charset="0"/>
                <a:cs typeface="Arial" panose="020B0604020202020204" pitchFamily="34" charset="0"/>
              </a:rPr>
              <a:t> Den mest betydelsefulla och samtidigt långsammaste förändringen sker på nivån för värderingar, ideal, världsbilder och tankemodeller.  Hurdant förhållande har vi till exempel till naturen, ser vi att den har ett värde i sig eller är den en resurs för människor? Och vad tänker vi till exempel om jämställdhet mellan könen. Här är också All Male Panel som vi nyss talade om ett bra exempel på hur man kan påverka tankemodeller. Hurdan handling påverkar människors tankemodeller? </a:t>
            </a:r>
            <a:endParaRPr lang="sv" b="1" dirty="0">
              <a:solidFill>
                <a:prstClr val="black"/>
              </a:solidFill>
            </a:endParaRPr>
          </a:p>
        </p:txBody>
      </p:sp>
      <p:sp>
        <p:nvSpPr>
          <p:cNvPr id="4" name="Dian numeron paikkamerkki 3"/>
          <p:cNvSpPr>
            <a:spLocks noGrp="1"/>
          </p:cNvSpPr>
          <p:nvPr>
            <p:ph type="sldNum" sz="quarter" idx="5"/>
          </p:nvPr>
        </p:nvSpPr>
        <p:spPr/>
        <p:txBody>
          <a:bodyPr/>
          <a:lstStyle/>
          <a:p>
            <a:pPr marL="0" marR="0" lvl="0" indent="0" algn="r" defTabSz="925464" rtl="0" eaLnBrk="1" fontAlgn="base" latinLnBrk="0" hangingPunct="1">
              <a:lnSpc>
                <a:spcPct val="100000"/>
              </a:lnSpc>
              <a:spcBef>
                <a:spcPct val="0"/>
              </a:spcBef>
              <a:spcAft>
                <a:spcPct val="0"/>
              </a:spcAft>
              <a:buClrTx/>
              <a:buSzTx/>
              <a:buFontTx/>
              <a:buNone/>
              <a:tabLst/>
              <a:defRPr/>
            </a:pPr>
            <a:fld id="{B2736A07-9C51-40D5-9EDD-0D75448F2C9D}" type="slidenum">
              <a:rPr kumimoji="0" sz="1200" b="0" i="0" u="none" strike="noStrike" kern="1200" cap="none" spc="0" normalizeH="0" baseline="0">
                <a:ln>
                  <a:noFill/>
                </a:ln>
                <a:solidFill>
                  <a:prstClr val="black"/>
                </a:solidFill>
                <a:effectLst/>
                <a:uLnTx/>
                <a:uFillTx/>
                <a:latin typeface="Arial" charset="0"/>
                <a:ea typeface="+mn-ea"/>
                <a:cs typeface="+mn-cs"/>
              </a:rPr>
              <a:pPr marL="0" marR="0" lvl="0" indent="0" algn="r" defTabSz="925464" rtl="0" eaLnBrk="1" fontAlgn="base" latinLnBrk="0" hangingPunct="1">
                <a:lnSpc>
                  <a:spcPct val="100000"/>
                </a:lnSpc>
                <a:spcBef>
                  <a:spcPct val="0"/>
                </a:spcBef>
                <a:spcAft>
                  <a:spcPct val="0"/>
                </a:spcAft>
                <a:buClrTx/>
                <a:buSzTx/>
                <a:buFontTx/>
                <a:buNone/>
                <a:tabLst/>
                <a:defRPr/>
              </a:pPr>
              <a:t>29</a:t>
            </a:fld>
            <a:endParaRPr kumimoji="0" lang="sv"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19084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r>
              <a:rPr lang="sv" sz="1800" b="0" i="1" u="none" baseline="0">
                <a:effectLst/>
                <a:latin typeface="Georgia" panose="02040502050405020303" pitchFamily="18" charset="0"/>
                <a:ea typeface="Calibri" panose="020F0502020204030204" pitchFamily="34" charset="0"/>
                <a:cs typeface="Arial" panose="020B0604020202020204" pitchFamily="34" charset="0"/>
              </a:rPr>
              <a:t>Vad tänker du på när du hör ordet framtid?</a:t>
            </a:r>
            <a:endParaRPr lang="sv"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312" name="Google Shape;312;p12: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a:t>3</a:t>
            </a:fld>
            <a:endParaRPr/>
          </a:p>
        </p:txBody>
      </p:sp>
    </p:spTree>
    <p:extLst>
      <p:ext uri="{BB962C8B-B14F-4D97-AF65-F5344CB8AC3E}">
        <p14:creationId xmlns:p14="http://schemas.microsoft.com/office/powerpoint/2010/main" val="1326404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3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0" name="Google Shape;850;p39: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51" name="Google Shape;851;p39: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base"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sz="1200" b="0" i="0" u="none" strike="noStrike" kern="1200" cap="none" spc="0" normalizeH="0" baseline="0">
                <a:ln>
                  <a:noFill/>
                </a:ln>
                <a:solidFill>
                  <a:srgbClr val="000000"/>
                </a:solidFill>
                <a:effectLst/>
                <a:uLnTx/>
                <a:uFillTx/>
                <a:latin typeface="Arial"/>
                <a:ea typeface="Arial"/>
                <a:cs typeface="Arial"/>
                <a:sym typeface="Arial"/>
              </a:rPr>
              <a:pPr marL="0" marR="0" lvl="0" indent="0" algn="r" defTabSz="914400" rtl="0" eaLnBrk="1" fontAlgn="base" latinLnBrk="0" hangingPunct="1">
                <a:lnSpc>
                  <a:spcPct val="100000"/>
                </a:lnSpc>
                <a:spcBef>
                  <a:spcPts val="0"/>
                </a:spcBef>
                <a:spcAft>
                  <a:spcPts val="0"/>
                </a:spcAft>
                <a:buClr>
                  <a:srgbClr val="000000"/>
                </a:buClr>
                <a:buSzPts val="1200"/>
                <a:buFont typeface="Arial"/>
                <a:buNone/>
                <a:tabLst/>
                <a:defRPr/>
              </a:pPr>
              <a:t>30</a:t>
            </a:fld>
            <a:endParaRPr kumimoji="0" sz="12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800893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2" name="Google Shape;842;p3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92500" lnSpcReduction="10000"/>
          </a:bodyPr>
          <a:lstStyle/>
          <a:p>
            <a:pPr algn="l" rtl="0">
              <a:lnSpc>
                <a:spcPct val="115000"/>
              </a:lnSpc>
              <a:spcAft>
                <a:spcPts val="1000"/>
              </a:spcAft>
            </a:pPr>
            <a:r>
              <a:rPr lang="sv" sz="1100" b="1" i="1" u="none" baseline="0">
                <a:effectLst/>
                <a:latin typeface="Georgia" panose="02040502050405020303" pitchFamily="18" charset="0"/>
                <a:ea typeface="Calibri" panose="020F0502020204030204" pitchFamily="34" charset="0"/>
                <a:cs typeface="Arial" panose="020B0604020202020204" pitchFamily="34" charset="0"/>
              </a:rPr>
              <a:t>Vad borde ni nu göra för att er vision skulle kunna bli verklighet? </a:t>
            </a:r>
            <a:r>
              <a:rPr lang="sv" sz="1100" b="0" i="1" u="none" baseline="0">
                <a:effectLst/>
                <a:latin typeface="Georgia" panose="02040502050405020303" pitchFamily="18" charset="0"/>
                <a:ea typeface="Calibri" panose="020F0502020204030204" pitchFamily="34" charset="0"/>
                <a:cs typeface="Arial" panose="020B0604020202020204" pitchFamily="34" charset="0"/>
              </a:rPr>
              <a:t>Följande uppgift har två delar. </a:t>
            </a:r>
          </a:p>
          <a:p>
            <a:pPr algn="l" rtl="0">
              <a:lnSpc>
                <a:spcPct val="115000"/>
              </a:lnSpc>
              <a:spcAft>
                <a:spcPts val="1000"/>
              </a:spcAft>
            </a:pPr>
            <a:endParaRPr lang="sv" sz="1100" i="1" dirty="0">
              <a:effectLst/>
              <a:latin typeface="Georgia" panose="02040502050405020303" pitchFamily="18" charset="0"/>
              <a:ea typeface="Calibri" panose="020F0502020204030204" pitchFamily="34" charset="0"/>
              <a:cs typeface="Arial" panose="020B0604020202020204" pitchFamily="34" charset="0"/>
            </a:endParaRPr>
          </a:p>
          <a:p>
            <a:pPr algn="l" rtl="0">
              <a:lnSpc>
                <a:spcPct val="115000"/>
              </a:lnSpc>
              <a:spcAft>
                <a:spcPts val="1000"/>
              </a:spcAf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Hur gör vi i praktiken? 15 min</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Ni tar på er förändringsaktörens stövlar.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Kom på </a:t>
            </a:r>
            <a:r>
              <a:rPr lang="sv" sz="1100" b="1" i="1" u="none" baseline="0">
                <a:effectLst/>
                <a:latin typeface="Georgia" panose="02040502050405020303" pitchFamily="18" charset="0"/>
                <a:ea typeface="Calibri" panose="020F0502020204030204" pitchFamily="34" charset="0"/>
                <a:cs typeface="Arial" panose="020B0604020202020204" pitchFamily="34" charset="0"/>
              </a:rPr>
              <a:t>tre handlingar som skulle ta visionen mot att den blir verklighet</a:t>
            </a:r>
            <a:r>
              <a:rPr lang="sv" sz="1100" b="0" i="1" u="none" baseline="0">
                <a:effectLst/>
                <a:latin typeface="Georgia" panose="02040502050405020303" pitchFamily="18" charset="0"/>
                <a:ea typeface="Calibri" panose="020F0502020204030204" pitchFamily="34" charset="0"/>
                <a:cs typeface="Arial" panose="020B0604020202020204" pitchFamily="34" charset="0"/>
              </a:rPr>
              <a:t> och anteckna dem i Miro</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l" rtl="0">
              <a:lnSpc>
                <a:spcPct val="115000"/>
              </a:lnSpc>
              <a:buFont typeface="Courier New" panose="02070309020205020404" pitchFamily="49" charset="0"/>
              <a:buChar char="o"/>
            </a:pPr>
            <a:r>
              <a:rPr lang="sv" sz="1100" b="0" i="1" u="none" baseline="0">
                <a:effectLst/>
                <a:latin typeface="Georgia" panose="02040502050405020303" pitchFamily="18" charset="0"/>
                <a:ea typeface="Calibri" panose="020F0502020204030204" pitchFamily="34" charset="0"/>
                <a:cs typeface="Arial" panose="020B0604020202020204" pitchFamily="34" charset="0"/>
              </a:rPr>
              <a:t>En handling som påverkar tankemodeller?</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l" rtl="0">
              <a:lnSpc>
                <a:spcPct val="115000"/>
              </a:lnSpc>
              <a:buFont typeface="Courier New" panose="02070309020205020404" pitchFamily="49" charset="0"/>
              <a:buChar char="o"/>
            </a:pPr>
            <a:r>
              <a:rPr lang="sv" sz="1100" b="0" i="1" u="none" baseline="0">
                <a:effectLst/>
                <a:latin typeface="Georgia" panose="02040502050405020303" pitchFamily="18" charset="0"/>
                <a:ea typeface="Calibri" panose="020F0502020204030204" pitchFamily="34" charset="0"/>
                <a:cs typeface="Arial" panose="020B0604020202020204" pitchFamily="34" charset="0"/>
              </a:rPr>
              <a:t>En handling som påverkar strukturer (till exempel skatter, lagstiftningen)?</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l" rtl="0">
              <a:lnSpc>
                <a:spcPct val="115000"/>
              </a:lnSpc>
              <a:buFont typeface="Courier New" panose="02070309020205020404" pitchFamily="49" charset="0"/>
              <a:buChar char="o"/>
            </a:pPr>
            <a:r>
              <a:rPr lang="sv" sz="1100" b="0" i="1" u="none" baseline="0">
                <a:effectLst/>
                <a:latin typeface="Georgia" panose="02040502050405020303" pitchFamily="18" charset="0"/>
                <a:ea typeface="Calibri" panose="020F0502020204030204" pitchFamily="34" charset="0"/>
                <a:cs typeface="Arial" panose="020B0604020202020204" pitchFamily="34" charset="0"/>
              </a:rPr>
              <a:t>En handling som påverkar vårt beteende eller vår verksamhet?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457200" algn="l" rtl="0">
              <a:lnSpc>
                <a:spcPct val="115000"/>
              </a:lnSpc>
            </a:pPr>
            <a:r>
              <a:rPr lang="sv" sz="1100" b="0" i="0" u="none" baseline="0">
                <a:effectLst/>
                <a:latin typeface="Georgia" panose="02040502050405020303" pitchFamily="18" charset="0"/>
                <a:ea typeface="Calibri" panose="020F0502020204030204" pitchFamily="34" charset="0"/>
                <a:cs typeface="Arial" panose="020B0604020202020204" pitchFamily="34" charset="0"/>
              </a:rPr>
              <a:t>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Kom på handlingar ur er grupps synvinkel: vad skulle ni kunna göra?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Uppgiften är utmanande, så i detta skede kan ni fokusera på att komma med idéer, ni behöver inte ännu tänka på en genomförandeplan.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457200" algn="l" rtl="0">
              <a:lnSpc>
                <a:spcPct val="115000"/>
              </a:lnSpc>
              <a:spcAft>
                <a:spcPts val="1000"/>
              </a:spcAft>
            </a:pPr>
            <a:r>
              <a:rPr lang="sv" sz="1100" b="0" i="0" u="none" baseline="0">
                <a:effectLst/>
                <a:latin typeface="Georgia" panose="02040502050405020303" pitchFamily="18" charset="0"/>
                <a:ea typeface="Calibri" panose="020F0502020204030204" pitchFamily="34" charset="0"/>
                <a:cs typeface="Arial" panose="020B0604020202020204" pitchFamily="34" charset="0"/>
              </a:rPr>
              <a:t>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sv" sz="1100" b="1" i="1" u="none" baseline="0">
                <a:effectLst/>
                <a:latin typeface="Georgia" panose="02040502050405020303" pitchFamily="18" charset="0"/>
                <a:ea typeface="Calibri" panose="020F0502020204030204" pitchFamily="34" charset="0"/>
                <a:cs typeface="Arial" panose="020B0604020202020204" pitchFamily="34" charset="0"/>
              </a:rPr>
              <a:t>Hur skulle en resa mot den vision som ni har valt se ut och låta?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Hur gör vi i praktiken? 10 min</a:t>
            </a:r>
            <a:endParaRPr lang="sv" sz="1100" i="0" dirty="0">
              <a:effectLst/>
              <a:latin typeface="Calibri" panose="020F0502020204030204" pitchFamily="34" charset="0"/>
              <a:ea typeface="Calibri" panose="020F0502020204030204" pitchFamily="34" charset="0"/>
              <a:cs typeface="Arial" panose="020B0604020202020204" pitchFamily="34" charset="0"/>
            </a:endParaRPr>
          </a:p>
          <a:p>
            <a:pPr marL="171450" indent="-171450" algn="l" rtl="0">
              <a:lnSpc>
                <a:spcPct val="115000"/>
              </a:lnSpc>
              <a:spcAft>
                <a:spcPts val="1000"/>
              </a:spcAft>
              <a:buFont typeface="Arial" panose="020B0604020202020204" pitchFamily="34" charset="0"/>
              <a:buChar char="•"/>
            </a:pPr>
            <a:r>
              <a:rPr lang="sv" sz="1100" b="0" i="1" u="none" baseline="0">
                <a:effectLst/>
                <a:latin typeface="Georgia" panose="02040502050405020303" pitchFamily="18" charset="0"/>
                <a:ea typeface="Calibri" panose="020F0502020204030204" pitchFamily="34" charset="0"/>
                <a:cs typeface="Arial" panose="020B0604020202020204" pitchFamily="34" charset="0"/>
              </a:rPr>
              <a:t>Ni arbetar i Framtidsbladets nyhetsredaktion och ni har som uppgift att skapa en framsida från år 2048.</a:t>
            </a:r>
            <a:endParaRPr lang="sv" sz="1100" i="0" dirty="0">
              <a:effectLst/>
              <a:latin typeface="Calibri" panose="020F0502020204030204" pitchFamily="34" charset="0"/>
              <a:ea typeface="Calibri" panose="020F0502020204030204" pitchFamily="34" charset="0"/>
              <a:cs typeface="Arial" panose="020B0604020202020204" pitchFamily="34" charset="0"/>
            </a:endParaRPr>
          </a:p>
          <a:p>
            <a:pPr marL="171450" indent="-171450" algn="l" rtl="0">
              <a:lnSpc>
                <a:spcPct val="115000"/>
              </a:lnSpc>
              <a:spcAft>
                <a:spcPts val="1000"/>
              </a:spcAft>
              <a:buFont typeface="Arial" panose="020B0604020202020204" pitchFamily="34" charset="0"/>
              <a:buChar char="•"/>
            </a:pPr>
            <a:r>
              <a:rPr lang="sv" sz="1100" b="0" i="1" u="none" baseline="0">
                <a:effectLst/>
                <a:latin typeface="Georgia" panose="02040502050405020303" pitchFamily="18" charset="0"/>
                <a:ea typeface="Calibri" panose="020F0502020204030204" pitchFamily="34" charset="0"/>
                <a:cs typeface="Arial" panose="020B0604020202020204" pitchFamily="34" charset="0"/>
              </a:rPr>
              <a:t>Skriv en sådan huvudnyhet som beskriver världen på väg mot den vision som ni har skapat. Om ni vill kan ni också skriva andra, mindre nyheter</a:t>
            </a:r>
            <a:endParaRPr dirty="0"/>
          </a:p>
        </p:txBody>
      </p:sp>
      <p:sp>
        <p:nvSpPr>
          <p:cNvPr id="843" name="Google Shape;843;p38: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a:t>31</a:t>
            </a:fld>
            <a:endParaRPr/>
          </a:p>
        </p:txBody>
      </p:sp>
    </p:spTree>
    <p:extLst>
      <p:ext uri="{BB962C8B-B14F-4D97-AF65-F5344CB8AC3E}">
        <p14:creationId xmlns:p14="http://schemas.microsoft.com/office/powerpoint/2010/main" val="13426372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92500"/>
          </a:bodyPr>
          <a:lstStyle/>
          <a:p>
            <a:pPr algn="l" rtl="0">
              <a:lnSpc>
                <a:spcPct val="115000"/>
              </a:lnSpc>
              <a:spcAft>
                <a:spcPts val="1000"/>
              </a:spcAf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En kort repetition av vad vi har gjort under workshoppen </a:t>
            </a:r>
            <a:r>
              <a:rPr lang="sv" sz="1100" b="1" i="1" u="none" baseline="0">
                <a:effectLst/>
                <a:latin typeface="Georgia" panose="02040502050405020303" pitchFamily="18" charset="0"/>
                <a:ea typeface="Calibri" panose="020F0502020204030204" pitchFamily="34" charset="0"/>
                <a:cs typeface="Arial" panose="020B0604020202020204" pitchFamily="34" charset="0"/>
              </a:rPr>
              <a:t>och varför</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Times New Roman" panose="02020603050405020304" pitchFamily="18" charset="0"/>
              <a:buChar char="-"/>
              <a:tabLst>
                <a:tab pos="457200" algn="l"/>
              </a:tabLs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Påverkan av framtiden kan betraktas genom tre skeden som upprepas:</a:t>
            </a:r>
          </a:p>
          <a:p>
            <a:pPr marL="342900" lvl="0" indent="-342900" algn="l" rtl="0">
              <a:lnSpc>
                <a:spcPct val="115000"/>
              </a:lnSpc>
              <a:buFont typeface="Times New Roman" panose="02020603050405020304" pitchFamily="18" charset="0"/>
              <a:buChar char="-"/>
              <a:tabLst>
                <a:tab pos="457200" algn="l"/>
              </a:tabLst>
            </a:pP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mj-lt"/>
              <a:buAutoNum type="arabicParenR"/>
            </a:pPr>
            <a:r>
              <a:rPr lang="sv" sz="1100" b="1" i="1" u="none" baseline="0">
                <a:effectLst/>
                <a:latin typeface="Georgia" panose="02040502050405020303" pitchFamily="18" charset="0"/>
                <a:ea typeface="Calibri" panose="020F0502020204030204" pitchFamily="34" charset="0"/>
                <a:cs typeface="Arial" panose="020B0604020202020204" pitchFamily="34" charset="0"/>
              </a:rPr>
              <a:t>Vi utmanade</a:t>
            </a:r>
            <a:r>
              <a:rPr lang="sv" sz="1100" b="0" i="1" u="none" baseline="0">
                <a:effectLst/>
                <a:latin typeface="Georgia" panose="02040502050405020303" pitchFamily="18" charset="0"/>
                <a:ea typeface="Calibri" panose="020F0502020204030204" pitchFamily="34" charset="0"/>
                <a:cs typeface="Arial" panose="020B0604020202020204" pitchFamily="34" charset="0"/>
              </a:rPr>
              <a:t> </a:t>
            </a:r>
            <a:r>
              <a:rPr lang="sv" sz="1100" b="1" i="1" u="none" baseline="0">
                <a:effectLst/>
                <a:latin typeface="Georgia" panose="02040502050405020303" pitchFamily="18" charset="0"/>
                <a:ea typeface="Calibri" panose="020F0502020204030204" pitchFamily="34" charset="0"/>
                <a:cs typeface="Arial" panose="020B0604020202020204" pitchFamily="34" charset="0"/>
              </a:rPr>
              <a:t>antaganden om framtiden </a:t>
            </a:r>
            <a:r>
              <a:rPr lang="sv" sz="1100" b="0" i="1" u="none" baseline="0">
                <a:effectLst/>
                <a:latin typeface="Georgia" panose="02040502050405020303" pitchFamily="18" charset="0"/>
                <a:ea typeface="Calibri" panose="020F0502020204030204" pitchFamily="34" charset="0"/>
                <a:cs typeface="Arial" panose="020B0604020202020204" pitchFamily="34" charset="0"/>
              </a:rPr>
              <a:t>(Tänk om-frågorna och hörspelen)</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1143000" lvl="2" indent="-228600" algn="l" rtl="0">
              <a:lnSpc>
                <a:spcPct val="115000"/>
              </a:lnSpc>
              <a:buFont typeface="Times New Roman" panose="02020603050405020304" pitchFamily="18" charset="0"/>
              <a:buChar char="-"/>
              <a:tabLst>
                <a:tab pos="1371600" algn="l"/>
              </a:tabLs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Ofta är vi fångar av våra nuvarande uppfattningar då vi tänker på framtiden – därför behöver vi utmana.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1600200" lvl="3" indent="-228600" algn="l" rtl="0">
              <a:lnSpc>
                <a:spcPct val="115000"/>
              </a:lnSpc>
              <a:buFont typeface="Times New Roman" panose="02020603050405020304" pitchFamily="18" charset="0"/>
              <a:buChar char="-"/>
              <a:tabLst>
                <a:tab pos="1828800" algn="l"/>
              </a:tabLs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Här kan ni också reflektera över om det framtidsantagande som er grupp behandlade påverkade ert tänkande under workshoppen?</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914400" algn="l" rtl="0">
              <a:lnSpc>
                <a:spcPct val="115000"/>
              </a:lnSpc>
            </a:pPr>
            <a:r>
              <a:rPr lang="sv" sz="1100" b="0" i="0" u="none" baseline="0">
                <a:effectLst/>
                <a:latin typeface="Georgia" panose="02040502050405020303" pitchFamily="18" charset="0"/>
                <a:ea typeface="Calibri" panose="020F0502020204030204" pitchFamily="34" charset="0"/>
                <a:cs typeface="Arial" panose="020B0604020202020204" pitchFamily="34" charset="0"/>
              </a:rPr>
              <a:t>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mj-lt"/>
              <a:buAutoNum type="arabicParenR"/>
            </a:pPr>
            <a:r>
              <a:rPr lang="sv" sz="1100" b="1" i="1" u="none" baseline="0">
                <a:effectLst/>
                <a:latin typeface="Georgia" panose="02040502050405020303" pitchFamily="18" charset="0"/>
                <a:ea typeface="Calibri" panose="020F0502020204030204" pitchFamily="34" charset="0"/>
                <a:cs typeface="Arial" panose="020B0604020202020204" pitchFamily="34" charset="0"/>
              </a:rPr>
              <a:t>Vi föreställde oss</a:t>
            </a:r>
            <a:r>
              <a:rPr lang="sv" sz="1100" b="0" i="1" u="none" baseline="0">
                <a:effectLst/>
                <a:latin typeface="Georgia" panose="02040502050405020303" pitchFamily="18" charset="0"/>
                <a:ea typeface="Calibri" panose="020F0502020204030204" pitchFamily="34" charset="0"/>
                <a:cs typeface="Arial" panose="020B0604020202020204" pitchFamily="34" charset="0"/>
              </a:rPr>
              <a:t> </a:t>
            </a:r>
            <a:r>
              <a:rPr lang="sv" sz="1100" b="1" i="1" u="none" baseline="0">
                <a:effectLst/>
                <a:latin typeface="Georgia" panose="02040502050405020303" pitchFamily="18" charset="0"/>
                <a:ea typeface="Calibri" panose="020F0502020204030204" pitchFamily="34" charset="0"/>
                <a:cs typeface="Arial" panose="020B0604020202020204" pitchFamily="34" charset="0"/>
              </a:rPr>
              <a:t>önskvärda framtider</a:t>
            </a:r>
            <a:r>
              <a:rPr lang="sv" sz="1100" b="0" i="1" u="none" baseline="0">
                <a:effectLst/>
                <a:latin typeface="Georgia" panose="02040502050405020303" pitchFamily="18" charset="0"/>
                <a:ea typeface="Calibri" panose="020F0502020204030204" pitchFamily="34" charset="0"/>
                <a:cs typeface="Arial" panose="020B0604020202020204" pitchFamily="34" charset="0"/>
              </a:rPr>
              <a:t> (Tidslinjen och visioner om en bättre framtid)</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1143000" lvl="2" indent="-228600" algn="l" rtl="0">
              <a:lnSpc>
                <a:spcPct val="115000"/>
              </a:lnSpc>
              <a:buFont typeface="Times New Roman" panose="02020603050405020304" pitchFamily="18" charset="0"/>
              <a:buChar char="-"/>
              <a:tabLst>
                <a:tab pos="1371600" algn="l"/>
              </a:tabLs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Det finns önskvärda framtider, världen har förändrats tidigare och detta förutsätter fantasi – därför ska vi föreställa oss</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1143000" indent="228600" algn="l" rtl="0">
              <a:lnSpc>
                <a:spcPct val="115000"/>
              </a:lnSpc>
            </a:pPr>
            <a:r>
              <a:rPr lang="sv" sz="1100" b="0" i="0" u="none" baseline="0">
                <a:effectLst/>
                <a:latin typeface="Georgia" panose="02040502050405020303" pitchFamily="18" charset="0"/>
                <a:ea typeface="Calibri" panose="020F0502020204030204" pitchFamily="34" charset="0"/>
                <a:cs typeface="Arial" panose="020B0604020202020204" pitchFamily="34" charset="0"/>
              </a:rPr>
              <a:t>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mj-lt"/>
              <a:buAutoNum type="arabicParenR"/>
            </a:pPr>
            <a:r>
              <a:rPr lang="sv" sz="1100" b="1" i="1" u="none" baseline="0">
                <a:effectLst/>
                <a:latin typeface="Georgia" panose="02040502050405020303" pitchFamily="18" charset="0"/>
                <a:ea typeface="Calibri" panose="020F0502020204030204" pitchFamily="34" charset="0"/>
                <a:cs typeface="Arial" panose="020B0604020202020204" pitchFamily="34" charset="0"/>
              </a:rPr>
              <a:t>Vi kom med idéer</a:t>
            </a:r>
            <a:r>
              <a:rPr lang="sv" sz="1100" b="0" i="1" u="none" baseline="0">
                <a:effectLst/>
                <a:latin typeface="Georgia" panose="02040502050405020303" pitchFamily="18" charset="0"/>
                <a:ea typeface="Calibri" panose="020F0502020204030204" pitchFamily="34" charset="0"/>
                <a:cs typeface="Arial" panose="020B0604020202020204" pitchFamily="34" charset="0"/>
              </a:rPr>
              <a:t> </a:t>
            </a:r>
            <a:r>
              <a:rPr lang="sv" sz="1100" b="1" i="1" u="none" baseline="0">
                <a:effectLst/>
                <a:latin typeface="Georgia" panose="02040502050405020303" pitchFamily="18" charset="0"/>
                <a:ea typeface="Calibri" panose="020F0502020204030204" pitchFamily="34" charset="0"/>
                <a:cs typeface="Arial" panose="020B0604020202020204" pitchFamily="34" charset="0"/>
              </a:rPr>
              <a:t>om att påverka framtiden </a:t>
            </a:r>
            <a:r>
              <a:rPr lang="sv" sz="1100" b="0" i="1" u="none" baseline="0">
                <a:effectLst/>
                <a:latin typeface="Georgia" panose="02040502050405020303" pitchFamily="18" charset="0"/>
                <a:ea typeface="Calibri" panose="020F0502020204030204" pitchFamily="34" charset="0"/>
                <a:cs typeface="Arial" panose="020B0604020202020204" pitchFamily="34" charset="0"/>
              </a:rPr>
              <a:t>(Handlingar för att uppnå visionen och konkretisering av förändringen som en framsida i en dagstidning)</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1143000" lvl="2" indent="-228600" algn="l" rtl="0">
              <a:lnSpc>
                <a:spcPct val="115000"/>
              </a:lnSpc>
              <a:buFont typeface="Times New Roman" panose="02020603050405020304" pitchFamily="18" charset="0"/>
              <a:buChar char="-"/>
              <a:tabLst>
                <a:tab pos="1371600" algn="l"/>
              </a:tabLs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Syftet med den process som vi gick igenom under workshoppen var att få er att koppla ert framtidstänkande till praktiken. Syftet var också att få er att identifiera att framtidspåverkan sker nu, i denna stund.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685800" algn="l" rtl="0">
              <a:lnSpc>
                <a:spcPct val="115000"/>
              </a:lnSpc>
              <a:spcAft>
                <a:spcPts val="1000"/>
              </a:spcAft>
            </a:pPr>
            <a:r>
              <a:rPr lang="sv" sz="1100" b="0" i="0" u="none" baseline="0">
                <a:effectLst/>
                <a:latin typeface="Georgia" panose="02040502050405020303" pitchFamily="18" charset="0"/>
                <a:ea typeface="Calibri" panose="020F0502020204030204" pitchFamily="34" charset="0"/>
                <a:cs typeface="Arial" panose="020B0604020202020204" pitchFamily="34" charset="0"/>
              </a:rPr>
              <a:t> </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sv" dirty="0"/>
          </a:p>
        </p:txBody>
      </p:sp>
      <p:sp>
        <p:nvSpPr>
          <p:cNvPr id="189" name="Google Shape;189;p4: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a:t>32</a:t>
            </a:fld>
            <a:endParaRPr/>
          </a:p>
        </p:txBody>
      </p:sp>
    </p:spTree>
    <p:extLst>
      <p:ext uri="{BB962C8B-B14F-4D97-AF65-F5344CB8AC3E}">
        <p14:creationId xmlns:p14="http://schemas.microsoft.com/office/powerpoint/2010/main" val="1692518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9:notes"/>
          <p:cNvSpPr>
            <a:spLocks noGrp="1" noRot="1" noChangeAspect="1"/>
          </p:cNvSpPr>
          <p:nvPr>
            <p:ph type="sldImg" idx="2"/>
          </p:nvPr>
        </p:nvSpPr>
        <p:spPr>
          <a:xfrm>
            <a:off x="80963" y="739775"/>
            <a:ext cx="6573837" cy="36988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9:notes"/>
          <p:cNvSpPr txBox="1">
            <a:spLocks noGrp="1"/>
          </p:cNvSpPr>
          <p:nvPr>
            <p:ph type="body" idx="1"/>
          </p:nvPr>
        </p:nvSpPr>
        <p:spPr>
          <a:xfrm>
            <a:off x="674187" y="4687173"/>
            <a:ext cx="5387390" cy="4439505"/>
          </a:xfrm>
          <a:prstGeom prst="rect">
            <a:avLst/>
          </a:prstGeom>
          <a:noFill/>
          <a:ln>
            <a:noFill/>
          </a:ln>
        </p:spPr>
        <p:txBody>
          <a:bodyPr spcFirstLastPara="1" wrap="square" lIns="94825" tIns="47400" rIns="94825" bIns="47400" anchor="t" anchorCtr="0">
            <a:normAutofit lnSpcReduction="10000"/>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sv" dirty="0"/>
          </a:p>
          <a:p>
            <a:pPr algn="l" rtl="0">
              <a:lnSpc>
                <a:spcPct val="115000"/>
              </a:lnSpc>
              <a:spcAft>
                <a:spcPts val="1000"/>
              </a:spcAf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Fyrfält </a:t>
            </a:r>
          </a:p>
          <a:p>
            <a:pPr marL="171450" indent="-171450" algn="l" rtl="0">
              <a:lnSpc>
                <a:spcPct val="115000"/>
              </a:lnSpc>
              <a:spcAft>
                <a:spcPts val="1000"/>
              </a:spcAft>
              <a:buFont typeface="Arial" panose="020B0604020202020204" pitchFamily="34" charset="0"/>
              <a:buChar char="•"/>
            </a:pPr>
            <a:r>
              <a:rPr lang="sv" sz="1100" b="0" i="1" u="none" baseline="0">
                <a:effectLst/>
                <a:latin typeface="Georgia" panose="02040502050405020303" pitchFamily="18" charset="0"/>
                <a:ea typeface="Calibri" panose="020F0502020204030204" pitchFamily="34" charset="0"/>
                <a:cs typeface="Arial" panose="020B0604020202020204" pitchFamily="34" charset="0"/>
              </a:rPr>
              <a:t>Ni kan också reflektera över det som ni lärt er i workshoppen med hjälp av ett fyrfält.</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171450" lvl="0" indent="-171450" algn="l" rtl="0">
              <a:lnSpc>
                <a:spcPct val="115000"/>
              </a:lnSpc>
              <a:buFont typeface="Arial" panose="020B0604020202020204" pitchFamily="34" charset="0"/>
              <a:buChar char="•"/>
              <a:tabLst>
                <a:tab pos="457200" algn="l"/>
              </a:tabLs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Hur vi förhåller oss till framtiden och hur vi upplever vårt eget aktörskap har en signifikant effekt på om vi när allt kommer omkring fattar beslutet att aktivt påverka framtiden.</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171450" lvl="0" indent="-171450" algn="l" rtl="0">
              <a:lnSpc>
                <a:spcPct val="115000"/>
              </a:lnSpc>
              <a:buFont typeface="Arial" panose="020B0604020202020204" pitchFamily="34" charset="0"/>
              <a:buChar char="•"/>
              <a:tabLst>
                <a:tab pos="457200" algn="l"/>
              </a:tabLs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Bland annat människans socioekonomiska ställning kan påverka hur man ser på sin framtid och sitt eget aktörskap (+ kultur, religion, politik, personlighet och temperament osv.).</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628650" lvl="1" indent="-171450" algn="l" rtl="0">
              <a:lnSpc>
                <a:spcPct val="115000"/>
              </a:lnSpc>
              <a:buFont typeface="Arial" panose="020B0604020202020204" pitchFamily="34" charset="0"/>
              <a:buChar char="•"/>
              <a:tabLst>
                <a:tab pos="914400" algn="l"/>
              </a:tabLs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Detta baserar sig på den holländske sociologen och futuristen </a:t>
            </a:r>
            <a:r>
              <a:rPr lang="sv" sz="1100" b="1" i="1" u="none" baseline="0">
                <a:effectLst/>
                <a:latin typeface="Georgia" panose="02040502050405020303" pitchFamily="18" charset="0"/>
                <a:ea typeface="Calibri" panose="020F0502020204030204" pitchFamily="34" charset="0"/>
                <a:cs typeface="Arial" panose="020B0604020202020204" pitchFamily="34" charset="0"/>
              </a:rPr>
              <a:t>Fred Polaks</a:t>
            </a:r>
            <a:r>
              <a:rPr lang="sv" sz="1100" b="0" i="1" u="none" baseline="0">
                <a:effectLst/>
                <a:latin typeface="Georgia" panose="02040502050405020303" pitchFamily="18" charset="0"/>
                <a:ea typeface="Calibri" panose="020F0502020204030204" pitchFamily="34" charset="0"/>
                <a:cs typeface="Arial" panose="020B0604020202020204" pitchFamily="34" charset="0"/>
              </a:rPr>
              <a:t> tankar.</a:t>
            </a:r>
          </a:p>
          <a:p>
            <a:pPr marL="628650" lvl="1" indent="-171450" algn="l" rtl="0">
              <a:lnSpc>
                <a:spcPct val="115000"/>
              </a:lnSpc>
              <a:buFont typeface="Arial" panose="020B0604020202020204" pitchFamily="34" charset="0"/>
              <a:buChar char="•"/>
              <a:tabLst>
                <a:tab pos="914400" algn="l"/>
              </a:tabLs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Motivationen till att vara en förändringsaktör kan ha sin början antingen i att man känner att världen utvecklas till det sämre (problem) eller i att man ser framtiden som bättre (möjligheter). Bägge är okej, och därför är den centrala frågan ifall man själv känner att man har möjligheter att påverka.</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628650" lvl="1" indent="-171450" algn="l" rtl="0">
              <a:lnSpc>
                <a:spcPct val="115000"/>
              </a:lnSpc>
              <a:spcAft>
                <a:spcPts val="1000"/>
              </a:spcAft>
              <a:buFont typeface="Arial" panose="020B0604020202020204" pitchFamily="34" charset="0"/>
              <a:buChar char="•"/>
              <a:tabLst>
                <a:tab pos="914400" algn="l"/>
              </a:tabLst>
            </a:pPr>
            <a:r>
              <a:rPr lang="sv" sz="1100" b="0" i="1" u="none" baseline="0">
                <a:effectLst/>
                <a:latin typeface="Georgia" panose="02040502050405020303" pitchFamily="18" charset="0"/>
                <a:ea typeface="Calibri" panose="020F0502020204030204" pitchFamily="34" charset="0"/>
                <a:cs typeface="Arial" panose="020B0604020202020204" pitchFamily="34" charset="0"/>
              </a:rPr>
              <a:t>(Extra information: Tidigare nämnda Elise Boulding översatte Polaks nederländska originalverk till engelska. Polaks bok inspirerade Boulding till att i fredsrörelsen börja leda workshoppar, där man föreställde sig en vapenfri framtid.)</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779343" rtl="0" eaLnBrk="1" fontAlgn="auto" latinLnBrk="0" hangingPunct="1">
              <a:lnSpc>
                <a:spcPct val="100000"/>
              </a:lnSpc>
              <a:spcBef>
                <a:spcPts val="0"/>
              </a:spcBef>
              <a:spcAft>
                <a:spcPts val="0"/>
              </a:spcAft>
              <a:buClrTx/>
              <a:buSzPts val="1400"/>
              <a:buFontTx/>
              <a:buNone/>
              <a:tabLst/>
              <a:defRPr/>
            </a:pPr>
            <a:endParaRPr lang="sv" dirty="0"/>
          </a:p>
        </p:txBody>
      </p:sp>
      <p:sp>
        <p:nvSpPr>
          <p:cNvPr id="257" name="Google Shape;257;p9:notes"/>
          <p:cNvSpPr txBox="1">
            <a:spLocks noGrp="1"/>
          </p:cNvSpPr>
          <p:nvPr>
            <p:ph type="sldNum" idx="12"/>
          </p:nvPr>
        </p:nvSpPr>
        <p:spPr>
          <a:xfrm>
            <a:off x="3814798" y="9370976"/>
            <a:ext cx="2919441" cy="493653"/>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400"/>
              <a:buNone/>
            </a:pPr>
            <a:fld id="{00000000-1234-1234-1234-123412341234}" type="slidenum">
              <a:rPr/>
              <a:t>33</a:t>
            </a:fld>
            <a:endParaRPr/>
          </a:p>
        </p:txBody>
      </p:sp>
    </p:spTree>
    <p:extLst>
      <p:ext uri="{BB962C8B-B14F-4D97-AF65-F5344CB8AC3E}">
        <p14:creationId xmlns:p14="http://schemas.microsoft.com/office/powerpoint/2010/main" val="1037034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0: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marR="0" lvl="0" indent="0" algn="l" defTabSz="779343" rtl="0" eaLnBrk="1" fontAlgn="auto" latinLnBrk="0" hangingPunct="1">
              <a:lnSpc>
                <a:spcPct val="100000"/>
              </a:lnSpc>
              <a:spcBef>
                <a:spcPts val="0"/>
              </a:spcBef>
              <a:spcAft>
                <a:spcPts val="0"/>
              </a:spcAft>
              <a:buClr>
                <a:schemeClr val="dk1"/>
              </a:buClr>
              <a:buSzPts val="1000"/>
              <a:buFont typeface="Calibri"/>
              <a:buNone/>
              <a:tabLst/>
              <a:defRPr/>
            </a:pPr>
            <a:endParaRPr lang="sv" dirty="0"/>
          </a:p>
          <a:p>
            <a:pPr algn="l" rtl="0">
              <a:lnSpc>
                <a:spcPct val="115000"/>
              </a:lnSpc>
              <a:spcAft>
                <a:spcPts val="1000"/>
              </a:spcAft>
            </a:pPr>
            <a:r>
              <a:rPr lang="sv" sz="1000" b="0" i="1" u="none" baseline="0">
                <a:effectLst/>
                <a:latin typeface="Georgia" panose="02040502050405020303" pitchFamily="18" charset="0"/>
                <a:ea typeface="Calibri" panose="020F0502020204030204" pitchFamily="34" charset="0"/>
                <a:cs typeface="Arial" panose="020B0604020202020204" pitchFamily="34" charset="0"/>
              </a:rPr>
              <a:t>Att påverka framtiden </a:t>
            </a:r>
          </a:p>
          <a:p>
            <a:pPr marL="171450" marR="0" lvl="0" indent="-171450" algn="l" defTabSz="779343"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sv" b="0" i="1" u="none" baseline="0">
                <a:effectLst/>
                <a:latin typeface="Arial" panose="020B0604020202020204" pitchFamily="34" charset="0"/>
              </a:rPr>
              <a:t>Att påverka framtiden består av framtidstänkande och förändringsskapande.</a:t>
            </a:r>
            <a:endParaRPr lang="sv" sz="1000" i="1" dirty="0">
              <a:effectLst/>
              <a:latin typeface="Georgia" panose="02040502050405020303" pitchFamily="18" charset="0"/>
              <a:ea typeface="Calibri" panose="020F0502020204030204" pitchFamily="34" charset="0"/>
              <a:cs typeface="Arial" panose="020B0604020202020204" pitchFamily="34" charset="0"/>
            </a:endParaRPr>
          </a:p>
          <a:p>
            <a:pPr marL="171450" indent="-171450" algn="l" rtl="0">
              <a:lnSpc>
                <a:spcPct val="115000"/>
              </a:lnSpc>
              <a:spcAft>
                <a:spcPts val="1000"/>
              </a:spcAft>
              <a:buFont typeface="Arial" panose="020B0604020202020204" pitchFamily="34" charset="0"/>
              <a:buChar char="•"/>
            </a:pPr>
            <a:r>
              <a:rPr lang="sv" sz="1000" b="0" i="1" u="none" baseline="0">
                <a:effectLst/>
                <a:latin typeface="Georgia" panose="02040502050405020303" pitchFamily="18" charset="0"/>
                <a:ea typeface="Calibri" panose="020F0502020204030204" pitchFamily="34" charset="0"/>
                <a:cs typeface="Arial" panose="020B0604020202020204" pitchFamily="34" charset="0"/>
              </a:rPr>
              <a:t>Idén med workshoppen har varit att stärka deltagarnas färdigheter att påverka framtiden</a:t>
            </a:r>
            <a:endParaRPr lang="sv" sz="1000" i="0" dirty="0">
              <a:effectLst/>
              <a:latin typeface="Calibri" panose="020F0502020204030204" pitchFamily="34" charset="0"/>
              <a:ea typeface="Calibri" panose="020F0502020204030204" pitchFamily="34" charset="0"/>
              <a:cs typeface="Arial" panose="020B0604020202020204" pitchFamily="34" charset="0"/>
            </a:endParaRPr>
          </a:p>
          <a:p>
            <a:pPr marL="171450" indent="-171450" algn="l" rtl="0">
              <a:lnSpc>
                <a:spcPct val="115000"/>
              </a:lnSpc>
              <a:spcAft>
                <a:spcPts val="1000"/>
              </a:spcAft>
              <a:buFont typeface="Arial" panose="020B0604020202020204" pitchFamily="34" charset="0"/>
              <a:buChar char="•"/>
            </a:pPr>
            <a:r>
              <a:rPr lang="sv" sz="1000" b="0" i="1" u="none" baseline="0">
                <a:effectLst/>
                <a:latin typeface="Georgia" panose="02040502050405020303" pitchFamily="18" charset="0"/>
                <a:ea typeface="Calibri" panose="020F0502020204030204" pitchFamily="34" charset="0"/>
                <a:cs typeface="Arial" panose="020B0604020202020204" pitchFamily="34" charset="0"/>
              </a:rPr>
              <a:t>Alla kan hitta sitt eget sätt att påverka. Alla behöver inte vara aktivister i ordets traditionella bemärkelse.</a:t>
            </a:r>
            <a:endParaRPr lang="sv" sz="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000"/>
              <a:buFont typeface="Calibri"/>
              <a:buNone/>
            </a:pPr>
            <a:endParaRPr dirty="0"/>
          </a:p>
        </p:txBody>
      </p:sp>
      <p:sp>
        <p:nvSpPr>
          <p:cNvPr id="291" name="Google Shape;291;p10: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a:t>34</a:t>
            </a:fld>
            <a:endParaRPr/>
          </a:p>
        </p:txBody>
      </p:sp>
    </p:spTree>
    <p:extLst>
      <p:ext uri="{BB962C8B-B14F-4D97-AF65-F5344CB8AC3E}">
        <p14:creationId xmlns:p14="http://schemas.microsoft.com/office/powerpoint/2010/main" val="4239897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3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r>
              <a:rPr lang="sv" b="0" i="1" u="none" baseline="0"/>
              <a:t>– Detta japanska ordspråk sammanfattar något väsentligt: vision utan handlingar är som en dagdröm, handlingar utan vision är en mardröm. </a:t>
            </a:r>
          </a:p>
          <a:p>
            <a:pPr marL="0" lvl="0" indent="0" algn="l" rtl="0">
              <a:lnSpc>
                <a:spcPct val="100000"/>
              </a:lnSpc>
              <a:spcBef>
                <a:spcPts val="0"/>
              </a:spcBef>
              <a:spcAft>
                <a:spcPts val="0"/>
              </a:spcAft>
              <a:buSzPts val="1400"/>
              <a:buNone/>
            </a:pPr>
            <a:endParaRPr dirty="0"/>
          </a:p>
        </p:txBody>
      </p:sp>
      <p:sp>
        <p:nvSpPr>
          <p:cNvPr id="768" name="Google Shape;768;p3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a:t>35</a:t>
            </a:fld>
            <a:endParaRPr/>
          </a:p>
        </p:txBody>
      </p:sp>
    </p:spTree>
    <p:extLst>
      <p:ext uri="{BB962C8B-B14F-4D97-AF65-F5344CB8AC3E}">
        <p14:creationId xmlns:p14="http://schemas.microsoft.com/office/powerpoint/2010/main" val="539816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342900" lvl="0" indent="-342900" algn="l" rtl="0">
              <a:lnSpc>
                <a:spcPct val="115000"/>
              </a:lnSpc>
              <a:buFont typeface="Calibri" panose="020F0502020204030204" pitchFamily="34" charset="0"/>
              <a:buChar char="-"/>
            </a:pPr>
            <a:r>
              <a:rPr lang="sv" sz="1800" b="0" i="1" u="none" baseline="0">
                <a:solidFill>
                  <a:srgbClr val="000000"/>
                </a:solidFill>
                <a:effectLst/>
                <a:latin typeface="Georgia" panose="02040502050405020303" pitchFamily="18" charset="0"/>
                <a:ea typeface="Calibri" panose="020F0502020204030204" pitchFamily="34" charset="0"/>
                <a:cs typeface="Arial" panose="020B0604020202020204" pitchFamily="34" charset="0"/>
              </a:rPr>
              <a:t>I dag fick ni diskutera och arbeta tillsammans mycket. Förhoppningsvis gav detta nya tankar och insikter.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spcAft>
                <a:spcPts val="1000"/>
              </a:spcAft>
              <a:buFont typeface="Times New Roman" panose="02020603050405020304" pitchFamily="18" charset="0"/>
              <a:buChar char="-"/>
            </a:pPr>
            <a:r>
              <a:rPr lang="sv" sz="1800" b="0" i="1" u="none" baseline="0">
                <a:solidFill>
                  <a:srgbClr val="000000"/>
                </a:solidFill>
                <a:effectLst/>
                <a:latin typeface="Georgia" panose="02040502050405020303" pitchFamily="18" charset="0"/>
                <a:ea typeface="Calibri" panose="020F0502020204030204" pitchFamily="34" charset="0"/>
                <a:cs typeface="Arial" panose="020B0604020202020204" pitchFamily="34" charset="0"/>
              </a:rPr>
              <a:t>Vilken tanke tar du med dig i dag? Det kan vara ett ord, en mening, en halv tanke, en önskan åt dig själv eller andra – vad som helst. </a:t>
            </a:r>
            <a:endParaRPr lang="sv" sz="1800" i="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spcAft>
                <a:spcPts val="1000"/>
              </a:spcAft>
              <a:buFont typeface="Times New Roman" panose="02020603050405020304" pitchFamily="18" charset="0"/>
              <a:buChar char="-"/>
            </a:pPr>
            <a:r>
              <a:rPr lang="sv" sz="1800" b="0" i="1" u="none" baseline="0">
                <a:solidFill>
                  <a:srgbClr val="000000"/>
                </a:solidFill>
                <a:effectLst/>
                <a:latin typeface="Georgia" panose="02040502050405020303" pitchFamily="18" charset="0"/>
                <a:ea typeface="Calibri" panose="020F0502020204030204" pitchFamily="34" charset="0"/>
                <a:cs typeface="Arial" panose="020B0604020202020204" pitchFamily="34" charset="0"/>
              </a:rPr>
              <a:t>Använd några minuter till att skriva dina tankar i chatten/på en Post-It-lapp och fäst den på väggen</a:t>
            </a:r>
            <a:endParaRPr lang="sv" dirty="0"/>
          </a:p>
        </p:txBody>
      </p:sp>
      <p:sp>
        <p:nvSpPr>
          <p:cNvPr id="4" name="Dian numeron paikkamerkki 3"/>
          <p:cNvSpPr>
            <a:spLocks noGrp="1"/>
          </p:cNvSpPr>
          <p:nvPr>
            <p:ph type="sldNum" sz="quarter" idx="5"/>
          </p:nvPr>
        </p:nvSpPr>
        <p:spPr/>
        <p:txBody>
          <a:bodyPr/>
          <a:lstStyle/>
          <a:p>
            <a:pPr algn="l" rtl="0"/>
            <a:fld id="{B2736A07-9C51-40D5-9EDD-0D75448F2C9D}" type="slidenum">
              <a:rPr/>
              <a:pPr/>
              <a:t>36</a:t>
            </a:fld>
            <a:endParaRPr lang="sv"/>
          </a:p>
        </p:txBody>
      </p:sp>
    </p:spTree>
    <p:extLst>
      <p:ext uri="{BB962C8B-B14F-4D97-AF65-F5344CB8AC3E}">
        <p14:creationId xmlns:p14="http://schemas.microsoft.com/office/powerpoint/2010/main" val="35015260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 b="0" i="0" u="none" baseline="0"/>
              <a:t>Svenskspråkiga verktyg finns på adressen</a:t>
            </a:r>
          </a:p>
          <a:p>
            <a:pPr algn="l" rtl="0"/>
            <a:r>
              <a:rPr lang="sv" b="0" i="0" u="none" baseline="0"/>
              <a:t>https://www.sitra.fi/sv/projekt/framtidsaktorens-verktygslada/</a:t>
            </a:r>
          </a:p>
        </p:txBody>
      </p:sp>
      <p:sp>
        <p:nvSpPr>
          <p:cNvPr id="4" name="Dian numeron paikkamerkki 3"/>
          <p:cNvSpPr>
            <a:spLocks noGrp="1"/>
          </p:cNvSpPr>
          <p:nvPr>
            <p:ph type="sldNum" sz="quarter" idx="5"/>
          </p:nvPr>
        </p:nvSpPr>
        <p:spPr/>
        <p:txBody>
          <a:bodyPr/>
          <a:lstStyle/>
          <a:p>
            <a:pPr algn="l" rtl="0"/>
            <a:fld id="{B2736A07-9C51-40D5-9EDD-0D75448F2C9D}" type="slidenum">
              <a:rPr/>
              <a:pPr/>
              <a:t>37</a:t>
            </a:fld>
            <a:endParaRPr lang="sv"/>
          </a:p>
        </p:txBody>
      </p:sp>
    </p:spTree>
    <p:extLst>
      <p:ext uri="{BB962C8B-B14F-4D97-AF65-F5344CB8AC3E}">
        <p14:creationId xmlns:p14="http://schemas.microsoft.com/office/powerpoint/2010/main" val="31772582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4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3" name="Google Shape;923;p4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sv"/>
          </a:p>
          <a:p>
            <a:pPr marL="0" lvl="0" indent="0" algn="l" rtl="0">
              <a:lnSpc>
                <a:spcPct val="100000"/>
              </a:lnSpc>
              <a:spcBef>
                <a:spcPts val="0"/>
              </a:spcBef>
              <a:spcAft>
                <a:spcPts val="0"/>
              </a:spcAft>
              <a:buSzPts val="1400"/>
              <a:buNone/>
            </a:pPr>
            <a:endParaRPr/>
          </a:p>
        </p:txBody>
      </p:sp>
      <p:sp>
        <p:nvSpPr>
          <p:cNvPr id="924" name="Google Shape;924;p43: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lnSpcReduction="10000"/>
          </a:bodyPr>
          <a:lstStyle/>
          <a:p>
            <a:pPr marL="342900" lvl="0" indent="-342900" algn="l" rtl="0">
              <a:lnSpc>
                <a:spcPct val="115000"/>
              </a:lnSpc>
              <a:buFont typeface="Calibri" panose="020F0502020204030204" pitchFamily="34" charset="0"/>
              <a:buChar char="-"/>
            </a:pPr>
            <a:r>
              <a:rPr lang="sv" sz="1800" b="0" i="1" u="none" baseline="0">
                <a:effectLst/>
                <a:latin typeface="Georgia" panose="02040502050405020303" pitchFamily="18" charset="0"/>
                <a:ea typeface="Calibri" panose="020F0502020204030204" pitchFamily="34" charset="0"/>
                <a:cs typeface="Arial" panose="020B0604020202020204" pitchFamily="34" charset="0"/>
              </a:rPr>
              <a:t>Tidsmässigt kan framtiden vara i morgon eller om hundra år. </a:t>
            </a:r>
            <a:endParaRPr lang="sv"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buFont typeface="Calibri" panose="020F0502020204030204" pitchFamily="34" charset="0"/>
              <a:buChar char="-"/>
            </a:pPr>
            <a:r>
              <a:rPr lang="sv" sz="1800" b="0" i="1" u="none" baseline="0">
                <a:effectLst/>
                <a:latin typeface="Georgia" panose="02040502050405020303" pitchFamily="18" charset="0"/>
                <a:ea typeface="Calibri" panose="020F0502020204030204" pitchFamily="34" charset="0"/>
                <a:cs typeface="Arial" panose="020B0604020202020204" pitchFamily="34" charset="0"/>
              </a:rPr>
              <a:t>Nu siktar vi mot 2050, dvs. 30 år framåt. Det är tillräckligt långt borta så att vi kan lämna nuets begränsningar då vi tänker på framtiden.</a:t>
            </a:r>
            <a:endParaRPr lang="sv"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spcAft>
                <a:spcPts val="1000"/>
              </a:spcAft>
              <a:buFont typeface="Calibri" panose="020F0502020204030204" pitchFamily="34" charset="0"/>
              <a:buChar char="-"/>
            </a:pPr>
            <a:r>
              <a:rPr lang="sv" sz="1800" b="0" i="1" u="none" baseline="0">
                <a:effectLst/>
                <a:latin typeface="Georgia" panose="02040502050405020303" pitchFamily="18" charset="0"/>
                <a:ea typeface="Calibri" panose="020F0502020204030204" pitchFamily="34" charset="0"/>
                <a:cs typeface="Arial" panose="020B0604020202020204" pitchFamily="34" charset="0"/>
              </a:rPr>
              <a:t>Om tidsperspektivet känns utmanande, har vi redan nu exempel på sätt att handla då vi tänker på kommande generationers välbefinnande. </a:t>
            </a:r>
            <a:endParaRPr lang="sv" sz="1800" i="0" u="none">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732572" lvl="1" indent="-342900" algn="l" rtl="0">
              <a:lnSpc>
                <a:spcPct val="115000"/>
              </a:lnSpc>
              <a:spcAft>
                <a:spcPts val="1000"/>
              </a:spcAft>
              <a:buFont typeface="Calibri" panose="020F0502020204030204" pitchFamily="34" charset="0"/>
              <a:buChar char="-"/>
            </a:pPr>
            <a:r>
              <a:rPr lang="sv" sz="1800" b="0" i="1" u="none" baseline="0">
                <a:solidFill>
                  <a:srgbClr val="0000FF"/>
                </a:solidFill>
                <a:effectLst/>
                <a:latin typeface="Georgia" panose="02040502050405020303" pitchFamily="18" charset="0"/>
                <a:ea typeface="Calibri" panose="020F0502020204030204" pitchFamily="34" charset="0"/>
                <a:cs typeface="Arial" panose="020B0604020202020204" pitchFamily="34" charset="0"/>
              </a:rPr>
              <a:t>Wales har en kommissarie för kommande generationer, vars uppgift är att arbeta för generationer som inte ännu är födda.</a:t>
            </a:r>
            <a:r>
              <a:rPr lang="sv" sz="1800" b="0" i="0" u="none" baseline="0">
                <a:effectLst/>
                <a:latin typeface="Calibri" panose="020F0502020204030204" pitchFamily="34" charset="0"/>
                <a:ea typeface="Calibri" panose="020F0502020204030204" pitchFamily="34" charset="0"/>
                <a:cs typeface="Arial" panose="020B0604020202020204" pitchFamily="34" charset="0"/>
              </a:rPr>
              <a:t> </a:t>
            </a:r>
            <a:r>
              <a:rPr lang="sv" sz="1800" b="0" i="0" u="none" baseline="0">
                <a:effectLst/>
                <a:latin typeface="Georgia" panose="02040502050405020303" pitchFamily="18" charset="0"/>
                <a:ea typeface="Calibri" panose="020F0502020204030204" pitchFamily="34" charset="0"/>
                <a:cs typeface="Arial" panose="020B0604020202020204" pitchFamily="34" charset="0"/>
              </a:rPr>
              <a:t> </a:t>
            </a:r>
            <a:r>
              <a:rPr lang="sv" sz="1800" b="0" i="0" u="none" baseline="0">
                <a:effectLst/>
                <a:latin typeface="Calibri" panose="020F0502020204030204" pitchFamily="34" charset="0"/>
                <a:ea typeface="Calibri" panose="020F0502020204030204" pitchFamily="34" charset="0"/>
                <a:cs typeface="Arial" panose="020B0604020202020204" pitchFamily="34" charset="0"/>
              </a:rPr>
              <a:t> </a:t>
            </a:r>
          </a:p>
          <a:p>
            <a:endParaRPr lang="sv"/>
          </a:p>
        </p:txBody>
      </p:sp>
      <p:sp>
        <p:nvSpPr>
          <p:cNvPr id="4" name="Dian numeron paikkamerkki 3"/>
          <p:cNvSpPr>
            <a:spLocks noGrp="1"/>
          </p:cNvSpPr>
          <p:nvPr>
            <p:ph type="sldNum" sz="quarter" idx="5"/>
          </p:nvPr>
        </p:nvSpPr>
        <p:spPr/>
        <p:txBody>
          <a:bodyPr/>
          <a:lstStyle/>
          <a:p>
            <a:pPr algn="l" rtl="0"/>
            <a:fld id="{B2736A07-9C51-40D5-9EDD-0D75448F2C9D}" type="slidenum">
              <a:rPr/>
              <a:pPr/>
              <a:t>4</a:t>
            </a:fld>
            <a:endParaRPr lang="sv"/>
          </a:p>
        </p:txBody>
      </p:sp>
    </p:spTree>
    <p:extLst>
      <p:ext uri="{BB962C8B-B14F-4D97-AF65-F5344CB8AC3E}">
        <p14:creationId xmlns:p14="http://schemas.microsoft.com/office/powerpoint/2010/main" val="817195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85000" lnSpcReduction="20000"/>
          </a:bodyPr>
          <a:lstStyle/>
          <a:p>
            <a:pPr algn="l" rtl="0" fontAlgn="base"/>
            <a:r>
              <a:rPr lang="sv" sz="1800" b="0" i="1" u="none" baseline="0">
                <a:effectLst/>
                <a:latin typeface="Georgia" panose="02040502050405020303" pitchFamily="18" charset="0"/>
                <a:ea typeface="Times New Roman" panose="02020603050405020304" pitchFamily="18" charset="0"/>
                <a:cs typeface="Arial" panose="020B0604020202020204" pitchFamily="34" charset="0"/>
              </a:rPr>
              <a:t>Cynism  </a:t>
            </a:r>
            <a:endParaRPr lang="sv" sz="1800" dirty="0">
              <a:effectLst/>
              <a:latin typeface="Times New Roman" panose="02020603050405020304" pitchFamily="18" charset="0"/>
              <a:ea typeface="Times New Roman" panose="02020603050405020304" pitchFamily="18" charset="0"/>
            </a:endParaRPr>
          </a:p>
          <a:p>
            <a:pPr marL="342900" lvl="0" indent="-342900" algn="l" rtl="0" fontAlgn="base">
              <a:buFont typeface="Calibri" panose="020F0502020204030204" pitchFamily="34" charset="0"/>
              <a:buChar char="-"/>
            </a:pPr>
            <a:r>
              <a:rPr lang="sv" sz="1800" b="0" i="1" u="none" baseline="0">
                <a:solidFill>
                  <a:srgbClr val="000000"/>
                </a:solidFill>
                <a:effectLst/>
                <a:latin typeface="Georgia" panose="02040502050405020303" pitchFamily="18" charset="0"/>
                <a:ea typeface="Calibri" panose="020F0502020204030204" pitchFamily="34" charset="0"/>
                <a:cs typeface="Arial" panose="020B0604020202020204" pitchFamily="34" charset="0"/>
              </a:rPr>
              <a:t>En del av oss kanske känner igen cynism på tanken att inte kan väl jag påverka? </a:t>
            </a:r>
            <a:endParaRPr lang="sv" sz="1800" dirty="0">
              <a:effectLst/>
              <a:latin typeface="Times New Roman" panose="02020603050405020304" pitchFamily="18" charset="0"/>
              <a:ea typeface="Calibri" panose="020F0502020204030204" pitchFamily="34" charset="0"/>
            </a:endParaRPr>
          </a:p>
          <a:p>
            <a:pPr marL="342900" lvl="0" indent="-342900" algn="l" rtl="0" fontAlgn="base">
              <a:buFont typeface="Calibri" panose="020F0502020204030204" pitchFamily="34" charset="0"/>
              <a:buChar char="-"/>
            </a:pPr>
            <a:r>
              <a:rPr lang="sv" sz="1800" b="0" i="1" u="none" baseline="0">
                <a:solidFill>
                  <a:srgbClr val="000000"/>
                </a:solidFill>
                <a:effectLst/>
                <a:latin typeface="Georgia" panose="02040502050405020303" pitchFamily="18" charset="0"/>
                <a:ea typeface="Calibri" panose="020F0502020204030204" pitchFamily="34" charset="0"/>
                <a:cs typeface="Arial" panose="020B0604020202020204" pitchFamily="34" charset="0"/>
              </a:rPr>
              <a:t>Antropologen </a:t>
            </a:r>
            <a:r>
              <a:rPr lang="sv" sz="1800" b="1" i="1" u="none" baseline="0">
                <a:solidFill>
                  <a:srgbClr val="000000"/>
                </a:solidFill>
                <a:effectLst/>
                <a:latin typeface="Georgia" panose="02040502050405020303" pitchFamily="18" charset="0"/>
                <a:ea typeface="Calibri" panose="020F0502020204030204" pitchFamily="34" charset="0"/>
                <a:cs typeface="Arial" panose="020B0604020202020204" pitchFamily="34" charset="0"/>
              </a:rPr>
              <a:t>Margaret Mead</a:t>
            </a:r>
            <a:r>
              <a:rPr lang="sv" sz="1800" b="0" i="1" u="none" baseline="0">
                <a:solidFill>
                  <a:srgbClr val="000000"/>
                </a:solidFill>
                <a:effectLst/>
                <a:latin typeface="Georgia" panose="02040502050405020303" pitchFamily="18" charset="0"/>
                <a:ea typeface="Calibri" panose="020F0502020204030204" pitchFamily="34" charset="0"/>
                <a:cs typeface="Arial" panose="020B0604020202020204" pitchFamily="34" charset="0"/>
              </a:rPr>
              <a:t> har sagt: ”Tvivla aldrig på att en liten grupp människor kan förändra världen. Det är faktiskt det enda som någonsin har fungerat.” </a:t>
            </a:r>
            <a:endParaRPr lang="sv" sz="1800" dirty="0">
              <a:effectLst/>
              <a:latin typeface="Times New Roman" panose="02020603050405020304" pitchFamily="18" charset="0"/>
              <a:ea typeface="Calibri" panose="020F0502020204030204" pitchFamily="34" charset="0"/>
            </a:endParaRPr>
          </a:p>
          <a:p>
            <a:pPr algn="l" rtl="0" fontAlgn="base"/>
            <a:r>
              <a:rPr lang="sv" sz="1800" b="0" i="0" u="none" baseline="0">
                <a:effectLst/>
                <a:latin typeface="Georgia" panose="02040502050405020303" pitchFamily="18" charset="0"/>
                <a:ea typeface="Times New Roman" panose="02020603050405020304" pitchFamily="18" charset="0"/>
                <a:cs typeface="Arial" panose="020B0604020202020204" pitchFamily="34" charset="0"/>
              </a:rPr>
              <a:t> </a:t>
            </a:r>
            <a:endParaRPr lang="sv" sz="1800" dirty="0">
              <a:effectLst/>
              <a:latin typeface="Times New Roman" panose="02020603050405020304" pitchFamily="18" charset="0"/>
              <a:ea typeface="Times New Roman" panose="02020603050405020304" pitchFamily="18" charset="0"/>
            </a:endParaRPr>
          </a:p>
          <a:p>
            <a:pPr algn="l" rtl="0" fontAlgn="base"/>
            <a:r>
              <a:rPr lang="sv" sz="1800" b="0" i="1" u="none" baseline="0">
                <a:effectLst/>
                <a:latin typeface="Georgia" panose="02040502050405020303" pitchFamily="18" charset="0"/>
                <a:ea typeface="Times New Roman" panose="02020603050405020304" pitchFamily="18" charset="0"/>
                <a:cs typeface="Arial" panose="020B0604020202020204" pitchFamily="34" charset="0"/>
              </a:rPr>
              <a:t>3,5-procentsregeln</a:t>
            </a:r>
            <a:endParaRPr lang="sv" sz="1800" dirty="0">
              <a:effectLst/>
              <a:latin typeface="Times New Roman" panose="02020603050405020304" pitchFamily="18" charset="0"/>
              <a:ea typeface="Times New Roman" panose="02020603050405020304" pitchFamily="18" charset="0"/>
            </a:endParaRPr>
          </a:p>
          <a:p>
            <a:pPr marL="342900" lvl="0" indent="-342900" algn="l" rtl="0" fontAlgn="base">
              <a:buFont typeface="Calibri" panose="020F0502020204030204" pitchFamily="34" charset="0"/>
              <a:buChar char="-"/>
            </a:pPr>
            <a:r>
              <a:rPr lang="sv" sz="1800" b="0" i="1" u="none" baseline="0">
                <a:solidFill>
                  <a:srgbClr val="000000"/>
                </a:solidFill>
                <a:effectLst/>
                <a:latin typeface="Georgia" panose="02040502050405020303" pitchFamily="18" charset="0"/>
                <a:ea typeface="Calibri" panose="020F0502020204030204" pitchFamily="34" charset="0"/>
                <a:cs typeface="Arial" panose="020B0604020202020204" pitchFamily="34" charset="0"/>
              </a:rPr>
              <a:t>Världshistorien har otaliga exempel på hur något som en liten människogrupp har gjort har lett till revolutionära konsekvenser – både på gott och ont. </a:t>
            </a:r>
            <a:endParaRPr lang="sv" sz="1800" i="0" dirty="0">
              <a:solidFill>
                <a:srgbClr val="000000"/>
              </a:solidFill>
              <a:effectLst/>
              <a:latin typeface="Times New Roman" panose="02020603050405020304" pitchFamily="18" charset="0"/>
              <a:ea typeface="Calibri" panose="020F0502020204030204" pitchFamily="34" charset="0"/>
              <a:cs typeface="+mn-cs"/>
            </a:endParaRPr>
          </a:p>
          <a:p>
            <a:pPr marL="342900" lvl="0" indent="-342900" algn="l" rtl="0" fontAlgn="base">
              <a:buFont typeface="Calibri" panose="020F0502020204030204" pitchFamily="34" charset="0"/>
              <a:buChar char="-"/>
            </a:pPr>
            <a:r>
              <a:rPr lang="sv" sz="1800" b="0" i="1" u="none" baseline="0">
                <a:effectLst/>
                <a:latin typeface="Georgia" panose="02040502050405020303" pitchFamily="18" charset="0"/>
                <a:ea typeface="Calibri" panose="020F0502020204030204" pitchFamily="34" charset="0"/>
                <a:cs typeface="Arial" panose="020B0604020202020204" pitchFamily="34" charset="0"/>
              </a:rPr>
              <a:t>Ett exempel är den så kallade ”3,5-procentsregeln” som utgår från forskning om fredliga folkrörelsers förändringskraft. Den viktigaste observationen har varit att när cirka 3,5 procent av medborgarna blir aktiva och deltar i handlingar, lyckas rörelserna med sina mål och uppnår betydande politiska </a:t>
            </a:r>
            <a:r>
              <a:rPr lang="sv" sz="1800" b="0" i="1" u="sng" baseline="0">
                <a:solidFill>
                  <a:srgbClr val="0000FF"/>
                </a:solidFill>
                <a:effectLst/>
                <a:latin typeface="Georgia" panose="02040502050405020303" pitchFamily="18" charset="0"/>
                <a:ea typeface="Calibri" panose="020F0502020204030204" pitchFamily="34" charset="0"/>
                <a:cs typeface="Arial" panose="020B0604020202020204" pitchFamily="34" charset="0"/>
              </a:rPr>
              <a:t>förändringar</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algn="l" rtl="0">
              <a:spcAft>
                <a:spcPts val="1000"/>
              </a:spcAft>
            </a:pPr>
            <a:r>
              <a:rPr lang="sv" sz="1800" b="0" i="0" u="none" baseline="0">
                <a:effectLst/>
                <a:latin typeface="Calibri" panose="020F0502020204030204" pitchFamily="34" charset="0"/>
                <a:ea typeface="Calibri" panose="020F0502020204030204" pitchFamily="34" charset="0"/>
                <a:cs typeface="Arial" panose="020B0604020202020204" pitchFamily="34" charset="0"/>
              </a:rPr>
              <a:t> </a:t>
            </a:r>
          </a:p>
          <a:p>
            <a:endParaRPr lang="sv" dirty="0"/>
          </a:p>
        </p:txBody>
      </p:sp>
      <p:sp>
        <p:nvSpPr>
          <p:cNvPr id="4" name="Dian numeron paikkamerkki 3"/>
          <p:cNvSpPr>
            <a:spLocks noGrp="1"/>
          </p:cNvSpPr>
          <p:nvPr>
            <p:ph type="sldNum" sz="quarter" idx="5"/>
          </p:nvPr>
        </p:nvSpPr>
        <p:spPr/>
        <p:txBody>
          <a:bodyPr/>
          <a:lstStyle/>
          <a:p>
            <a:pPr algn="l" rtl="0"/>
            <a:fld id="{B2736A07-9C51-40D5-9EDD-0D75448F2C9D}" type="slidenum">
              <a:rPr/>
              <a:pPr/>
              <a:t>5</a:t>
            </a:fld>
            <a:endParaRPr lang="sv"/>
          </a:p>
        </p:txBody>
      </p:sp>
    </p:spTree>
    <p:extLst>
      <p:ext uri="{BB962C8B-B14F-4D97-AF65-F5344CB8AC3E}">
        <p14:creationId xmlns:p14="http://schemas.microsoft.com/office/powerpoint/2010/main" val="3333513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buFont typeface="Calibri" panose="020F0502020204030204" pitchFamily="34" charset="0"/>
              <a:buChar char="-"/>
            </a:pPr>
            <a:r>
              <a:rPr lang="sv" sz="1800" b="0" i="1" u="none" baseline="0">
                <a:effectLst/>
                <a:latin typeface="Georgia" panose="02040502050405020303" pitchFamily="18" charset="0"/>
                <a:ea typeface="Calibri" panose="020F0502020204030204" pitchFamily="34" charset="0"/>
                <a:cs typeface="Arial" panose="020B0604020202020204" pitchFamily="34" charset="0"/>
              </a:rPr>
              <a:t>I dag delar vi upp er i smågrupper som ni kommer att arbeta i under workshoppen.</a:t>
            </a:r>
            <a:endParaRPr lang="sv"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spcAft>
                <a:spcPts val="1000"/>
              </a:spcAft>
              <a:buFont typeface="Calibri" panose="020F0502020204030204" pitchFamily="34" charset="0"/>
              <a:buChar char="-"/>
            </a:pPr>
            <a:r>
              <a:rPr lang="sv" sz="1800" b="0" i="1" u="none" baseline="0">
                <a:effectLst/>
                <a:latin typeface="Georgia" panose="02040502050405020303" pitchFamily="18" charset="0"/>
                <a:ea typeface="Calibri" panose="020F0502020204030204" pitchFamily="34" charset="0"/>
                <a:cs typeface="Arial" panose="020B0604020202020204" pitchFamily="34" charset="0"/>
              </a:rPr>
              <a:t>Workshoppen har en rätt snabb takt. Det centrala är att ni är aktiva och inte stannar upp för mycket i uppgifterna.</a:t>
            </a:r>
            <a:endParaRPr lang="sv"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149" name="Google Shape;149;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5034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sv" dirty="0"/>
          </a:p>
          <a:p>
            <a:pPr marL="342900" lvl="0" indent="-342900" algn="l" rtl="0">
              <a:lnSpc>
                <a:spcPct val="115000"/>
              </a:lnSpc>
              <a:buFont typeface="Calibri" panose="020F0502020204030204" pitchFamily="34" charset="0"/>
              <a:buChar char="-"/>
            </a:pPr>
            <a:r>
              <a:rPr lang="sv" sz="1100" b="0" i="1" u="none" baseline="0">
                <a:effectLst/>
                <a:latin typeface="Georgia" panose="02040502050405020303" pitchFamily="18" charset="0"/>
                <a:ea typeface="Calibri" panose="020F0502020204030204" pitchFamily="34" charset="0"/>
                <a:cs typeface="Arial" panose="020B0604020202020204" pitchFamily="34" charset="0"/>
              </a:rPr>
              <a:t>Vi tillämpar </a:t>
            </a:r>
            <a:r>
              <a:rPr lang="sv" sz="1100" b="0" i="1" u="none" baseline="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på Framtidsfrekvensen dessa spelregler för arbete (anpassat efter Dialogpaus-verktygets spelregler för en konstruktiv diskussion). Eftersom tankar som gäller framtiden också kan vara rätt personliga, är det särskilt viktigt att skapa en trygg omgivning för arbetet.</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l" rtl="0">
              <a:lnSpc>
                <a:spcPct val="115000"/>
              </a:lnSpc>
              <a:spcAft>
                <a:spcPts val="600"/>
              </a:spcAft>
              <a:buFont typeface="Courier New" panose="02070309020205020404" pitchFamily="49" charset="0"/>
              <a:buChar char="o"/>
            </a:pPr>
            <a:r>
              <a:rPr lang="sv" sz="1100" b="1" i="1" u="none" baseline="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Lyssna</a:t>
            </a:r>
            <a:r>
              <a:rPr lang="sv" sz="1100" b="0" i="1" u="none" baseline="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på andra, avbryt inte och starta inga diskussioner vid sidan.</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l" rtl="0">
              <a:lnSpc>
                <a:spcPct val="115000"/>
              </a:lnSpc>
              <a:spcAft>
                <a:spcPts val="600"/>
              </a:spcAft>
              <a:buFont typeface="Courier New" panose="02070309020205020404" pitchFamily="49" charset="0"/>
              <a:buChar char="o"/>
            </a:pPr>
            <a:r>
              <a:rPr lang="sv" sz="1100" b="1" i="1" u="none" baseline="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Gå med</a:t>
            </a:r>
            <a:r>
              <a:rPr lang="sv" sz="1100" b="0" i="1" u="none" baseline="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i andras diskussioner och använd vardagsspråk.</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l" rtl="0">
              <a:lnSpc>
                <a:spcPct val="115000"/>
              </a:lnSpc>
              <a:spcAft>
                <a:spcPts val="600"/>
              </a:spcAft>
              <a:buFont typeface="Courier New" panose="02070309020205020404" pitchFamily="49" charset="0"/>
              <a:buChar char="o"/>
            </a:pPr>
            <a:r>
              <a:rPr lang="sv" sz="1100" b="1" i="1" u="none" baseline="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Var närvarande </a:t>
            </a:r>
            <a:r>
              <a:rPr lang="sv" sz="1100" b="0" i="1" u="none" baseline="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och </a:t>
            </a:r>
            <a:r>
              <a:rPr lang="sv" sz="1100" b="1" i="1" u="none" baseline="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respektera</a:t>
            </a:r>
            <a:r>
              <a:rPr lang="sv" sz="1100" b="0" i="1" u="none" baseline="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andra och den öppna stämningen som tillåter idéer.</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l" rtl="0">
              <a:lnSpc>
                <a:spcPct val="115000"/>
              </a:lnSpc>
              <a:spcAft>
                <a:spcPts val="600"/>
              </a:spcAft>
              <a:buFont typeface="Courier New" panose="02070309020205020404" pitchFamily="49" charset="0"/>
              <a:buChar char="o"/>
            </a:pPr>
            <a:r>
              <a:rPr lang="sv" sz="1100" b="1" i="1" u="none" baseline="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Man behöver inte tycka likadant som andra</a:t>
            </a:r>
            <a:r>
              <a:rPr lang="sv" sz="1100" b="0" i="1" u="none" baseline="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men vi ska ha en konstruktiv inställning till allas åsikter.</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l" rtl="0">
              <a:lnSpc>
                <a:spcPct val="115000"/>
              </a:lnSpc>
              <a:spcAft>
                <a:spcPts val="1000"/>
              </a:spcAft>
              <a:buFont typeface="Courier New" panose="02070309020205020404" pitchFamily="49" charset="0"/>
              <a:buChar char="o"/>
            </a:pPr>
            <a:r>
              <a:rPr lang="sv" sz="1100" b="1" i="1" u="none" baseline="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Vi går tillsammans mot konkretion, vi tar</a:t>
            </a:r>
            <a:r>
              <a:rPr lang="sv" sz="1100" b="0" i="1" u="none" baseline="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steg mot förändringsskapande.</a:t>
            </a:r>
            <a:endParaRPr lang="sv"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149" name="Google Shape;149;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2459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
          </a:p>
        </p:txBody>
      </p:sp>
      <p:sp>
        <p:nvSpPr>
          <p:cNvPr id="4" name="Dian numeron paikkamerkki 3"/>
          <p:cNvSpPr>
            <a:spLocks noGrp="1"/>
          </p:cNvSpPr>
          <p:nvPr>
            <p:ph type="sldNum" sz="quarter" idx="5"/>
          </p:nvPr>
        </p:nvSpPr>
        <p:spPr/>
        <p:txBody>
          <a:bodyPr/>
          <a:lstStyle/>
          <a:p>
            <a:pPr algn="l" rtl="0"/>
            <a:fld id="{B2736A07-9C51-40D5-9EDD-0D75448F2C9D}" type="slidenum">
              <a:rPr/>
              <a:pPr/>
              <a:t>8</a:t>
            </a:fld>
            <a:endParaRPr lang="sv"/>
          </a:p>
        </p:txBody>
      </p:sp>
    </p:spTree>
    <p:extLst>
      <p:ext uri="{BB962C8B-B14F-4D97-AF65-F5344CB8AC3E}">
        <p14:creationId xmlns:p14="http://schemas.microsoft.com/office/powerpoint/2010/main" val="12545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sv" dirty="0"/>
          </a:p>
          <a:p>
            <a:pPr marL="342900" lvl="0" indent="-342900" algn="l" rtl="0">
              <a:lnSpc>
                <a:spcPct val="115000"/>
              </a:lnSpc>
              <a:spcAft>
                <a:spcPts val="1000"/>
              </a:spcAft>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Först ställer vi in dig på rätt frekvens med hjälp av en kort föreläsning, så att du får en bra början på resan.</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spcAft>
                <a:spcPts val="1000"/>
              </a:spcAft>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Därefter börjar vi utmana framtidsantaganden. Det är särskilt viktigt att utmana våra antaganden om framtiden, eftersom de styr vårt tänkande, beslutsfattande och våra handlingar.</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spcAft>
                <a:spcPts val="1000"/>
              </a:spcAft>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Sedan börjar vi föreställa oss. Det är svårt att genomföra en sådan framtid som vi inte ens kan föreställa oss. Det finns ett stort behov av önskvärda framtidsbilder.</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spcAft>
                <a:spcPts val="1000"/>
              </a:spcAft>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Till slut tar vi de första stegen mot en önskvärd framtid – då börjar egentligen resan.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15000"/>
              </a:lnSpc>
              <a:spcAft>
                <a:spcPts val="1000"/>
              </a:spcAft>
              <a:buFont typeface="Times New Roman" panose="02020603050405020304" pitchFamily="18" charset="0"/>
              <a:buChar char="-"/>
              <a:tabLst>
                <a:tab pos="457200" algn="l"/>
              </a:tabLst>
            </a:pPr>
            <a:r>
              <a:rPr lang="sv" sz="1800" b="0" i="1" u="none" baseline="0">
                <a:effectLst/>
                <a:latin typeface="Georgia" panose="02040502050405020303" pitchFamily="18" charset="0"/>
                <a:ea typeface="Calibri" panose="020F0502020204030204" pitchFamily="34" charset="0"/>
                <a:cs typeface="Arial" panose="020B0604020202020204" pitchFamily="34" charset="0"/>
              </a:rPr>
              <a:t>Oroa dig inte om du inte kommer ihåg strukturen. Vi bär med dig under hela resan och du kan inte ramla av.</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algn="l" rtl="0" fontAlgn="base"/>
            <a:r>
              <a:rPr lang="sv" sz="1800" b="0" i="0" u="none" baseline="0">
                <a:effectLst/>
                <a:latin typeface="Georgia" panose="02040502050405020303" pitchFamily="18" charset="0"/>
                <a:ea typeface="Times New Roman" panose="02020603050405020304" pitchFamily="18" charset="0"/>
                <a:cs typeface="Arial" panose="020B0604020202020204" pitchFamily="34" charset="0"/>
              </a:rPr>
              <a:t> </a:t>
            </a:r>
            <a:endParaRPr lang="sv" sz="1800" dirty="0">
              <a:effectLst/>
              <a:latin typeface="Times New Roman" panose="02020603050405020304" pitchFamily="18" charset="0"/>
              <a:ea typeface="Times New Roman" panose="02020603050405020304" pitchFamily="18" charset="0"/>
            </a:endParaRPr>
          </a:p>
          <a:p>
            <a:pPr marL="457200" algn="l" rtl="0">
              <a:lnSpc>
                <a:spcPct val="115000"/>
              </a:lnSpc>
              <a:spcAft>
                <a:spcPts val="1000"/>
              </a:spcAft>
            </a:pPr>
            <a:r>
              <a:rPr lang="sv" sz="1800" b="0" i="0" u="none" baseline="0">
                <a:effectLst/>
                <a:latin typeface="Georgia" panose="02040502050405020303" pitchFamily="18" charset="0"/>
                <a:ea typeface="Calibri" panose="020F0502020204030204" pitchFamily="34" charset="0"/>
                <a:cs typeface="Arial" panose="020B0604020202020204" pitchFamily="34" charset="0"/>
              </a:rPr>
              <a:t> </a:t>
            </a:r>
            <a:endParaRPr lang="sv"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sv" dirty="0"/>
          </a:p>
        </p:txBody>
      </p:sp>
      <p:sp>
        <p:nvSpPr>
          <p:cNvPr id="189" name="Google Shape;189;p4: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erustekstisivu">
    <p:spTree>
      <p:nvGrpSpPr>
        <p:cNvPr id="1" name=""/>
        <p:cNvGrpSpPr/>
        <p:nvPr/>
      </p:nvGrpSpPr>
      <p:grpSpPr>
        <a:xfrm>
          <a:off x="0" y="0"/>
          <a:ext cx="0" cy="0"/>
          <a:chOff x="0" y="0"/>
          <a:chExt cx="0" cy="0"/>
        </a:xfrm>
      </p:grpSpPr>
      <p:sp>
        <p:nvSpPr>
          <p:cNvPr id="11" name="Otsikon paikkamerkki 1">
            <a:extLst>
              <a:ext uri="{FF2B5EF4-FFF2-40B4-BE49-F238E27FC236}">
                <a16:creationId xmlns:a16="http://schemas.microsoft.com/office/drawing/2014/main" id="{0A0055B7-E7BE-2A43-8333-D94EAFA1C742}"/>
              </a:ext>
            </a:extLst>
          </p:cNvPr>
          <p:cNvSpPr>
            <a:spLocks noGrp="1"/>
          </p:cNvSpPr>
          <p:nvPr>
            <p:ph type="title"/>
          </p:nvPr>
        </p:nvSpPr>
        <p:spPr>
          <a:xfrm>
            <a:off x="467544" y="267494"/>
            <a:ext cx="8208912" cy="808773"/>
          </a:xfrm>
          <a:prstGeom prst="rect">
            <a:avLst/>
          </a:prstGeom>
        </p:spPr>
        <p:txBody>
          <a:bodyPr vert="horz" lIns="0" tIns="0" rIns="0" bIns="0" rtlCol="0" anchor="ctr" anchorCtr="0">
            <a:noAutofit/>
          </a:bodyPr>
          <a:lstStyle/>
          <a:p>
            <a:r>
              <a:rPr lang="fi-FI"/>
              <a:t>Muokkaa perustyyl. napsautt.</a:t>
            </a:r>
          </a:p>
        </p:txBody>
      </p:sp>
      <p:sp>
        <p:nvSpPr>
          <p:cNvPr id="12" name="Tekstin paikkamerkki 2">
            <a:extLst>
              <a:ext uri="{FF2B5EF4-FFF2-40B4-BE49-F238E27FC236}">
                <a16:creationId xmlns:a16="http://schemas.microsoft.com/office/drawing/2014/main" id="{5F18EFA9-76D4-3B46-A610-CBE9FAD4D59A}"/>
              </a:ext>
            </a:extLst>
          </p:cNvPr>
          <p:cNvSpPr>
            <a:spLocks noGrp="1"/>
          </p:cNvSpPr>
          <p:nvPr>
            <p:ph idx="1" hasCustomPrompt="1"/>
          </p:nvPr>
        </p:nvSpPr>
        <p:spPr>
          <a:xfrm>
            <a:off x="467544" y="1203598"/>
            <a:ext cx="8208912" cy="3312368"/>
          </a:xfrm>
          <a:prstGeom prst="rect">
            <a:avLst/>
          </a:prstGeom>
        </p:spPr>
        <p:txBody>
          <a:bodyPr vert="horz" lIns="0" tIns="0" rIns="0" bIns="0" rtlCol="0" anchor="t" anchorCtr="0">
            <a:noAutofit/>
          </a:bodyPr>
          <a:lstStyle>
            <a:lvl1pPr>
              <a:lnSpc>
                <a:spcPct val="100000"/>
              </a:lnSpc>
              <a:defRPr/>
            </a:lvl1pPr>
            <a:lvl2pPr>
              <a:lnSpc>
                <a:spcPct val="100000"/>
              </a:lnSpc>
              <a:defRPr/>
            </a:lvl2pPr>
            <a:lvl3pPr>
              <a:lnSpc>
                <a:spcPct val="100000"/>
              </a:lnSpc>
              <a:defRPr/>
            </a:lvl3pPr>
            <a:lvl4pPr>
              <a:lnSpc>
                <a:spcPct val="100000"/>
              </a:lnSpc>
              <a:defRPr/>
            </a:lvl4pPr>
          </a:lstStyle>
          <a:p>
            <a:pPr lvl="0"/>
            <a:r>
              <a:rPr lang="fi-FI" err="1"/>
              <a:t>Click</a:t>
            </a:r>
            <a:r>
              <a:rPr lang="fi-FI"/>
              <a:t> to </a:t>
            </a:r>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p:txBody>
      </p:sp>
    </p:spTree>
    <p:extLst>
      <p:ext uri="{BB962C8B-B14F-4D97-AF65-F5344CB8AC3E}">
        <p14:creationId xmlns:p14="http://schemas.microsoft.com/office/powerpoint/2010/main" val="398839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i-FI"/>
              <a:t>Muokkaa ots. perustyyl. napsautt.</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DB2D346F-C321-C542-968F-95A89DD5A170}" type="slidenum">
              <a:rPr lang="en-US" smtClean="0"/>
              <a:t>‹#›</a:t>
            </a:fld>
            <a:endParaRPr lang="en-US"/>
          </a:p>
        </p:txBody>
      </p:sp>
    </p:spTree>
    <p:extLst>
      <p:ext uri="{BB962C8B-B14F-4D97-AF65-F5344CB8AC3E}">
        <p14:creationId xmlns:p14="http://schemas.microsoft.com/office/powerpoint/2010/main" val="2107999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erustekstisivu" userDrawn="1">
  <p:cSld name="1_Perustekstisivu">
    <p:spTree>
      <p:nvGrpSpPr>
        <p:cNvPr id="1" name="Shape 12"/>
        <p:cNvGrpSpPr/>
        <p:nvPr/>
      </p:nvGrpSpPr>
      <p:grpSpPr>
        <a:xfrm>
          <a:off x="0" y="0"/>
          <a:ext cx="0" cy="0"/>
          <a:chOff x="0" y="0"/>
          <a:chExt cx="0" cy="0"/>
        </a:xfrm>
      </p:grpSpPr>
      <p:sp>
        <p:nvSpPr>
          <p:cNvPr id="14" name="Google Shape;14;p45"/>
          <p:cNvSpPr txBox="1">
            <a:spLocks noGrp="1"/>
          </p:cNvSpPr>
          <p:nvPr>
            <p:ph type="body" idx="1"/>
          </p:nvPr>
        </p:nvSpPr>
        <p:spPr>
          <a:xfrm>
            <a:off x="467544" y="1203598"/>
            <a:ext cx="8208912" cy="3312368"/>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320"/>
              </a:spcBef>
              <a:spcAft>
                <a:spcPts val="0"/>
              </a:spcAft>
              <a:buClr>
                <a:schemeClr val="dk1"/>
              </a:buClr>
              <a:buSzPts val="1600"/>
              <a:buFont typeface="Merriweather Sans"/>
              <a:buChar char="-"/>
              <a:defRPr sz="1600">
                <a:solidFill>
                  <a:schemeClr val="dk1"/>
                </a:solidFill>
                <a:latin typeface="Georgia"/>
                <a:ea typeface="Georgia"/>
                <a:cs typeface="Georgia"/>
                <a:sym typeface="Georgia"/>
              </a:defRPr>
            </a:lvl1pPr>
            <a:lvl2pPr marL="914400" lvl="1" indent="-317500" algn="l">
              <a:lnSpc>
                <a:spcPct val="90000"/>
              </a:lnSpc>
              <a:spcBef>
                <a:spcPts val="600"/>
              </a:spcBef>
              <a:spcAft>
                <a:spcPts val="0"/>
              </a:spcAft>
              <a:buClr>
                <a:schemeClr val="dk1"/>
              </a:buClr>
              <a:buSzPts val="1400"/>
              <a:buFont typeface="Georgia"/>
              <a:buChar char="–"/>
              <a:defRPr sz="1400">
                <a:solidFill>
                  <a:schemeClr val="dk1"/>
                </a:solidFill>
                <a:latin typeface="Georgia"/>
                <a:ea typeface="Georgia"/>
                <a:cs typeface="Georgia"/>
                <a:sym typeface="Georgia"/>
              </a:defRPr>
            </a:lvl2pPr>
            <a:lvl3pPr marL="1371600" lvl="2" indent="-304800" algn="l">
              <a:lnSpc>
                <a:spcPct val="90000"/>
              </a:lnSpc>
              <a:spcBef>
                <a:spcPts val="600"/>
              </a:spcBef>
              <a:spcAft>
                <a:spcPts val="0"/>
              </a:spcAft>
              <a:buClr>
                <a:schemeClr val="dk1"/>
              </a:buClr>
              <a:buSzPts val="1200"/>
              <a:buFont typeface="Georgia"/>
              <a:buChar char="–"/>
              <a:defRPr sz="1200">
                <a:solidFill>
                  <a:schemeClr val="dk1"/>
                </a:solidFill>
                <a:latin typeface="Georgia"/>
                <a:ea typeface="Georgia"/>
                <a:cs typeface="Georgia"/>
                <a:sym typeface="Georgia"/>
              </a:defRPr>
            </a:lvl3pPr>
            <a:lvl4pPr marL="1828800" lvl="3" indent="-304800" algn="l">
              <a:lnSpc>
                <a:spcPct val="90000"/>
              </a:lnSpc>
              <a:spcBef>
                <a:spcPts val="240"/>
              </a:spcBef>
              <a:spcAft>
                <a:spcPts val="0"/>
              </a:spcAft>
              <a:buClr>
                <a:schemeClr val="dk1"/>
              </a:buClr>
              <a:buSzPts val="1200"/>
              <a:buFont typeface="Georgia"/>
              <a:buChar char="–"/>
              <a:defRPr sz="1200">
                <a:solidFill>
                  <a:schemeClr val="dk1"/>
                </a:solidFill>
                <a:latin typeface="Georgia"/>
                <a:ea typeface="Georgia"/>
                <a:cs typeface="Georgia"/>
                <a:sym typeface="Georgia"/>
              </a:defRPr>
            </a:lvl4pPr>
            <a:lvl5pPr marL="2286000" lvl="4" indent="-317500" algn="l">
              <a:lnSpc>
                <a:spcPct val="100000"/>
              </a:lnSpc>
              <a:spcBef>
                <a:spcPts val="280"/>
              </a:spcBef>
              <a:spcAft>
                <a:spcPts val="0"/>
              </a:spcAft>
              <a:buClr>
                <a:schemeClr val="dk1"/>
              </a:buClr>
              <a:buSzPts val="1400"/>
              <a:buFont typeface="Arial"/>
              <a:buChar char="•"/>
              <a:defRPr sz="1400">
                <a:solidFill>
                  <a:schemeClr val="dk1"/>
                </a:solidFill>
                <a:latin typeface="Georgia"/>
                <a:ea typeface="Georgia"/>
                <a:cs typeface="Georgia"/>
                <a:sym typeface="Georgia"/>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 name="Google Shape;13;p45"/>
          <p:cNvSpPr txBox="1">
            <a:spLocks noGrp="1"/>
          </p:cNvSpPr>
          <p:nvPr>
            <p:ph type="title"/>
          </p:nvPr>
        </p:nvSpPr>
        <p:spPr>
          <a:xfrm>
            <a:off x="467545" y="267494"/>
            <a:ext cx="8208912" cy="80877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2400"/>
              <a:buFont typeface="Arial Black"/>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6707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loitus ja lopetus valkonen pohja">
  <p:cSld name="1_Aloitus ja lopetus valkonen pohja">
    <p:spTree>
      <p:nvGrpSpPr>
        <p:cNvPr id="1" name="Shape 16"/>
        <p:cNvGrpSpPr/>
        <p:nvPr/>
      </p:nvGrpSpPr>
      <p:grpSpPr>
        <a:xfrm>
          <a:off x="0" y="0"/>
          <a:ext cx="0" cy="0"/>
          <a:chOff x="0" y="0"/>
          <a:chExt cx="0" cy="0"/>
        </a:xfrm>
      </p:grpSpPr>
      <p:sp>
        <p:nvSpPr>
          <p:cNvPr id="17" name="Google Shape;17;p46"/>
          <p:cNvSpPr txBox="1">
            <a:spLocks noGrp="1"/>
          </p:cNvSpPr>
          <p:nvPr>
            <p:ph type="title"/>
          </p:nvPr>
        </p:nvSpPr>
        <p:spPr>
          <a:xfrm>
            <a:off x="539552" y="2140223"/>
            <a:ext cx="8064896" cy="664757"/>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24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6"/>
          <p:cNvSpPr txBox="1">
            <a:spLocks noGrp="1"/>
          </p:cNvSpPr>
          <p:nvPr>
            <p:ph type="body" idx="1"/>
          </p:nvPr>
        </p:nvSpPr>
        <p:spPr>
          <a:xfrm>
            <a:off x="539751" y="1779662"/>
            <a:ext cx="8064697" cy="3603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60"/>
              </a:spcBef>
              <a:spcAft>
                <a:spcPts val="0"/>
              </a:spcAft>
              <a:buClr>
                <a:schemeClr val="dk1"/>
              </a:buClr>
              <a:buSzPts val="1800"/>
              <a:buNone/>
              <a:defRPr sz="1800"/>
            </a:lvl1pPr>
            <a:lvl2pPr marL="914400" lvl="1" indent="-317500" algn="l">
              <a:lnSpc>
                <a:spcPct val="100000"/>
              </a:lnSpc>
              <a:spcBef>
                <a:spcPts val="280"/>
              </a:spcBef>
              <a:spcAft>
                <a:spcPts val="0"/>
              </a:spcAft>
              <a:buClr>
                <a:schemeClr val="dk1"/>
              </a:buClr>
              <a:buSzPts val="1400"/>
              <a:buChar char="–"/>
              <a:defRPr/>
            </a:lvl2pPr>
            <a:lvl3pPr marL="1371600" lvl="2" indent="-304800" algn="l">
              <a:lnSpc>
                <a:spcPct val="100000"/>
              </a:lnSpc>
              <a:spcBef>
                <a:spcPts val="240"/>
              </a:spcBef>
              <a:spcAft>
                <a:spcPts val="0"/>
              </a:spcAft>
              <a:buClr>
                <a:schemeClr val="dk1"/>
              </a:buClr>
              <a:buSzPts val="1200"/>
              <a:buChar char="–"/>
              <a:defRPr/>
            </a:lvl3pPr>
            <a:lvl4pPr marL="1828800" lvl="3" indent="-304800" algn="l">
              <a:lnSpc>
                <a:spcPct val="100000"/>
              </a:lnSpc>
              <a:spcBef>
                <a:spcPts val="240"/>
              </a:spcBef>
              <a:spcAft>
                <a:spcPts val="0"/>
              </a:spcAft>
              <a:buClr>
                <a:schemeClr val="dk1"/>
              </a:buClr>
              <a:buSzPts val="1200"/>
              <a:buChar char="–"/>
              <a:defRPr/>
            </a:lvl4pPr>
            <a:lvl5pPr marL="2286000" lvl="4" indent="-228600" algn="l">
              <a:lnSpc>
                <a:spcPct val="100000"/>
              </a:lnSpc>
              <a:spcBef>
                <a:spcPts val="280"/>
              </a:spcBef>
              <a:spcAft>
                <a:spcPts val="0"/>
              </a:spcAft>
              <a:buClr>
                <a:schemeClr val="lt1"/>
              </a:buClr>
              <a:buSzPts val="1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 name="Google Shape;19;p46"/>
          <p:cNvSpPr txBox="1">
            <a:spLocks noGrp="1"/>
          </p:cNvSpPr>
          <p:nvPr>
            <p:ph type="body" idx="2"/>
          </p:nvPr>
        </p:nvSpPr>
        <p:spPr>
          <a:xfrm>
            <a:off x="539751" y="2931790"/>
            <a:ext cx="8064697" cy="3603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None/>
              <a:defRPr/>
            </a:lvl1pPr>
            <a:lvl2pPr marL="914400" lvl="1" indent="-317500" algn="l">
              <a:lnSpc>
                <a:spcPct val="100000"/>
              </a:lnSpc>
              <a:spcBef>
                <a:spcPts val="280"/>
              </a:spcBef>
              <a:spcAft>
                <a:spcPts val="0"/>
              </a:spcAft>
              <a:buClr>
                <a:schemeClr val="dk1"/>
              </a:buClr>
              <a:buSzPts val="1400"/>
              <a:buChar char="–"/>
              <a:defRPr/>
            </a:lvl2pPr>
            <a:lvl3pPr marL="1371600" lvl="2" indent="-304800" algn="l">
              <a:lnSpc>
                <a:spcPct val="100000"/>
              </a:lnSpc>
              <a:spcBef>
                <a:spcPts val="240"/>
              </a:spcBef>
              <a:spcAft>
                <a:spcPts val="0"/>
              </a:spcAft>
              <a:buClr>
                <a:schemeClr val="dk1"/>
              </a:buClr>
              <a:buSzPts val="1200"/>
              <a:buChar char="–"/>
              <a:defRPr/>
            </a:lvl3pPr>
            <a:lvl4pPr marL="1828800" lvl="3" indent="-304800" algn="l">
              <a:lnSpc>
                <a:spcPct val="100000"/>
              </a:lnSpc>
              <a:spcBef>
                <a:spcPts val="240"/>
              </a:spcBef>
              <a:spcAft>
                <a:spcPts val="0"/>
              </a:spcAft>
              <a:buClr>
                <a:schemeClr val="dk1"/>
              </a:buClr>
              <a:buSzPts val="1200"/>
              <a:buChar char="–"/>
              <a:defRPr/>
            </a:lvl4pPr>
            <a:lvl5pPr marL="2286000" lvl="4" indent="-228600" algn="l">
              <a:lnSpc>
                <a:spcPct val="100000"/>
              </a:lnSpc>
              <a:spcBef>
                <a:spcPts val="280"/>
              </a:spcBef>
              <a:spcAft>
                <a:spcPts val="0"/>
              </a:spcAft>
              <a:buClr>
                <a:schemeClr val="lt1"/>
              </a:buClr>
              <a:buSzPts val="1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0597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usta välislide">
  <p:cSld name="1_Musta välislide">
    <p:spTree>
      <p:nvGrpSpPr>
        <p:cNvPr id="1" name="Shape 26"/>
        <p:cNvGrpSpPr/>
        <p:nvPr/>
      </p:nvGrpSpPr>
      <p:grpSpPr>
        <a:xfrm>
          <a:off x="0" y="0"/>
          <a:ext cx="0" cy="0"/>
          <a:chOff x="0" y="0"/>
          <a:chExt cx="0" cy="0"/>
        </a:xfrm>
      </p:grpSpPr>
      <p:sp>
        <p:nvSpPr>
          <p:cNvPr id="27" name="Google Shape;27;p48"/>
          <p:cNvSpPr/>
          <p:nvPr/>
        </p:nvSpPr>
        <p:spPr>
          <a:xfrm>
            <a:off x="0" y="0"/>
            <a:ext cx="9144000" cy="5148000"/>
          </a:xfrm>
          <a:prstGeom prst="rect">
            <a:avLst/>
          </a:prstGeom>
          <a:solidFill>
            <a:schemeClr val="dk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0" name="Google Shape;30;p48" descr="SITRA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100000" y="4770000"/>
            <a:ext cx="832500" cy="162000"/>
          </a:xfrm>
          <a:prstGeom prst="rect">
            <a:avLst/>
          </a:prstGeom>
          <a:noFill/>
          <a:ln>
            <a:noFill/>
          </a:ln>
        </p:spPr>
      </p:pic>
      <p:sp>
        <p:nvSpPr>
          <p:cNvPr id="28" name="Google Shape;28;p48"/>
          <p:cNvSpPr txBox="1">
            <a:spLocks noGrp="1"/>
          </p:cNvSpPr>
          <p:nvPr>
            <p:ph type="title"/>
          </p:nvPr>
        </p:nvSpPr>
        <p:spPr>
          <a:xfrm>
            <a:off x="539552" y="1707654"/>
            <a:ext cx="8064896" cy="1224136"/>
          </a:xfrm>
          <a:prstGeom prst="rect">
            <a:avLst/>
          </a:prstGeom>
          <a:noFill/>
          <a:ln>
            <a:noFill/>
          </a:ln>
        </p:spPr>
        <p:txBody>
          <a:bodyPr spcFirstLastPara="1" wrap="square" lIns="0" tIns="0" rIns="0" bIns="140400" anchor="b" anchorCtr="0">
            <a:noAutofit/>
          </a:bodyPr>
          <a:lstStyle>
            <a:lvl1pPr lvl="0" algn="ctr">
              <a:lnSpc>
                <a:spcPct val="100000"/>
              </a:lnSpc>
              <a:spcBef>
                <a:spcPts val="0"/>
              </a:spcBef>
              <a:spcAft>
                <a:spcPts val="0"/>
              </a:spcAft>
              <a:buClr>
                <a:schemeClr val="lt1"/>
              </a:buClr>
              <a:buSzPts val="2400"/>
              <a:buFont typeface="Arial Black"/>
              <a:buNone/>
              <a:defRPr sz="24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8"/>
          <p:cNvSpPr txBox="1">
            <a:spLocks noGrp="1"/>
          </p:cNvSpPr>
          <p:nvPr>
            <p:ph type="body" idx="1"/>
          </p:nvPr>
        </p:nvSpPr>
        <p:spPr>
          <a:xfrm>
            <a:off x="539552" y="2931790"/>
            <a:ext cx="8064896" cy="4318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320"/>
              </a:spcBef>
              <a:spcAft>
                <a:spcPts val="0"/>
              </a:spcAft>
              <a:buClr>
                <a:schemeClr val="lt1"/>
              </a:buClr>
              <a:buSzPts val="1600"/>
              <a:buNone/>
              <a:defRPr>
                <a:solidFill>
                  <a:schemeClr val="lt1"/>
                </a:solidFill>
                <a:latin typeface="Georgia"/>
                <a:ea typeface="Georgia"/>
                <a:cs typeface="Georgia"/>
                <a:sym typeface="Georgia"/>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228600" algn="ctr">
              <a:lnSpc>
                <a:spcPct val="100000"/>
              </a:lnSpc>
              <a:spcBef>
                <a:spcPts val="360"/>
              </a:spcBef>
              <a:spcAft>
                <a:spcPts val="0"/>
              </a:spcAft>
              <a:buClr>
                <a:schemeClr val="lt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40964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usta välislide" preserve="1">
  <p:cSld name="Valkoinen välislide">
    <p:bg>
      <p:bgPr>
        <a:solidFill>
          <a:schemeClr val="bg1"/>
        </a:solidFill>
        <a:effectLst/>
      </p:bgPr>
    </p:bg>
    <p:spTree>
      <p:nvGrpSpPr>
        <p:cNvPr id="1" name="Shape 26"/>
        <p:cNvGrpSpPr/>
        <p:nvPr/>
      </p:nvGrpSpPr>
      <p:grpSpPr>
        <a:xfrm>
          <a:off x="0" y="0"/>
          <a:ext cx="0" cy="0"/>
          <a:chOff x="0" y="0"/>
          <a:chExt cx="0" cy="0"/>
        </a:xfrm>
      </p:grpSpPr>
      <p:sp>
        <p:nvSpPr>
          <p:cNvPr id="28" name="Google Shape;28;p48"/>
          <p:cNvSpPr txBox="1">
            <a:spLocks noGrp="1"/>
          </p:cNvSpPr>
          <p:nvPr>
            <p:ph type="title"/>
          </p:nvPr>
        </p:nvSpPr>
        <p:spPr>
          <a:xfrm>
            <a:off x="539552" y="1707654"/>
            <a:ext cx="8064896" cy="1224136"/>
          </a:xfrm>
          <a:prstGeom prst="rect">
            <a:avLst/>
          </a:prstGeom>
          <a:noFill/>
          <a:ln>
            <a:noFill/>
          </a:ln>
        </p:spPr>
        <p:txBody>
          <a:bodyPr spcFirstLastPara="1" wrap="square" lIns="0" tIns="0" rIns="0" bIns="140400" anchor="b" anchorCtr="0">
            <a:noAutofit/>
          </a:bodyPr>
          <a:lstStyle>
            <a:lvl1pPr lvl="0" algn="ctr">
              <a:lnSpc>
                <a:spcPct val="100000"/>
              </a:lnSpc>
              <a:spcBef>
                <a:spcPts val="0"/>
              </a:spcBef>
              <a:spcAft>
                <a:spcPts val="0"/>
              </a:spcAft>
              <a:buClr>
                <a:schemeClr val="lt1"/>
              </a:buClr>
              <a:buSzPts val="2400"/>
              <a:buFont typeface="Arial Black"/>
              <a:buNone/>
              <a:defRPr sz="2400" cap="none">
                <a:solidFill>
                  <a:schemeClr val="tx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8"/>
          <p:cNvSpPr txBox="1">
            <a:spLocks noGrp="1"/>
          </p:cNvSpPr>
          <p:nvPr>
            <p:ph type="body" idx="1"/>
          </p:nvPr>
        </p:nvSpPr>
        <p:spPr>
          <a:xfrm>
            <a:off x="539552" y="2931790"/>
            <a:ext cx="8064896" cy="4318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320"/>
              </a:spcBef>
              <a:spcAft>
                <a:spcPts val="0"/>
              </a:spcAft>
              <a:buClr>
                <a:schemeClr val="lt1"/>
              </a:buClr>
              <a:buSzPts val="1600"/>
              <a:buNone/>
              <a:defRPr>
                <a:solidFill>
                  <a:schemeClr val="tx1"/>
                </a:solidFill>
                <a:latin typeface="Georgia"/>
                <a:ea typeface="Georgia"/>
                <a:cs typeface="Georgia"/>
                <a:sym typeface="Georgia"/>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228600" algn="ctr">
              <a:lnSpc>
                <a:spcPct val="100000"/>
              </a:lnSpc>
              <a:spcBef>
                <a:spcPts val="360"/>
              </a:spcBef>
              <a:spcAft>
                <a:spcPts val="0"/>
              </a:spcAft>
              <a:buClr>
                <a:schemeClr val="lt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12735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Shape 25"/>
        <p:cNvGrpSpPr/>
        <p:nvPr/>
      </p:nvGrpSpPr>
      <p:grpSpPr>
        <a:xfrm>
          <a:off x="0" y="0"/>
          <a:ext cx="0" cy="0"/>
          <a:chOff x="0" y="0"/>
          <a:chExt cx="0" cy="0"/>
        </a:xfrm>
      </p:grpSpPr>
      <p:sp>
        <p:nvSpPr>
          <p:cNvPr id="4" name="Otsikon paikkamerkki 1">
            <a:extLst>
              <a:ext uri="{FF2B5EF4-FFF2-40B4-BE49-F238E27FC236}">
                <a16:creationId xmlns:a16="http://schemas.microsoft.com/office/drawing/2014/main" id="{5D7509FD-6507-2F42-BD64-2E20C7CC8F7A}"/>
              </a:ext>
            </a:extLst>
          </p:cNvPr>
          <p:cNvSpPr>
            <a:spLocks noGrp="1"/>
          </p:cNvSpPr>
          <p:nvPr>
            <p:ph type="title"/>
          </p:nvPr>
        </p:nvSpPr>
        <p:spPr>
          <a:xfrm>
            <a:off x="467544" y="267494"/>
            <a:ext cx="8208912" cy="808773"/>
          </a:xfrm>
          <a:prstGeom prst="rect">
            <a:avLst/>
          </a:prstGeom>
        </p:spPr>
        <p:txBody>
          <a:bodyPr vert="horz" lIns="0" tIns="0" rIns="0" bIns="0" rtlCol="0" anchor="ctr" anchorCtr="0">
            <a:noAutofit/>
          </a:bodyPr>
          <a:lstStyle/>
          <a:p>
            <a:r>
              <a:rPr lang="fi-FI"/>
              <a:t>Muokkaa perustyyl. napsautt.</a:t>
            </a:r>
          </a:p>
        </p:txBody>
      </p:sp>
    </p:spTree>
    <p:extLst>
      <p:ext uri="{BB962C8B-B14F-4D97-AF65-F5344CB8AC3E}">
        <p14:creationId xmlns:p14="http://schemas.microsoft.com/office/powerpoint/2010/main" val="218817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Tree>
    <p:extLst>
      <p:ext uri="{BB962C8B-B14F-4D97-AF65-F5344CB8AC3E}">
        <p14:creationId xmlns:p14="http://schemas.microsoft.com/office/powerpoint/2010/main" val="1787106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ain otsikko" userDrawn="1">
  <p:cSld name="Vain otsikko">
    <p:spTree>
      <p:nvGrpSpPr>
        <p:cNvPr id="1" name="Shape 46"/>
        <p:cNvGrpSpPr/>
        <p:nvPr/>
      </p:nvGrpSpPr>
      <p:grpSpPr>
        <a:xfrm>
          <a:off x="0" y="0"/>
          <a:ext cx="0" cy="0"/>
          <a:chOff x="0" y="0"/>
          <a:chExt cx="0" cy="0"/>
        </a:xfrm>
      </p:grpSpPr>
      <p:sp>
        <p:nvSpPr>
          <p:cNvPr id="6" name="Otsikon paikkamerkki 1">
            <a:extLst>
              <a:ext uri="{FF2B5EF4-FFF2-40B4-BE49-F238E27FC236}">
                <a16:creationId xmlns:a16="http://schemas.microsoft.com/office/drawing/2014/main" id="{BA2F545E-60EF-9D41-A316-89BAFB922E3F}"/>
              </a:ext>
            </a:extLst>
          </p:cNvPr>
          <p:cNvSpPr>
            <a:spLocks noGrp="1"/>
          </p:cNvSpPr>
          <p:nvPr>
            <p:ph type="title"/>
          </p:nvPr>
        </p:nvSpPr>
        <p:spPr>
          <a:xfrm>
            <a:off x="467544" y="267494"/>
            <a:ext cx="8208912" cy="808773"/>
          </a:xfrm>
          <a:prstGeom prst="rect">
            <a:avLst/>
          </a:prstGeom>
        </p:spPr>
        <p:txBody>
          <a:bodyPr vert="horz" lIns="0" tIns="0" rIns="0" bIns="0" rtlCol="0" anchor="ctr" anchorCtr="0">
            <a:noAutofit/>
          </a:bodyPr>
          <a:lstStyle/>
          <a:p>
            <a:r>
              <a:rPr lang="fi-FI"/>
              <a:t>Muokkaa perustyyl. napsautt.</a:t>
            </a:r>
          </a:p>
        </p:txBody>
      </p:sp>
    </p:spTree>
    <p:extLst>
      <p:ext uri="{BB962C8B-B14F-4D97-AF65-F5344CB8AC3E}">
        <p14:creationId xmlns:p14="http://schemas.microsoft.com/office/powerpoint/2010/main" val="3300278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Otsikon paikkamerkki 1"/>
          <p:cNvSpPr>
            <a:spLocks noGrp="1"/>
          </p:cNvSpPr>
          <p:nvPr>
            <p:ph type="title"/>
          </p:nvPr>
        </p:nvSpPr>
        <p:spPr>
          <a:xfrm>
            <a:off x="467544" y="267494"/>
            <a:ext cx="8208912" cy="808773"/>
          </a:xfrm>
          <a:prstGeom prst="rect">
            <a:avLst/>
          </a:prstGeom>
        </p:spPr>
        <p:txBody>
          <a:bodyPr vert="horz" lIns="0" tIns="0" rIns="0" bIns="0" rtlCol="0" anchor="ctr" anchorCtr="0">
            <a:noAutofit/>
          </a:bodyPr>
          <a:lstStyle/>
          <a:p>
            <a:r>
              <a:rPr lang="fi-FI"/>
              <a:t>Muokkaa perustyyl. napsautt.</a:t>
            </a:r>
          </a:p>
        </p:txBody>
      </p:sp>
      <p:sp>
        <p:nvSpPr>
          <p:cNvPr id="17" name="Tekstin paikkamerkki 2"/>
          <p:cNvSpPr>
            <a:spLocks noGrp="1"/>
          </p:cNvSpPr>
          <p:nvPr>
            <p:ph type="body" idx="1"/>
          </p:nvPr>
        </p:nvSpPr>
        <p:spPr>
          <a:xfrm>
            <a:off x="467544" y="1203598"/>
            <a:ext cx="8208912" cy="3312368"/>
          </a:xfrm>
          <a:prstGeom prst="rect">
            <a:avLst/>
          </a:prstGeom>
        </p:spPr>
        <p:txBody>
          <a:bodyPr vert="horz" lIns="0" tIns="0" rIns="0" bIns="0" rtlCol="0" anchor="t" anchorCtr="0">
            <a:noAutofit/>
          </a:bodyPr>
          <a:lstStyle/>
          <a:p>
            <a:pPr lvl="0"/>
            <a:r>
              <a:rPr lang="fi-FI" err="1"/>
              <a:t>Click</a:t>
            </a:r>
            <a:r>
              <a:rPr lang="fi-FI"/>
              <a:t> to </a:t>
            </a:r>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p:txBody>
      </p:sp>
      <p:pic>
        <p:nvPicPr>
          <p:cNvPr id="4" name="Picture 3" descr="SITRA_BLACK.png">
            <a:extLst>
              <a:ext uri="{FF2B5EF4-FFF2-40B4-BE49-F238E27FC236}">
                <a16:creationId xmlns:a16="http://schemas.microsoft.com/office/drawing/2014/main" id="{E8E6354C-F4C0-1741-88F1-AD5D9578AEB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100392" y="4770000"/>
            <a:ext cx="827584" cy="161043"/>
          </a:xfrm>
          <a:prstGeom prst="rect">
            <a:avLst/>
          </a:prstGeom>
        </p:spPr>
      </p:pic>
    </p:spTree>
    <p:extLst>
      <p:ext uri="{BB962C8B-B14F-4D97-AF65-F5344CB8AC3E}">
        <p14:creationId xmlns:p14="http://schemas.microsoft.com/office/powerpoint/2010/main" val="3612514049"/>
      </p:ext>
    </p:extLst>
  </p:cSld>
  <p:clrMap bg1="lt1" tx1="dk1" bg2="lt2" tx2="dk2" accent1="accent1" accent2="accent2" accent3="accent3" accent4="accent4" accent5="accent5" accent6="accent6" hlink="hlink" folHlink="folHlink"/>
  <p:sldLayoutIdLst>
    <p:sldLayoutId id="2147486082" r:id="rId1"/>
    <p:sldLayoutId id="2147486185" r:id="rId2"/>
    <p:sldLayoutId id="2147486186" r:id="rId3"/>
    <p:sldLayoutId id="2147486187" r:id="rId4"/>
    <p:sldLayoutId id="2147486190" r:id="rId5"/>
    <p:sldLayoutId id="2147486224" r:id="rId6"/>
    <p:sldLayoutId id="2147486221" r:id="rId7"/>
    <p:sldLayoutId id="2147486222" r:id="rId8"/>
    <p:sldLayoutId id="2147486223" r:id="rId9"/>
  </p:sldLayoutIdLst>
  <p:hf hdr="0" ftr="0" dt="0"/>
  <p:txStyles>
    <p:titleStyle>
      <a:lvl1pPr algn="l" defTabSz="457200" rtl="0" eaLnBrk="1" latinLnBrk="0" hangingPunct="1">
        <a:spcBef>
          <a:spcPct val="0"/>
        </a:spcBef>
        <a:buNone/>
        <a:defRPr sz="2400" b="0" i="0" kern="1200">
          <a:solidFill>
            <a:schemeClr val="tx1"/>
          </a:solidFill>
          <a:latin typeface="+mj-lt"/>
          <a:ea typeface="+mj-ea"/>
          <a:cs typeface="Arial Black"/>
        </a:defRPr>
      </a:lvl1pPr>
    </p:titleStyle>
    <p:bodyStyle>
      <a:lvl1pPr marL="179388" indent="-179388" algn="l" defTabSz="457200" rtl="0" eaLnBrk="1" latinLnBrk="0" hangingPunct="1">
        <a:lnSpc>
          <a:spcPct val="100000"/>
        </a:lnSpc>
        <a:spcBef>
          <a:spcPct val="20000"/>
        </a:spcBef>
        <a:buFont typeface="Lucida Grande"/>
        <a:buChar char="-"/>
        <a:defRPr sz="1600" b="0" i="0" kern="1200">
          <a:solidFill>
            <a:schemeClr val="tx1"/>
          </a:solidFill>
          <a:latin typeface="+mn-lt"/>
          <a:ea typeface="+mn-ea"/>
          <a:cs typeface="Georgia"/>
        </a:defRPr>
      </a:lvl1pPr>
      <a:lvl2pPr marL="357188" indent="-177800" algn="l" defTabSz="457200" rtl="0" eaLnBrk="1" latinLnBrk="0" hangingPunct="1">
        <a:lnSpc>
          <a:spcPct val="100000"/>
        </a:lnSpc>
        <a:spcBef>
          <a:spcPct val="20000"/>
        </a:spcBef>
        <a:buFont typeface="Georgia" panose="02040502050405020303" pitchFamily="18" charset="0"/>
        <a:buChar char="–"/>
        <a:defRPr sz="1400" b="0" i="0" kern="1200">
          <a:solidFill>
            <a:schemeClr val="tx1"/>
          </a:solidFill>
          <a:latin typeface="+mn-lt"/>
          <a:ea typeface="+mn-ea"/>
          <a:cs typeface="Georgia"/>
        </a:defRPr>
      </a:lvl2pPr>
      <a:lvl3pPr marL="536575" indent="-171450" algn="l" defTabSz="457200" rtl="0" eaLnBrk="1" latinLnBrk="0" hangingPunct="1">
        <a:lnSpc>
          <a:spcPct val="100000"/>
        </a:lnSpc>
        <a:spcBef>
          <a:spcPct val="20000"/>
        </a:spcBef>
        <a:buFont typeface="Georgia" panose="02040502050405020303" pitchFamily="18" charset="0"/>
        <a:buChar char="–"/>
        <a:defRPr sz="1200" b="0" i="0" kern="1200">
          <a:solidFill>
            <a:schemeClr val="tx1"/>
          </a:solidFill>
          <a:latin typeface="+mn-lt"/>
          <a:ea typeface="+mn-ea"/>
          <a:cs typeface="Georgia"/>
        </a:defRPr>
      </a:lvl3pPr>
      <a:lvl4pPr marL="720725" indent="-171450" algn="l" defTabSz="457200" rtl="0" eaLnBrk="1" latinLnBrk="0" hangingPunct="1">
        <a:lnSpc>
          <a:spcPct val="100000"/>
        </a:lnSpc>
        <a:spcBef>
          <a:spcPct val="20000"/>
        </a:spcBef>
        <a:buFont typeface="Georgia" panose="02040502050405020303" pitchFamily="18" charset="0"/>
        <a:buChar char="–"/>
        <a:defRPr sz="1200" b="0" i="0" kern="1200">
          <a:solidFill>
            <a:schemeClr val="tx1"/>
          </a:solidFill>
          <a:latin typeface="+mn-lt"/>
          <a:ea typeface="+mn-ea"/>
          <a:cs typeface="Georgia"/>
        </a:defRPr>
      </a:lvl4pPr>
      <a:lvl5pPr marL="1828800" indent="0" algn="ctr" defTabSz="457200" rtl="0" eaLnBrk="1" latinLnBrk="0" hangingPunct="1">
        <a:spcBef>
          <a:spcPct val="20000"/>
        </a:spcBef>
        <a:buFont typeface="Arial"/>
        <a:buNone/>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ulevaisuustaajuus.f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tulevaisuustaajuus@sitra.fi"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924AD8-099F-4EEC-B444-CB7E4796EC0C}"/>
              </a:ext>
            </a:extLst>
          </p:cNvPr>
          <p:cNvSpPr>
            <a:spLocks noGrp="1"/>
          </p:cNvSpPr>
          <p:nvPr>
            <p:ph type="title"/>
          </p:nvPr>
        </p:nvSpPr>
        <p:spPr>
          <a:xfrm>
            <a:off x="539551" y="514876"/>
            <a:ext cx="8136905" cy="369332"/>
          </a:xfrm>
        </p:spPr>
        <p:txBody>
          <a:bodyPr>
            <a:spAutoFit/>
          </a:bodyPr>
          <a:lstStyle/>
          <a:p>
            <a:pPr algn="l" rtl="0"/>
            <a:r>
              <a:rPr lang="sv" b="0" i="0" u="none" baseline="0"/>
              <a:t>Instruktioner för ledare av Framtidsfrekvensen-workshoppar</a:t>
            </a:r>
            <a:endParaRPr lang="sv"/>
          </a:p>
        </p:txBody>
      </p:sp>
      <p:sp>
        <p:nvSpPr>
          <p:cNvPr id="3" name="Tekstin paikkamerkki 2">
            <a:extLst>
              <a:ext uri="{FF2B5EF4-FFF2-40B4-BE49-F238E27FC236}">
                <a16:creationId xmlns:a16="http://schemas.microsoft.com/office/drawing/2014/main" id="{F56BFCC1-DCD9-48E7-A817-1543C6C32D59}"/>
              </a:ext>
            </a:extLst>
          </p:cNvPr>
          <p:cNvSpPr>
            <a:spLocks noGrp="1"/>
          </p:cNvSpPr>
          <p:nvPr>
            <p:ph type="body" sz="quarter" idx="4294967295"/>
          </p:nvPr>
        </p:nvSpPr>
        <p:spPr>
          <a:xfrm>
            <a:off x="539552" y="1275606"/>
            <a:ext cx="8136904" cy="3240360"/>
          </a:xfrm>
        </p:spPr>
        <p:txBody>
          <a:bodyPr>
            <a:normAutofit fontScale="92500" lnSpcReduction="20000"/>
          </a:bodyPr>
          <a:lstStyle/>
          <a:p>
            <a:pPr algn="l" rtl="0"/>
            <a:r>
              <a:rPr lang="sv" b="0" i="0" u="none" baseline="0" dirty="0"/>
              <a:t>Du hittar närmare instruktioner för facilitering av en workshop på finska i handboken Vetäjän käsikirja. Du kan ladda ner den på adressen www.tulevaisuustaajuus.fi</a:t>
            </a:r>
          </a:p>
          <a:p>
            <a:pPr lvl="1" algn="l" rtl="0"/>
            <a:r>
              <a:rPr lang="sv" b="0" i="0" u="none" baseline="0" dirty="0"/>
              <a:t>Handboken innehåller även en schemaläggning för workshoppen och de avsnitt som innehåller tal. De avsnitt som innehåller tal anges i PPT-presentationen i anteckningarna för varje bildlayout </a:t>
            </a:r>
          </a:p>
          <a:p>
            <a:pPr algn="l" rtl="0"/>
            <a:r>
              <a:rPr lang="sv" b="0" i="0" u="none" baseline="0" dirty="0"/>
              <a:t>PPT-bildlayouter kan ändras och anpassas enligt situationen, till exempel kan man förkorta och sammanfatta eller ändra exemplen så att det bättre lämpar sig för gruppens kontext. Du kan också kopiera innehållen i denna PPT-presentation till din egen PPT-presentation</a:t>
            </a:r>
            <a:endParaRPr lang="sv" dirty="0"/>
          </a:p>
          <a:p>
            <a:pPr lvl="1" algn="l" rtl="0"/>
            <a:r>
              <a:rPr lang="sv" b="0" i="0" u="none" baseline="0" dirty="0"/>
              <a:t>Denna PPT-presentation har tagits fram särskilt för nätworkshoppar. Du kommer väl ihåg att ta bort alla instruktioner som gäller onlinearbete om du ordnar en fysisk workshop. </a:t>
            </a:r>
          </a:p>
          <a:p>
            <a:pPr lvl="1" algn="l" rtl="0"/>
            <a:r>
              <a:rPr lang="sv" b="0" i="0" u="none" baseline="0" dirty="0"/>
              <a:t>Om du gör en egen version av Framtidsfrekvensen, kom ihåg att hänvisa till originalversionen.</a:t>
            </a:r>
            <a:endParaRPr lang="sv" dirty="0"/>
          </a:p>
          <a:p>
            <a:pPr algn="l" rtl="0"/>
            <a:r>
              <a:rPr lang="sv" b="0" i="0" u="none" baseline="0" dirty="0"/>
              <a:t>Om du ordnar en nätworkshop kan du ta efter vår Miro-mall. Du hittar länken till den på adressen </a:t>
            </a:r>
            <a:r>
              <a:rPr lang="sv" b="0" i="0" u="none" baseline="0" dirty="0">
                <a:hlinkClick r:id="rId3"/>
              </a:rPr>
              <a:t>www.tulevaisuustaajuus.fi</a:t>
            </a:r>
            <a:r>
              <a:rPr lang="sv" b="0" i="0" u="none" baseline="0" dirty="0"/>
              <a:t>. Även många andra plattformar som är avsedda för onlinearbete fungerar bra. </a:t>
            </a:r>
          </a:p>
          <a:p>
            <a:pPr algn="l" rtl="0"/>
            <a:r>
              <a:rPr lang="sv" b="0" i="0" u="none" baseline="0" dirty="0"/>
              <a:t>Ni kan dela alster eller insikter från er workshop i sociala medier med hashtaggen #tulevaisuustaajuus</a:t>
            </a:r>
          </a:p>
          <a:p>
            <a:pPr algn="l" rtl="0"/>
            <a:r>
              <a:rPr lang="sv" b="0" i="0" u="none" baseline="0" dirty="0"/>
              <a:t>Har du frågor? Kontakta </a:t>
            </a:r>
            <a:r>
              <a:rPr lang="sv" b="0" i="0" u="none" baseline="0" dirty="0">
                <a:hlinkClick r:id="rId4"/>
              </a:rPr>
              <a:t>tulevaisuustaajuus@sitra.fi</a:t>
            </a:r>
            <a:r>
              <a:rPr lang="sv" b="0" i="0" u="none" baseline="0" dirty="0"/>
              <a:t> </a:t>
            </a:r>
          </a:p>
          <a:p>
            <a:pPr marL="0" indent="0" algn="l" rtl="0">
              <a:buNone/>
            </a:pPr>
            <a:endParaRPr lang="sv" dirty="0"/>
          </a:p>
          <a:p>
            <a:pPr marL="0" indent="0" algn="l" rtl="0">
              <a:buNone/>
            </a:pPr>
            <a:endParaRPr lang="sv" dirty="0"/>
          </a:p>
        </p:txBody>
      </p:sp>
    </p:spTree>
    <p:extLst>
      <p:ext uri="{BB962C8B-B14F-4D97-AF65-F5344CB8AC3E}">
        <p14:creationId xmlns:p14="http://schemas.microsoft.com/office/powerpoint/2010/main" val="1188956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3" name="Picture 2">
            <a:extLst>
              <a:ext uri="{FF2B5EF4-FFF2-40B4-BE49-F238E27FC236}">
                <a16:creationId xmlns:a16="http://schemas.microsoft.com/office/drawing/2014/main" id="{BA63E4EA-0E4A-8744-AFFC-7831F6FD17A5}"/>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tretch>
            <a:fillRect/>
          </a:stretch>
        </p:blipFill>
        <p:spPr>
          <a:xfrm>
            <a:off x="2967187" y="660903"/>
            <a:ext cx="3209626" cy="3821694"/>
          </a:xfrm>
          <a:prstGeom prst="rect">
            <a:avLst/>
          </a:prstGeom>
        </p:spPr>
      </p:pic>
      <p:pic>
        <p:nvPicPr>
          <p:cNvPr id="10" name="Picture 9" descr="Mustavalkoinen kasvokuva Elise Bouldingista.">
            <a:extLst>
              <a:ext uri="{FF2B5EF4-FFF2-40B4-BE49-F238E27FC236}">
                <a16:creationId xmlns:a16="http://schemas.microsoft.com/office/drawing/2014/main" id="{038E751F-72CA-8A46-AD54-B41097F77B62}"/>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a:off x="3226868" y="941559"/>
            <a:ext cx="2668450" cy="3322623"/>
          </a:xfrm>
          <a:prstGeom prst="rect">
            <a:avLst/>
          </a:prstGeom>
        </p:spPr>
      </p:pic>
      <p:sp>
        <p:nvSpPr>
          <p:cNvPr id="9" name="Google Shape;269;p9">
            <a:extLst>
              <a:ext uri="{FF2B5EF4-FFF2-40B4-BE49-F238E27FC236}">
                <a16:creationId xmlns:a16="http://schemas.microsoft.com/office/drawing/2014/main" id="{F257F636-6B32-EA47-8ABC-183EA286B7D3}"/>
              </a:ext>
            </a:extLst>
          </p:cNvPr>
          <p:cNvSpPr txBox="1"/>
          <p:nvPr/>
        </p:nvSpPr>
        <p:spPr>
          <a:xfrm>
            <a:off x="0" y="4844205"/>
            <a:ext cx="2871216" cy="299295"/>
          </a:xfrm>
          <a:prstGeom prst="rect">
            <a:avLst/>
          </a:prstGeom>
          <a:noFill/>
          <a:ln>
            <a:noFill/>
          </a:ln>
        </p:spPr>
        <p:txBody>
          <a:bodyPr spcFirstLastPara="1" wrap="square" lIns="144000" tIns="0" rIns="0" bIns="144000" anchor="t" anchorCtr="0">
            <a:spAutoFit/>
          </a:bodyPr>
          <a:lstStyle/>
          <a:p>
            <a:pPr lvl="0" algn="l" rtl="0">
              <a:spcBef>
                <a:spcPts val="0"/>
              </a:spcBef>
              <a:spcAft>
                <a:spcPts val="0"/>
              </a:spcAft>
              <a:buClr>
                <a:srgbClr val="000000"/>
              </a:buClr>
              <a:buSzPts val="1200"/>
            </a:pPr>
            <a:r>
              <a:rPr lang="sv" sz="1000" b="0" i="0" u="none" baseline="0">
                <a:latin typeface="Georgia"/>
                <a:ea typeface="Georgia"/>
                <a:cs typeface="Georgia"/>
                <a:sym typeface="Georgia"/>
              </a:rPr>
              <a:t>IPRA Foundation</a:t>
            </a:r>
          </a:p>
        </p:txBody>
      </p:sp>
      <p:sp>
        <p:nvSpPr>
          <p:cNvPr id="2" name="Otsikko 1">
            <a:extLst>
              <a:ext uri="{FF2B5EF4-FFF2-40B4-BE49-F238E27FC236}">
                <a16:creationId xmlns:a16="http://schemas.microsoft.com/office/drawing/2014/main" id="{BA8FE9DE-874E-4103-B75C-C1E1CC89C59E}"/>
              </a:ext>
            </a:extLst>
          </p:cNvPr>
          <p:cNvSpPr>
            <a:spLocks noGrp="1"/>
          </p:cNvSpPr>
          <p:nvPr>
            <p:ph type="title"/>
          </p:nvPr>
        </p:nvSpPr>
        <p:spPr>
          <a:xfrm>
            <a:off x="0" y="-808773"/>
            <a:ext cx="8208912" cy="808773"/>
          </a:xfrm>
        </p:spPr>
        <p:txBody>
          <a:bodyPr/>
          <a:lstStyle/>
          <a:p>
            <a:pPr algn="l" rtl="0"/>
            <a:r>
              <a:rPr lang="sv" b="0" i="0" u="none" baseline="0"/>
              <a:t>Elise Boulding</a:t>
            </a:r>
            <a:endParaRPr lang="sv"/>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 name="Title 1">
            <a:extLst>
              <a:ext uri="{FF2B5EF4-FFF2-40B4-BE49-F238E27FC236}">
                <a16:creationId xmlns:a16="http://schemas.microsoft.com/office/drawing/2014/main" id="{620CAC19-7025-BC44-919A-42739D3BECE8}"/>
              </a:ext>
            </a:extLst>
          </p:cNvPr>
          <p:cNvSpPr>
            <a:spLocks noGrp="1"/>
          </p:cNvSpPr>
          <p:nvPr>
            <p:ph type="title"/>
          </p:nvPr>
        </p:nvSpPr>
        <p:spPr>
          <a:xfrm>
            <a:off x="539552" y="1337733"/>
            <a:ext cx="8064896" cy="1721057"/>
          </a:xfrm>
        </p:spPr>
        <p:txBody>
          <a:bodyPr/>
          <a:lstStyle/>
          <a:p>
            <a:pPr rtl="0"/>
            <a:r>
              <a:rPr lang="sv" sz="4800" b="1" i="0" u="none" baseline="0">
                <a:solidFill>
                  <a:schemeClr val="bg1"/>
                </a:solidFill>
                <a:ea typeface="Georgia"/>
                <a:cs typeface="Arial" panose="020B0604020202020204" pitchFamily="34" charset="0"/>
                <a:sym typeface="Georgia"/>
              </a:rPr>
              <a:t>”Tänk om det inte fanns några</a:t>
            </a:r>
            <a:br>
              <a:rPr lang="sv" sz="4800" b="1">
                <a:solidFill>
                  <a:schemeClr val="bg1"/>
                </a:solidFill>
                <a:ea typeface="Georgia"/>
                <a:cs typeface="Arial" panose="020B0604020202020204" pitchFamily="34" charset="0"/>
                <a:sym typeface="Georgia"/>
              </a:rPr>
            </a:br>
            <a:r>
              <a:rPr lang="sv" sz="4800" b="1" i="0" u="none" baseline="0">
                <a:solidFill>
                  <a:schemeClr val="bg1"/>
                </a:solidFill>
                <a:ea typeface="Georgia"/>
                <a:cs typeface="Arial" panose="020B0604020202020204" pitchFamily="34" charset="0"/>
                <a:sym typeface="Georgia"/>
              </a:rPr>
              <a:t>vapen i världen?”</a:t>
            </a:r>
            <a:endParaRPr lang="sv" sz="4800"/>
          </a:p>
        </p:txBody>
      </p:sp>
      <p:sp>
        <p:nvSpPr>
          <p:cNvPr id="3" name="Text Placeholder 2">
            <a:extLst>
              <a:ext uri="{FF2B5EF4-FFF2-40B4-BE49-F238E27FC236}">
                <a16:creationId xmlns:a16="http://schemas.microsoft.com/office/drawing/2014/main" id="{436973EF-8D6E-1749-B736-FD89A3D30F82}"/>
              </a:ext>
            </a:extLst>
          </p:cNvPr>
          <p:cNvSpPr>
            <a:spLocks noGrp="1"/>
          </p:cNvSpPr>
          <p:nvPr>
            <p:ph type="body" idx="1"/>
          </p:nvPr>
        </p:nvSpPr>
        <p:spPr>
          <a:xfrm>
            <a:off x="539552" y="3312790"/>
            <a:ext cx="8064896" cy="431800"/>
          </a:xfrm>
        </p:spPr>
        <p:txBody>
          <a:bodyPr/>
          <a:lstStyle/>
          <a:p>
            <a:pPr rtl="0"/>
            <a:r>
              <a:rPr lang="sv" b="0" i="0" u="none" baseline="0">
                <a:solidFill>
                  <a:schemeClr val="bg1"/>
                </a:solidFill>
                <a:latin typeface="Georgia" panose="02040502050405020303" pitchFamily="18" charset="0"/>
                <a:cs typeface="Arial" panose="020B0604020202020204" pitchFamily="34" charset="0"/>
              </a:rPr>
              <a:t>Elise Boulding</a:t>
            </a:r>
            <a:endParaRPr lang="sv" sz="3200">
              <a:solidFill>
                <a:srgbClr val="FF0000"/>
              </a:solidFill>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6" name="Google Shape;226;p6"/>
          <p:cNvSpPr txBox="1"/>
          <p:nvPr/>
        </p:nvSpPr>
        <p:spPr>
          <a:xfrm>
            <a:off x="3547453" y="786534"/>
            <a:ext cx="1540210" cy="64633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sv" sz="1400" b="0" i="0" u="none" strike="noStrike" cap="none" baseline="0">
                <a:solidFill>
                  <a:schemeClr val="bg1"/>
                </a:solidFill>
                <a:latin typeface="+mn-lt"/>
                <a:ea typeface="Georgia"/>
                <a:cs typeface="Arial" panose="020B0604020202020204" pitchFamily="34" charset="0"/>
                <a:sym typeface="Georgia"/>
              </a:rPr>
              <a:t>Tänk om alla, till och med fattiga, skulle kunna ta lån?</a:t>
            </a:r>
            <a:endParaRPr sz="1400" i="0" u="none" strike="noStrike" cap="none">
              <a:solidFill>
                <a:schemeClr val="bg1"/>
              </a:solidFill>
              <a:latin typeface="+mn-lt"/>
              <a:ea typeface="Georgia"/>
              <a:cs typeface="Arial" panose="020B0604020202020204" pitchFamily="34" charset="0"/>
              <a:sym typeface="Georgia"/>
            </a:endParaRPr>
          </a:p>
        </p:txBody>
      </p:sp>
      <p:sp>
        <p:nvSpPr>
          <p:cNvPr id="227" name="Google Shape;227;p6"/>
          <p:cNvSpPr txBox="1"/>
          <p:nvPr/>
        </p:nvSpPr>
        <p:spPr>
          <a:xfrm>
            <a:off x="915187" y="3541807"/>
            <a:ext cx="1854671" cy="86177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sv" sz="1400" b="0" i="0" u="none" strike="noStrike" cap="none" baseline="0">
                <a:solidFill>
                  <a:schemeClr val="bg1"/>
                </a:solidFill>
                <a:latin typeface="+mn-lt"/>
                <a:ea typeface="Georgia"/>
                <a:cs typeface="Arial" panose="020B0604020202020204" pitchFamily="34" charset="0"/>
                <a:sym typeface="Georgia"/>
              </a:rPr>
              <a:t>Tänk om länder som har krigat mot varandra i stället skulle bilda en gemenskap?</a:t>
            </a:r>
            <a:endParaRPr sz="1400" i="0" u="none" strike="noStrike" cap="none">
              <a:solidFill>
                <a:schemeClr val="bg1"/>
              </a:solidFill>
              <a:latin typeface="+mn-lt"/>
              <a:ea typeface="Arial"/>
              <a:cs typeface="Arial" panose="020B0604020202020204" pitchFamily="34" charset="0"/>
              <a:sym typeface="Arial"/>
            </a:endParaRPr>
          </a:p>
        </p:txBody>
      </p:sp>
      <p:sp>
        <p:nvSpPr>
          <p:cNvPr id="228" name="Google Shape;228;p6"/>
          <p:cNvSpPr txBox="1"/>
          <p:nvPr/>
        </p:nvSpPr>
        <p:spPr>
          <a:xfrm>
            <a:off x="6136033" y="3541807"/>
            <a:ext cx="1590202" cy="86177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sv" sz="1400" b="0" i="0" u="none" strike="noStrike" cap="none" baseline="0">
                <a:solidFill>
                  <a:schemeClr val="bg1"/>
                </a:solidFill>
                <a:latin typeface="+mn-lt"/>
                <a:ea typeface="Georgia"/>
                <a:cs typeface="Arial" panose="020B0604020202020204" pitchFamily="34" charset="0"/>
                <a:sym typeface="Georgia"/>
              </a:rPr>
              <a:t>Tänk om alla skulle ha rätt till ett eget hem, även hemlösa?</a:t>
            </a:r>
            <a:endParaRPr sz="1400" i="0" u="none" strike="noStrike" cap="none">
              <a:solidFill>
                <a:schemeClr val="bg1"/>
              </a:solidFill>
              <a:latin typeface="+mn-lt"/>
              <a:ea typeface="Arial"/>
              <a:cs typeface="Arial" panose="020B0604020202020204" pitchFamily="34" charset="0"/>
              <a:sym typeface="Arial"/>
            </a:endParaRPr>
          </a:p>
        </p:txBody>
      </p:sp>
      <p:sp>
        <p:nvSpPr>
          <p:cNvPr id="229" name="Google Shape;229;p6"/>
          <p:cNvSpPr txBox="1"/>
          <p:nvPr/>
        </p:nvSpPr>
        <p:spPr>
          <a:xfrm>
            <a:off x="1123233" y="1580068"/>
            <a:ext cx="1108256" cy="64633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sv" sz="1400" b="0" i="0" u="none" strike="noStrike" cap="none" baseline="0">
                <a:solidFill>
                  <a:schemeClr val="bg1"/>
                </a:solidFill>
                <a:latin typeface="+mn-lt"/>
                <a:ea typeface="Georgia"/>
                <a:cs typeface="Arial" panose="020B0604020202020204" pitchFamily="34" charset="0"/>
                <a:sym typeface="Georgia"/>
              </a:rPr>
              <a:t>Tänk om vi inte skulle ha avfall?</a:t>
            </a:r>
            <a:endParaRPr sz="1400" i="0" u="none" strike="noStrike" cap="none">
              <a:solidFill>
                <a:schemeClr val="bg1"/>
              </a:solidFill>
              <a:latin typeface="+mn-lt"/>
              <a:ea typeface="Georgia"/>
              <a:cs typeface="Arial" panose="020B0604020202020204" pitchFamily="34" charset="0"/>
              <a:sym typeface="Georgia"/>
            </a:endParaRPr>
          </a:p>
        </p:txBody>
      </p:sp>
      <p:sp>
        <p:nvSpPr>
          <p:cNvPr id="230" name="Google Shape;230;p6"/>
          <p:cNvSpPr txBox="1"/>
          <p:nvPr/>
        </p:nvSpPr>
        <p:spPr>
          <a:xfrm>
            <a:off x="6835870" y="1508506"/>
            <a:ext cx="1108256" cy="86177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sv" sz="1400" b="0" i="0" u="none" strike="noStrike" cap="none" baseline="0">
                <a:solidFill>
                  <a:schemeClr val="bg1"/>
                </a:solidFill>
                <a:latin typeface="+mn-lt"/>
                <a:ea typeface="Georgia"/>
                <a:cs typeface="Arial" panose="020B0604020202020204" pitchFamily="34" charset="0"/>
                <a:sym typeface="Georgia"/>
              </a:rPr>
              <a:t>Tänk om alla barn skulle få gå i skolan?</a:t>
            </a:r>
            <a:endParaRPr sz="1400" i="0" u="none" strike="noStrike" cap="none">
              <a:solidFill>
                <a:schemeClr val="bg1"/>
              </a:solidFill>
              <a:latin typeface="+mn-lt"/>
              <a:ea typeface="Arial"/>
              <a:cs typeface="Arial" panose="020B0604020202020204" pitchFamily="34" charset="0"/>
              <a:sym typeface="Arial"/>
            </a:endParaRPr>
          </a:p>
        </p:txBody>
      </p:sp>
      <p:sp>
        <p:nvSpPr>
          <p:cNvPr id="10" name="Title 9">
            <a:extLst>
              <a:ext uri="{FF2B5EF4-FFF2-40B4-BE49-F238E27FC236}">
                <a16:creationId xmlns:a16="http://schemas.microsoft.com/office/drawing/2014/main" id="{EC6AC8CA-D4A6-F44B-8C4B-A8EF87FD8EB6}"/>
              </a:ext>
            </a:extLst>
          </p:cNvPr>
          <p:cNvSpPr>
            <a:spLocks noGrp="1"/>
          </p:cNvSpPr>
          <p:nvPr>
            <p:ph type="title"/>
          </p:nvPr>
        </p:nvSpPr>
        <p:spPr>
          <a:xfrm>
            <a:off x="539552" y="1959682"/>
            <a:ext cx="8064896" cy="1224136"/>
          </a:xfrm>
        </p:spPr>
        <p:txBody>
          <a:bodyPr/>
          <a:lstStyle/>
          <a:p>
            <a:pPr rtl="0"/>
            <a:r>
              <a:rPr lang="sv" sz="4800" b="0" i="0" u="none" baseline="0"/>
              <a:t>Tänk om...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8" name="Rectangle 7">
            <a:extLst>
              <a:ext uri="{FF2B5EF4-FFF2-40B4-BE49-F238E27FC236}">
                <a16:creationId xmlns:a16="http://schemas.microsoft.com/office/drawing/2014/main" id="{8A34971F-538B-154F-AB83-7F323A730356}"/>
              </a:ext>
              <a:ext uri="{C183D7F6-B498-43B3-948B-1728B52AA6E4}">
                <adec:decorative xmlns:adec="http://schemas.microsoft.com/office/drawing/2017/decorative" val="1"/>
              </a:ext>
            </a:extLst>
          </p:cNvPr>
          <p:cNvSpPr/>
          <p:nvPr/>
        </p:nvSpPr>
        <p:spPr>
          <a:xfrm rot="-120000">
            <a:off x="524078" y="1202006"/>
            <a:ext cx="2354371"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238" name="Google Shape;238;p7"/>
          <p:cNvSpPr txBox="1">
            <a:spLocks noGrp="1"/>
          </p:cNvSpPr>
          <p:nvPr>
            <p:ph type="body" idx="1"/>
          </p:nvPr>
        </p:nvSpPr>
        <p:spPr>
          <a:xfrm>
            <a:off x="467544" y="1203598"/>
            <a:ext cx="5540064" cy="2654573"/>
          </a:xfrm>
          <a:noFill/>
          <a:ln>
            <a:noFill/>
          </a:ln>
        </p:spPr>
        <p:txBody>
          <a:bodyPr spcFirstLastPara="1" wrap="square" lIns="0" tIns="0" rIns="0" bIns="0" anchor="t" anchorCtr="0">
            <a:spAutoFit/>
          </a:bodyPr>
          <a:lstStyle/>
          <a:p>
            <a:pPr marL="127000" lvl="0" indent="0" algn="l" rtl="0">
              <a:buNone/>
            </a:pPr>
            <a:r>
              <a:rPr lang="sv" b="1" i="0" u="none" baseline="0">
                <a:latin typeface="+mj-lt"/>
              </a:rPr>
              <a:t>Hur gör vi i praktiken?</a:t>
            </a:r>
          </a:p>
          <a:p>
            <a:pPr lvl="0" algn="l" rtl="0"/>
            <a:endParaRPr lang="sv"/>
          </a:p>
          <a:p>
            <a:pPr marL="469900" lvl="0" indent="-342900" algn="l" rtl="0">
              <a:buFont typeface="+mj-lt"/>
              <a:buAutoNum type="arabicPeriod"/>
            </a:pPr>
            <a:r>
              <a:rPr lang="sv" b="0" i="0" u="none" baseline="0"/>
              <a:t>Du får hitta på en eller flera ”Tänk om...”-frågor som skulle ta oss mot en framtid som du önskar och som tvingar oss att tänka på nya perspektiv på någon företeelse. Frågan kan gälla vilket som helst tema.</a:t>
            </a:r>
          </a:p>
          <a:p>
            <a:pPr marL="469900" lvl="0" indent="-342900" algn="l" rtl="0">
              <a:buFont typeface="+mj-lt"/>
              <a:buAutoNum type="arabicPeriod"/>
            </a:pPr>
            <a:r>
              <a:rPr lang="sv" b="0" i="0" u="none" baseline="0"/>
              <a:t>Skriv din “Tänk om”-fråga i Miro.</a:t>
            </a:r>
          </a:p>
          <a:p>
            <a:pPr marL="469900" lvl="0" indent="-342900" algn="l" rtl="0">
              <a:buFont typeface="+mj-lt"/>
              <a:buAutoNum type="arabicPeriod"/>
            </a:pPr>
            <a:r>
              <a:rPr lang="sv" b="0" i="0" u="none" baseline="0"/>
              <a:t>Alla gör det samtidigt. Om det är svårt att hitta på något, hämta inspiration från andras frågor – där hittar du säkert någon tanke som du kan vidareutveckla!</a:t>
            </a:r>
          </a:p>
        </p:txBody>
      </p:sp>
      <p:sp>
        <p:nvSpPr>
          <p:cNvPr id="6" name="Title 5">
            <a:extLst>
              <a:ext uri="{FF2B5EF4-FFF2-40B4-BE49-F238E27FC236}">
                <a16:creationId xmlns:a16="http://schemas.microsoft.com/office/drawing/2014/main" id="{EB270662-6DE6-4342-8D1B-68BC0A69EA04}"/>
              </a:ext>
            </a:extLst>
          </p:cNvPr>
          <p:cNvSpPr>
            <a:spLocks noGrp="1"/>
          </p:cNvSpPr>
          <p:nvPr>
            <p:ph type="title"/>
          </p:nvPr>
        </p:nvSpPr>
        <p:spPr>
          <a:xfrm>
            <a:off x="467545" y="267494"/>
            <a:ext cx="8208912" cy="808773"/>
          </a:xfrm>
        </p:spPr>
        <p:txBody>
          <a:bodyPr/>
          <a:lstStyle/>
          <a:p>
            <a:pPr algn="l" rtl="0"/>
            <a:r>
              <a:rPr lang="sv" b="0" i="0" u="none" baseline="0"/>
              <a:t>Vi ställer oss in på framtidsfrekvensen</a:t>
            </a:r>
            <a:endParaRPr lang="sv"/>
          </a:p>
        </p:txBody>
      </p:sp>
      <p:sp>
        <p:nvSpPr>
          <p:cNvPr id="7" name="Google Shape;202;p4">
            <a:extLst>
              <a:ext uri="{FF2B5EF4-FFF2-40B4-BE49-F238E27FC236}">
                <a16:creationId xmlns:a16="http://schemas.microsoft.com/office/drawing/2014/main" id="{C39DA272-0874-344E-8055-5C3DE31B44E6}"/>
              </a:ext>
            </a:extLst>
          </p:cNvPr>
          <p:cNvSpPr>
            <a:spLocks noChangeAspect="1"/>
          </p:cNvSpPr>
          <p:nvPr/>
        </p:nvSpPr>
        <p:spPr>
          <a:xfrm rot="885326">
            <a:off x="6779683" y="2719361"/>
            <a:ext cx="2799974" cy="2799974"/>
          </a:xfrm>
          <a:prstGeom prst="ellipse">
            <a:avLst/>
          </a:prstGeom>
          <a:solidFill>
            <a:schemeClr val="accent5"/>
          </a:solidFill>
          <a:ln>
            <a:noFill/>
          </a:ln>
        </p:spPr>
        <p:txBody>
          <a:bodyPr spcFirstLastPara="1" wrap="square" lIns="91425" tIns="45700" rIns="91425" bIns="45700" anchor="ctr" anchorCtr="0">
            <a:noAutofit/>
          </a:bodyPr>
          <a:lstStyle/>
          <a:p>
            <a:pPr algn="ctr" rtl="0"/>
            <a:r>
              <a:rPr lang="sv" sz="1600" b="0" i="0" u="none" baseline="0">
                <a:latin typeface="+mj-lt"/>
              </a:rPr>
              <a:t>PSST!</a:t>
            </a:r>
            <a:br>
              <a:rPr lang="sv">
                <a:latin typeface="+mj-lt"/>
              </a:rPr>
            </a:br>
            <a:r>
              <a:rPr lang="sv" sz="1400" b="0" i="0" u="none" baseline="0">
                <a:latin typeface="+mn-lt"/>
              </a:rPr>
              <a:t>Nu ska man inte känna någon press på att kunna svara, </a:t>
            </a:r>
            <a:br>
              <a:rPr lang="sv" sz="1400">
                <a:latin typeface="+mn-lt"/>
              </a:rPr>
            </a:br>
            <a:r>
              <a:rPr lang="sv" sz="1400" b="0" i="0" u="none" baseline="0">
                <a:latin typeface="+mn-lt"/>
              </a:rPr>
              <a:t>nu gäller endast friheten att ställa frågor!</a:t>
            </a:r>
            <a:endParaRPr lang="sv" sz="140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12" name="Rectangle 11">
            <a:extLst>
              <a:ext uri="{FF2B5EF4-FFF2-40B4-BE49-F238E27FC236}">
                <a16:creationId xmlns:a16="http://schemas.microsoft.com/office/drawing/2014/main" id="{DF389C84-1E37-F54B-AC7C-655493739A2D}"/>
              </a:ext>
              <a:ext uri="{C183D7F6-B498-43B3-948B-1728B52AA6E4}">
                <adec:decorative xmlns:adec="http://schemas.microsoft.com/office/drawing/2017/decorative" val="1"/>
              </a:ext>
            </a:extLst>
          </p:cNvPr>
          <p:cNvSpPr/>
          <p:nvPr/>
        </p:nvSpPr>
        <p:spPr>
          <a:xfrm rot="60000">
            <a:off x="2504901" y="3779272"/>
            <a:ext cx="4102248" cy="6416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11" name="Rectangle 10">
            <a:extLst>
              <a:ext uri="{FF2B5EF4-FFF2-40B4-BE49-F238E27FC236}">
                <a16:creationId xmlns:a16="http://schemas.microsoft.com/office/drawing/2014/main" id="{1BA0D935-EB66-8747-B654-22ACA9B63016}"/>
              </a:ext>
              <a:ext uri="{C183D7F6-B498-43B3-948B-1728B52AA6E4}">
                <adec:decorative xmlns:adec="http://schemas.microsoft.com/office/drawing/2017/decorative" val="1"/>
              </a:ext>
            </a:extLst>
          </p:cNvPr>
          <p:cNvSpPr/>
          <p:nvPr/>
        </p:nvSpPr>
        <p:spPr>
          <a:xfrm rot="-60000">
            <a:off x="2000987" y="3294783"/>
            <a:ext cx="5124341" cy="6416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9" name="Rectangle 8">
            <a:extLst>
              <a:ext uri="{FF2B5EF4-FFF2-40B4-BE49-F238E27FC236}">
                <a16:creationId xmlns:a16="http://schemas.microsoft.com/office/drawing/2014/main" id="{2D2A32B5-D462-0B42-AD89-AB65F850A56F}"/>
              </a:ext>
              <a:ext uri="{C183D7F6-B498-43B3-948B-1728B52AA6E4}">
                <adec:decorative xmlns:adec="http://schemas.microsoft.com/office/drawing/2017/decorative" val="1"/>
              </a:ext>
            </a:extLst>
          </p:cNvPr>
          <p:cNvSpPr/>
          <p:nvPr/>
        </p:nvSpPr>
        <p:spPr>
          <a:xfrm rot="60000">
            <a:off x="2024846" y="2292363"/>
            <a:ext cx="5060462" cy="6416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8" name="Rectangle 7">
            <a:extLst>
              <a:ext uri="{FF2B5EF4-FFF2-40B4-BE49-F238E27FC236}">
                <a16:creationId xmlns:a16="http://schemas.microsoft.com/office/drawing/2014/main" id="{5680E21C-7985-E04E-84BC-49E6D4FA7DC2}"/>
              </a:ext>
              <a:ext uri="{C183D7F6-B498-43B3-948B-1728B52AA6E4}">
                <adec:decorative xmlns:adec="http://schemas.microsoft.com/office/drawing/2017/decorative" val="1"/>
              </a:ext>
            </a:extLst>
          </p:cNvPr>
          <p:cNvSpPr/>
          <p:nvPr/>
        </p:nvSpPr>
        <p:spPr>
          <a:xfrm rot="-60000">
            <a:off x="2000987" y="1283103"/>
            <a:ext cx="5124341" cy="6416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2" name="Text Placeholder 1">
            <a:extLst>
              <a:ext uri="{FF2B5EF4-FFF2-40B4-BE49-F238E27FC236}">
                <a16:creationId xmlns:a16="http://schemas.microsoft.com/office/drawing/2014/main" id="{7B5A4122-5A10-FA40-914A-BEAB9BEC0BE4}"/>
              </a:ext>
            </a:extLst>
          </p:cNvPr>
          <p:cNvSpPr>
            <a:spLocks noGrp="1"/>
          </p:cNvSpPr>
          <p:nvPr>
            <p:ph type="body" idx="4294967295"/>
          </p:nvPr>
        </p:nvSpPr>
        <p:spPr>
          <a:xfrm>
            <a:off x="1680634" y="1367200"/>
            <a:ext cx="5782733" cy="2957830"/>
          </a:xfrm>
        </p:spPr>
        <p:txBody>
          <a:bodyPr anchor="ctr"/>
          <a:lstStyle/>
          <a:p>
            <a:pPr marL="0" lvl="0" indent="0" algn="ctr" rtl="0">
              <a:buNone/>
            </a:pPr>
            <a:r>
              <a:rPr lang="sv" sz="2800" b="0" i="0" u="none" baseline="0">
                <a:latin typeface="+mj-lt"/>
                <a:sym typeface="Georgia"/>
              </a:rPr>
              <a:t>Det finns många framtider. </a:t>
            </a:r>
            <a:endParaRPr lang="sv" sz="2800">
              <a:latin typeface="+mj-lt"/>
              <a:sym typeface="Arial"/>
            </a:endParaRPr>
          </a:p>
          <a:p>
            <a:pPr marL="0" lvl="0" indent="0" algn="ctr" rtl="0">
              <a:buNone/>
            </a:pPr>
            <a:endParaRPr lang="sv" sz="2800">
              <a:latin typeface="+mj-lt"/>
              <a:sym typeface="Georgia"/>
            </a:endParaRPr>
          </a:p>
          <a:p>
            <a:pPr marL="0" lvl="0" indent="0" algn="ctr" rtl="0">
              <a:buNone/>
            </a:pPr>
            <a:r>
              <a:rPr lang="sv" sz="2800" b="0" i="0" u="none" baseline="0">
                <a:latin typeface="+mj-lt"/>
                <a:sym typeface="Georgia"/>
              </a:rPr>
              <a:t>Vi kan påverka dem. </a:t>
            </a:r>
            <a:endParaRPr lang="sv" sz="2800">
              <a:latin typeface="+mj-lt"/>
              <a:sym typeface="Arial"/>
            </a:endParaRPr>
          </a:p>
          <a:p>
            <a:pPr marL="0" lvl="0" indent="0" algn="ctr" rtl="0">
              <a:buNone/>
            </a:pPr>
            <a:endParaRPr lang="sv" sz="2800">
              <a:latin typeface="+mj-lt"/>
              <a:sym typeface="Georgia"/>
            </a:endParaRPr>
          </a:p>
          <a:p>
            <a:pPr marL="0" lvl="0" indent="0" algn="ctr" rtl="0">
              <a:buNone/>
            </a:pPr>
            <a:r>
              <a:rPr lang="sv" sz="2800" b="0" i="0" u="none" baseline="0">
                <a:latin typeface="+mj-lt"/>
                <a:sym typeface="Georgia"/>
              </a:rPr>
              <a:t>Vi har ansvaret för att tänka långsiktigt.</a:t>
            </a:r>
          </a:p>
        </p:txBody>
      </p:sp>
      <p:sp>
        <p:nvSpPr>
          <p:cNvPr id="252" name="Google Shape;252;p8"/>
          <p:cNvSpPr txBox="1">
            <a:spLocks noGrp="1"/>
          </p:cNvSpPr>
          <p:nvPr>
            <p:ph type="title"/>
          </p:nvPr>
        </p:nvSpPr>
        <p:spPr>
          <a:xfrm>
            <a:off x="467544" y="487214"/>
            <a:ext cx="8208912" cy="369332"/>
          </a:xfrm>
          <a:noFill/>
          <a:ln>
            <a:noFill/>
          </a:ln>
        </p:spPr>
        <p:txBody>
          <a:bodyPr spcFirstLastPara="1" wrap="square" lIns="0" tIns="0" rIns="0" bIns="0" anchor="ctr" anchorCtr="0">
            <a:spAutoFit/>
          </a:bodyPr>
          <a:lstStyle/>
          <a:p>
            <a:pPr lvl="0" algn="ctr" rtl="0"/>
            <a:r>
              <a:rPr lang="sv" b="0" i="0" u="none" baseline="0"/>
              <a:t>Framtidstänkande</a:t>
            </a:r>
            <a:endParaRPr lang="sv"/>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85" name="Google Shape;269;p9">
            <a:extLst>
              <a:ext uri="{FF2B5EF4-FFF2-40B4-BE49-F238E27FC236}">
                <a16:creationId xmlns:a16="http://schemas.microsoft.com/office/drawing/2014/main" id="{21D60FE3-BCFC-F14B-813E-B3F0F55CC9FB}"/>
              </a:ext>
            </a:extLst>
          </p:cNvPr>
          <p:cNvSpPr txBox="1"/>
          <p:nvPr/>
        </p:nvSpPr>
        <p:spPr>
          <a:xfrm>
            <a:off x="0" y="4844205"/>
            <a:ext cx="2056368" cy="299295"/>
          </a:xfrm>
          <a:prstGeom prst="rect">
            <a:avLst/>
          </a:prstGeom>
          <a:noFill/>
          <a:ln>
            <a:noFill/>
          </a:ln>
        </p:spPr>
        <p:txBody>
          <a:bodyPr spcFirstLastPara="1" wrap="square" lIns="144000" tIns="0" rIns="0" bIns="1440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v" sz="1000" b="0" i="0" u="none" strike="noStrike" cap="none" baseline="0">
                <a:solidFill>
                  <a:srgbClr val="000000"/>
                </a:solidFill>
                <a:latin typeface="Georgia"/>
                <a:ea typeface="Georgia"/>
                <a:cs typeface="Georgia"/>
                <a:sym typeface="Georgia"/>
              </a:rPr>
              <a:t>Efter: Voros 2017</a:t>
            </a:r>
            <a:endParaRPr sz="1000" b="0" i="0" u="none" strike="noStrike" cap="none">
              <a:solidFill>
                <a:srgbClr val="000000"/>
              </a:solidFill>
              <a:latin typeface="Georgia"/>
              <a:ea typeface="Georgia"/>
              <a:cs typeface="Georgia"/>
              <a:sym typeface="Georgia"/>
            </a:endParaRPr>
          </a:p>
        </p:txBody>
      </p:sp>
      <p:grpSp>
        <p:nvGrpSpPr>
          <p:cNvPr id="13" name="Group 12">
            <a:extLst>
              <a:ext uri="{FF2B5EF4-FFF2-40B4-BE49-F238E27FC236}">
                <a16:creationId xmlns:a16="http://schemas.microsoft.com/office/drawing/2014/main" id="{598685C7-1F9E-1B4C-82E3-5D340394669C}"/>
              </a:ext>
              <a:ext uri="{C183D7F6-B498-43B3-948B-1728B52AA6E4}">
                <adec:decorative xmlns:adec="http://schemas.microsoft.com/office/drawing/2017/decorative" val="1"/>
              </a:ext>
            </a:extLst>
          </p:cNvPr>
          <p:cNvGrpSpPr/>
          <p:nvPr/>
        </p:nvGrpSpPr>
        <p:grpSpPr>
          <a:xfrm>
            <a:off x="6415079" y="3711235"/>
            <a:ext cx="1485384" cy="582398"/>
            <a:chOff x="6449630" y="3683779"/>
            <a:chExt cx="1485384" cy="582398"/>
          </a:xfrm>
        </p:grpSpPr>
        <p:grpSp>
          <p:nvGrpSpPr>
            <p:cNvPr id="110" name="Google Shape;346;p13">
              <a:extLst>
                <a:ext uri="{FF2B5EF4-FFF2-40B4-BE49-F238E27FC236}">
                  <a16:creationId xmlns:a16="http://schemas.microsoft.com/office/drawing/2014/main" id="{4C328FFF-D8E7-FF42-85D0-C3F973703FF0}"/>
                </a:ext>
              </a:extLst>
            </p:cNvPr>
            <p:cNvGrpSpPr/>
            <p:nvPr/>
          </p:nvGrpSpPr>
          <p:grpSpPr>
            <a:xfrm>
              <a:off x="6467637" y="3683779"/>
              <a:ext cx="1467377" cy="576076"/>
              <a:chOff x="8623497" y="4844325"/>
              <a:chExt cx="1956500" cy="768102"/>
            </a:xfrm>
          </p:grpSpPr>
          <p:sp>
            <p:nvSpPr>
              <p:cNvPr id="111" name="Google Shape;347;p13">
                <a:extLst>
                  <a:ext uri="{FF2B5EF4-FFF2-40B4-BE49-F238E27FC236}">
                    <a16:creationId xmlns:a16="http://schemas.microsoft.com/office/drawing/2014/main" id="{16DDA73F-EDF0-5746-8670-CC3AFA94E532}"/>
                  </a:ext>
                </a:extLst>
              </p:cNvPr>
              <p:cNvSpPr/>
              <p:nvPr/>
            </p:nvSpPr>
            <p:spPr>
              <a:xfrm>
                <a:off x="8623497" y="4891972"/>
                <a:ext cx="144000" cy="216586"/>
              </a:xfrm>
              <a:prstGeom prst="ellipse">
                <a:avLst/>
              </a:prstGeom>
              <a:solidFill>
                <a:schemeClr val="tx1"/>
              </a:solidFill>
              <a:ln>
                <a:noFill/>
              </a:ln>
            </p:spPr>
            <p:txBody>
              <a:bodyPr spcFirstLastPara="1" wrap="square" lIns="91425" tIns="45700" rIns="91425" bIns="45700" anchor="ctr" anchorCtr="0">
                <a:noAutofit/>
              </a:bodyPr>
              <a:lstStyle/>
              <a:p>
                <a:pPr algn="ctr" rtl="0">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12" name="Google Shape;348;p13">
                <a:extLst>
                  <a:ext uri="{FF2B5EF4-FFF2-40B4-BE49-F238E27FC236}">
                    <a16:creationId xmlns:a16="http://schemas.microsoft.com/office/drawing/2014/main" id="{10B81CAE-EFE3-894D-8C65-FDA063EDFEB2}"/>
                  </a:ext>
                </a:extLst>
              </p:cNvPr>
              <p:cNvSpPr txBox="1"/>
              <p:nvPr/>
            </p:nvSpPr>
            <p:spPr>
              <a:xfrm>
                <a:off x="8896307" y="4844325"/>
                <a:ext cx="1683690" cy="287259"/>
              </a:xfrm>
              <a:prstGeom prst="rect">
                <a:avLst/>
              </a:prstGeom>
              <a:noFill/>
              <a:ln>
                <a:noFill/>
              </a:ln>
            </p:spPr>
            <p:txBody>
              <a:bodyPr spcFirstLastPara="1" wrap="square" lIns="0" tIns="0" rIns="0" bIns="0" anchor="t" anchorCtr="0">
                <a:spAutoFit/>
              </a:bodyPr>
              <a:lstStyle/>
              <a:p>
                <a:pPr algn="l" rtl="0">
                  <a:spcBef>
                    <a:spcPts val="0"/>
                  </a:spcBef>
                  <a:spcAft>
                    <a:spcPts val="0"/>
                  </a:spcAft>
                  <a:buClr>
                    <a:srgbClr val="000000"/>
                  </a:buClr>
                  <a:buSzPts val="1500"/>
                </a:pPr>
                <a:r>
                  <a:rPr lang="sv" sz="1400" b="0" i="0" u="none" baseline="0">
                    <a:solidFill>
                      <a:schemeClr val="dk1"/>
                    </a:solidFill>
                    <a:latin typeface="+mj-lt"/>
                    <a:ea typeface="Arial"/>
                    <a:cs typeface="Arial"/>
                    <a:sym typeface="Arial"/>
                  </a:rPr>
                  <a:t>S</a:t>
                </a:r>
                <a:r>
                  <a:rPr lang="sv" sz="1400" b="0" i="0" u="none" baseline="0">
                    <a:solidFill>
                      <a:schemeClr val="dk1"/>
                    </a:solidFill>
                    <a:latin typeface="+mj-lt"/>
                    <a:ea typeface="Georgia"/>
                    <a:cs typeface="Georgia"/>
                    <a:sym typeface="Georgia"/>
                  </a:rPr>
                  <a:t>cenarier</a:t>
                </a:r>
                <a:endParaRPr sz="1400">
                  <a:solidFill>
                    <a:schemeClr val="dk1"/>
                  </a:solidFill>
                  <a:latin typeface="+mj-lt"/>
                  <a:ea typeface="Georgia"/>
                  <a:cs typeface="Georgia"/>
                  <a:sym typeface="Georgia"/>
                </a:endParaRPr>
              </a:p>
            </p:txBody>
          </p:sp>
          <p:sp>
            <p:nvSpPr>
              <p:cNvPr id="113" name="Google Shape;349;p13">
                <a:extLst>
                  <a:ext uri="{FF2B5EF4-FFF2-40B4-BE49-F238E27FC236}">
                    <a16:creationId xmlns:a16="http://schemas.microsoft.com/office/drawing/2014/main" id="{F83CCA19-5EA1-0A4F-A34E-02CA8B1D8A33}"/>
                  </a:ext>
                </a:extLst>
              </p:cNvPr>
              <p:cNvSpPr txBox="1"/>
              <p:nvPr/>
            </p:nvSpPr>
            <p:spPr>
              <a:xfrm>
                <a:off x="8896309" y="5325168"/>
                <a:ext cx="1683688" cy="287259"/>
              </a:xfrm>
              <a:prstGeom prst="rect">
                <a:avLst/>
              </a:prstGeom>
              <a:noFill/>
              <a:ln>
                <a:noFill/>
              </a:ln>
            </p:spPr>
            <p:txBody>
              <a:bodyPr spcFirstLastPara="1" wrap="square" lIns="0" tIns="0" rIns="0" bIns="0" anchor="t" anchorCtr="0">
                <a:spAutoFit/>
              </a:bodyPr>
              <a:lstStyle/>
              <a:p>
                <a:pPr algn="l" rtl="0">
                  <a:spcBef>
                    <a:spcPts val="0"/>
                  </a:spcBef>
                  <a:spcAft>
                    <a:spcPts val="0"/>
                  </a:spcAft>
                  <a:buClr>
                    <a:srgbClr val="000000"/>
                  </a:buClr>
                  <a:buSzPts val="1500"/>
                </a:pPr>
                <a:r>
                  <a:rPr lang="sv" sz="1400" b="0" i="0" u="none" baseline="0">
                    <a:solidFill>
                      <a:schemeClr val="dk1"/>
                    </a:solidFill>
                    <a:latin typeface="+mj-lt"/>
                    <a:ea typeface="Arial"/>
                    <a:cs typeface="Arial"/>
                    <a:sym typeface="Arial"/>
                  </a:rPr>
                  <a:t>Vilda kort</a:t>
                </a:r>
                <a:endParaRPr sz="1400">
                  <a:solidFill>
                    <a:schemeClr val="dk1"/>
                  </a:solidFill>
                  <a:latin typeface="+mj-lt"/>
                  <a:ea typeface="Georgia"/>
                  <a:cs typeface="Georgia"/>
                  <a:sym typeface="Georgia"/>
                </a:endParaRPr>
              </a:p>
            </p:txBody>
          </p:sp>
        </p:grpSp>
        <p:sp>
          <p:nvSpPr>
            <p:cNvPr id="120" name="Vuokaaviosymboli: Erottaminen 5">
              <a:extLst>
                <a:ext uri="{FF2B5EF4-FFF2-40B4-BE49-F238E27FC236}">
                  <a16:creationId xmlns:a16="http://schemas.microsoft.com/office/drawing/2014/main" id="{18069551-83FE-FE4E-8564-2AF1D33EE8A8}"/>
                </a:ext>
              </a:extLst>
            </p:cNvPr>
            <p:cNvSpPr/>
            <p:nvPr/>
          </p:nvSpPr>
          <p:spPr>
            <a:xfrm>
              <a:off x="6449630" y="4076973"/>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grpSp>
      <p:grpSp>
        <p:nvGrpSpPr>
          <p:cNvPr id="22" name="Group 21">
            <a:extLst>
              <a:ext uri="{FF2B5EF4-FFF2-40B4-BE49-F238E27FC236}">
                <a16:creationId xmlns:a16="http://schemas.microsoft.com/office/drawing/2014/main" id="{147D733C-2AAD-284D-B526-47F2F2197635}"/>
              </a:ext>
              <a:ext uri="{C183D7F6-B498-43B3-948B-1728B52AA6E4}">
                <adec:decorative xmlns:adec="http://schemas.microsoft.com/office/drawing/2017/decorative" val="1"/>
              </a:ext>
            </a:extLst>
          </p:cNvPr>
          <p:cNvGrpSpPr/>
          <p:nvPr/>
        </p:nvGrpSpPr>
        <p:grpSpPr>
          <a:xfrm>
            <a:off x="4278213" y="1971150"/>
            <a:ext cx="3363027" cy="215444"/>
            <a:chOff x="4601893" y="1974792"/>
            <a:chExt cx="3363027" cy="215444"/>
          </a:xfrm>
        </p:grpSpPr>
        <p:sp>
          <p:nvSpPr>
            <p:cNvPr id="101" name="Google Shape;335;p13">
              <a:extLst>
                <a:ext uri="{FF2B5EF4-FFF2-40B4-BE49-F238E27FC236}">
                  <a16:creationId xmlns:a16="http://schemas.microsoft.com/office/drawing/2014/main" id="{4AB2BEA9-B347-614A-BF32-54001AF97921}"/>
                </a:ext>
              </a:extLst>
            </p:cNvPr>
            <p:cNvSpPr txBox="1"/>
            <p:nvPr/>
          </p:nvSpPr>
          <p:spPr>
            <a:xfrm>
              <a:off x="6748240" y="1974792"/>
              <a:ext cx="1216680" cy="215444"/>
            </a:xfrm>
            <a:prstGeom prst="rect">
              <a:avLst/>
            </a:prstGeom>
            <a:noFill/>
            <a:ln>
              <a:noFill/>
            </a:ln>
          </p:spPr>
          <p:txBody>
            <a:bodyPr spcFirstLastPara="1" wrap="square" lIns="0" tIns="0" rIns="0" bIns="0" anchor="t" anchorCtr="0">
              <a:spAutoFit/>
            </a:bodyPr>
            <a:lstStyle/>
            <a:p>
              <a:pPr algn="l" rtl="0">
                <a:spcBef>
                  <a:spcPts val="0"/>
                </a:spcBef>
                <a:spcAft>
                  <a:spcPts val="0"/>
                </a:spcAft>
                <a:buClr>
                  <a:srgbClr val="000000"/>
                </a:buClr>
                <a:buSzPts val="1500"/>
              </a:pPr>
              <a:r>
                <a:rPr lang="sv" sz="1400" b="0" i="0" u="none" baseline="0">
                  <a:solidFill>
                    <a:schemeClr val="dk1"/>
                  </a:solidFill>
                  <a:latin typeface="+mj-lt"/>
                  <a:ea typeface="Arial Black"/>
                  <a:cs typeface="Arial Black"/>
                  <a:sym typeface="Arial Black"/>
                </a:rPr>
                <a:t>Möjliga</a:t>
              </a:r>
              <a:endParaRPr sz="1400">
                <a:solidFill>
                  <a:schemeClr val="dk1"/>
                </a:solidFill>
                <a:latin typeface="+mj-lt"/>
                <a:ea typeface="Arial Black"/>
                <a:cs typeface="Arial Black"/>
                <a:sym typeface="Arial Black"/>
              </a:endParaRPr>
            </a:p>
          </p:txBody>
        </p:sp>
        <p:cxnSp>
          <p:nvCxnSpPr>
            <p:cNvPr id="114" name="Google Shape;351;p13">
              <a:extLst>
                <a:ext uri="{FF2B5EF4-FFF2-40B4-BE49-F238E27FC236}">
                  <a16:creationId xmlns:a16="http://schemas.microsoft.com/office/drawing/2014/main" id="{C8FD7DF8-9D73-6C4D-AFD1-9DAFA7719744}"/>
                </a:ext>
              </a:extLst>
            </p:cNvPr>
            <p:cNvCxnSpPr>
              <a:cxnSpLocks/>
            </p:cNvCxnSpPr>
            <p:nvPr/>
          </p:nvCxnSpPr>
          <p:spPr>
            <a:xfrm flipH="1">
              <a:off x="4601893" y="2090209"/>
              <a:ext cx="2026410" cy="0"/>
            </a:xfrm>
            <a:prstGeom prst="straightConnector1">
              <a:avLst/>
            </a:prstGeom>
            <a:noFill/>
            <a:ln w="6350" cap="flat" cmpd="sng">
              <a:solidFill>
                <a:schemeClr val="tx1"/>
              </a:solidFill>
              <a:prstDash val="solid"/>
              <a:round/>
              <a:headEnd type="none" w="sm" len="sm"/>
              <a:tailEnd type="none" w="sm" len="sm"/>
            </a:ln>
          </p:spPr>
        </p:cxnSp>
      </p:grpSp>
      <p:grpSp>
        <p:nvGrpSpPr>
          <p:cNvPr id="21" name="Group 20">
            <a:extLst>
              <a:ext uri="{FF2B5EF4-FFF2-40B4-BE49-F238E27FC236}">
                <a16:creationId xmlns:a16="http://schemas.microsoft.com/office/drawing/2014/main" id="{5BE4C2A1-1435-2446-A7F0-11F927CCAFB6}"/>
              </a:ext>
              <a:ext uri="{C183D7F6-B498-43B3-948B-1728B52AA6E4}">
                <adec:decorative xmlns:adec="http://schemas.microsoft.com/office/drawing/2017/decorative" val="1"/>
              </a:ext>
            </a:extLst>
          </p:cNvPr>
          <p:cNvGrpSpPr/>
          <p:nvPr/>
        </p:nvGrpSpPr>
        <p:grpSpPr>
          <a:xfrm>
            <a:off x="4441201" y="2368745"/>
            <a:ext cx="3355601" cy="215444"/>
            <a:chOff x="4764881" y="2363722"/>
            <a:chExt cx="3355601" cy="215444"/>
          </a:xfrm>
        </p:grpSpPr>
        <p:sp>
          <p:nvSpPr>
            <p:cNvPr id="100" name="Google Shape;334;p13">
              <a:extLst>
                <a:ext uri="{FF2B5EF4-FFF2-40B4-BE49-F238E27FC236}">
                  <a16:creationId xmlns:a16="http://schemas.microsoft.com/office/drawing/2014/main" id="{8A265081-6481-A345-8D7A-64813D39F812}"/>
                </a:ext>
              </a:extLst>
            </p:cNvPr>
            <p:cNvSpPr txBox="1"/>
            <p:nvPr/>
          </p:nvSpPr>
          <p:spPr>
            <a:xfrm>
              <a:off x="6748241" y="2363722"/>
              <a:ext cx="1372241" cy="215444"/>
            </a:xfrm>
            <a:prstGeom prst="rect">
              <a:avLst/>
            </a:prstGeom>
            <a:noFill/>
            <a:ln>
              <a:noFill/>
            </a:ln>
          </p:spPr>
          <p:txBody>
            <a:bodyPr spcFirstLastPara="1" wrap="square" lIns="0" tIns="0" rIns="0" bIns="0" anchor="t" anchorCtr="0">
              <a:spAutoFit/>
            </a:bodyPr>
            <a:lstStyle/>
            <a:p>
              <a:pPr algn="l" rtl="0">
                <a:spcBef>
                  <a:spcPts val="0"/>
                </a:spcBef>
                <a:spcAft>
                  <a:spcPts val="0"/>
                </a:spcAft>
                <a:buClr>
                  <a:srgbClr val="000000"/>
                </a:buClr>
                <a:buSzPts val="1500"/>
              </a:pPr>
              <a:r>
                <a:rPr lang="sv" sz="1400" b="0" i="0" u="none" baseline="0">
                  <a:solidFill>
                    <a:schemeClr val="dk1"/>
                  </a:solidFill>
                  <a:latin typeface="+mj-lt"/>
                  <a:ea typeface="Arial Black"/>
                  <a:cs typeface="Arial Black"/>
                  <a:sym typeface="Arial Black"/>
                </a:rPr>
                <a:t>Troliga</a:t>
              </a:r>
              <a:endParaRPr sz="1400">
                <a:solidFill>
                  <a:schemeClr val="dk1"/>
                </a:solidFill>
                <a:latin typeface="+mj-lt"/>
                <a:ea typeface="Arial Black"/>
                <a:cs typeface="Arial Black"/>
                <a:sym typeface="Arial Black"/>
              </a:endParaRPr>
            </a:p>
          </p:txBody>
        </p:sp>
        <p:cxnSp>
          <p:nvCxnSpPr>
            <p:cNvPr id="121" name="Google Shape;351;p13">
              <a:extLst>
                <a:ext uri="{FF2B5EF4-FFF2-40B4-BE49-F238E27FC236}">
                  <a16:creationId xmlns:a16="http://schemas.microsoft.com/office/drawing/2014/main" id="{27DAA5F7-0B74-4E4E-B2BC-E39957F894AC}"/>
                </a:ext>
              </a:extLst>
            </p:cNvPr>
            <p:cNvCxnSpPr>
              <a:cxnSpLocks/>
            </p:cNvCxnSpPr>
            <p:nvPr/>
          </p:nvCxnSpPr>
          <p:spPr>
            <a:xfrm flipH="1">
              <a:off x="4764881" y="2479139"/>
              <a:ext cx="1863422" cy="0"/>
            </a:xfrm>
            <a:prstGeom prst="straightConnector1">
              <a:avLst/>
            </a:prstGeom>
            <a:noFill/>
            <a:ln w="6350" cap="flat" cmpd="sng">
              <a:solidFill>
                <a:schemeClr val="tx1"/>
              </a:solidFill>
              <a:prstDash val="solid"/>
              <a:round/>
              <a:headEnd type="none" w="sm" len="sm"/>
              <a:tailEnd type="none" w="sm" len="sm"/>
            </a:ln>
          </p:spPr>
        </p:cxnSp>
      </p:grpSp>
      <p:grpSp>
        <p:nvGrpSpPr>
          <p:cNvPr id="137" name="Group 136" descr="Vasemmalta oikealla avautuva kartio. Muoto kuvaa tapaa ajatella tulevaisuutta tötterönä, jossa nykyhetkestä avautuu erilaisia tulevaisuuksia. ">
            <a:extLst>
              <a:ext uri="{FF2B5EF4-FFF2-40B4-BE49-F238E27FC236}">
                <a16:creationId xmlns:a16="http://schemas.microsoft.com/office/drawing/2014/main" id="{7CD26A32-B28D-DE4C-9D95-3FFA82E4C79A}"/>
              </a:ext>
            </a:extLst>
          </p:cNvPr>
          <p:cNvGrpSpPr/>
          <p:nvPr/>
        </p:nvGrpSpPr>
        <p:grpSpPr>
          <a:xfrm>
            <a:off x="387944" y="1821370"/>
            <a:ext cx="4207798" cy="2047580"/>
            <a:chOff x="1303270" y="1821370"/>
            <a:chExt cx="4207798" cy="2047580"/>
          </a:xfrm>
        </p:grpSpPr>
        <p:grpSp>
          <p:nvGrpSpPr>
            <p:cNvPr id="138" name="Group 137">
              <a:extLst>
                <a:ext uri="{FF2B5EF4-FFF2-40B4-BE49-F238E27FC236}">
                  <a16:creationId xmlns:a16="http://schemas.microsoft.com/office/drawing/2014/main" id="{8BE8227B-92BA-CD42-AAB4-E7D14D1BD4B2}"/>
                </a:ext>
              </a:extLst>
            </p:cNvPr>
            <p:cNvGrpSpPr/>
            <p:nvPr/>
          </p:nvGrpSpPr>
          <p:grpSpPr>
            <a:xfrm>
              <a:off x="1303270" y="1821370"/>
              <a:ext cx="4207798" cy="2047580"/>
              <a:chOff x="1303270" y="1821370"/>
              <a:chExt cx="4207798" cy="2047580"/>
            </a:xfrm>
          </p:grpSpPr>
          <p:grpSp>
            <p:nvGrpSpPr>
              <p:cNvPr id="144" name="Google Shape;321;p13">
                <a:extLst>
                  <a:ext uri="{FF2B5EF4-FFF2-40B4-BE49-F238E27FC236}">
                    <a16:creationId xmlns:a16="http://schemas.microsoft.com/office/drawing/2014/main" id="{49163E50-18F8-6E42-97FB-4701C6A47AE7}"/>
                  </a:ext>
                </a:extLst>
              </p:cNvPr>
              <p:cNvGrpSpPr/>
              <p:nvPr/>
            </p:nvGrpSpPr>
            <p:grpSpPr>
              <a:xfrm>
                <a:off x="1372547" y="1821370"/>
                <a:ext cx="4138521" cy="2047580"/>
                <a:chOff x="1718230" y="1586186"/>
                <a:chExt cx="5518028" cy="2730106"/>
              </a:xfrm>
            </p:grpSpPr>
            <p:grpSp>
              <p:nvGrpSpPr>
                <p:cNvPr id="149" name="Google Shape;322;p13">
                  <a:extLst>
                    <a:ext uri="{FF2B5EF4-FFF2-40B4-BE49-F238E27FC236}">
                      <a16:creationId xmlns:a16="http://schemas.microsoft.com/office/drawing/2014/main" id="{6277A05D-4BFF-FE47-8107-BAAE6FEB2332}"/>
                    </a:ext>
                  </a:extLst>
                </p:cNvPr>
                <p:cNvGrpSpPr/>
                <p:nvPr/>
              </p:nvGrpSpPr>
              <p:grpSpPr>
                <a:xfrm>
                  <a:off x="1718230" y="1638425"/>
                  <a:ext cx="4809994" cy="1246585"/>
                  <a:chOff x="1803748" y="1627344"/>
                  <a:chExt cx="4809994" cy="1964494"/>
                </a:xfrm>
              </p:grpSpPr>
              <p:cxnSp>
                <p:nvCxnSpPr>
                  <p:cNvPr id="157" name="Google Shape;323;p13">
                    <a:extLst>
                      <a:ext uri="{FF2B5EF4-FFF2-40B4-BE49-F238E27FC236}">
                        <a16:creationId xmlns:a16="http://schemas.microsoft.com/office/drawing/2014/main" id="{514942D9-FEFC-8C4E-8F08-EE57DA63526A}"/>
                      </a:ext>
                    </a:extLst>
                  </p:cNvPr>
                  <p:cNvCxnSpPr/>
                  <p:nvPr/>
                </p:nvCxnSpPr>
                <p:spPr>
                  <a:xfrm flipH="1">
                    <a:off x="1803748" y="3266161"/>
                    <a:ext cx="4809994" cy="325677"/>
                  </a:xfrm>
                  <a:prstGeom prst="straightConnector1">
                    <a:avLst/>
                  </a:prstGeom>
                  <a:noFill/>
                  <a:ln w="12700" cap="flat" cmpd="sng">
                    <a:solidFill>
                      <a:schemeClr val="dk1"/>
                    </a:solidFill>
                    <a:prstDash val="solid"/>
                    <a:round/>
                    <a:headEnd type="none" w="sm" len="sm"/>
                    <a:tailEnd type="none" w="sm" len="sm"/>
                  </a:ln>
                </p:spPr>
              </p:cxnSp>
              <p:cxnSp>
                <p:nvCxnSpPr>
                  <p:cNvPr id="158" name="Google Shape;324;p13">
                    <a:extLst>
                      <a:ext uri="{FF2B5EF4-FFF2-40B4-BE49-F238E27FC236}">
                        <a16:creationId xmlns:a16="http://schemas.microsoft.com/office/drawing/2014/main" id="{4D9E5D8E-F2C2-F54A-B509-49C4B79F1F1F}"/>
                      </a:ext>
                    </a:extLst>
                  </p:cNvPr>
                  <p:cNvCxnSpPr>
                    <a:cxnSpLocks/>
                    <a:endCxn id="152" idx="0"/>
                  </p:cNvCxnSpPr>
                  <p:nvPr/>
                </p:nvCxnSpPr>
                <p:spPr>
                  <a:xfrm flipV="1">
                    <a:off x="1803748" y="2302846"/>
                    <a:ext cx="4789042" cy="1126159"/>
                  </a:xfrm>
                  <a:prstGeom prst="straightConnector1">
                    <a:avLst/>
                  </a:prstGeom>
                  <a:noFill/>
                  <a:ln w="12700" cap="flat" cmpd="sng">
                    <a:solidFill>
                      <a:schemeClr val="dk1"/>
                    </a:solidFill>
                    <a:prstDash val="solid"/>
                    <a:round/>
                    <a:headEnd type="none" w="sm" len="sm"/>
                    <a:tailEnd type="none" w="sm" len="sm"/>
                  </a:ln>
                </p:spPr>
              </p:cxnSp>
              <p:cxnSp>
                <p:nvCxnSpPr>
                  <p:cNvPr id="159" name="Google Shape;325;p13">
                    <a:extLst>
                      <a:ext uri="{FF2B5EF4-FFF2-40B4-BE49-F238E27FC236}">
                        <a16:creationId xmlns:a16="http://schemas.microsoft.com/office/drawing/2014/main" id="{0036488D-DE09-A345-BFD1-2AD1FF5CF340}"/>
                      </a:ext>
                    </a:extLst>
                  </p:cNvPr>
                  <p:cNvCxnSpPr>
                    <a:cxnSpLocks/>
                  </p:cNvCxnSpPr>
                  <p:nvPr/>
                </p:nvCxnSpPr>
                <p:spPr>
                  <a:xfrm flipV="1">
                    <a:off x="1803748" y="1627344"/>
                    <a:ext cx="4566503" cy="1742162"/>
                  </a:xfrm>
                  <a:prstGeom prst="straightConnector1">
                    <a:avLst/>
                  </a:prstGeom>
                  <a:noFill/>
                  <a:ln w="12700" cap="flat" cmpd="sng">
                    <a:solidFill>
                      <a:schemeClr val="dk1"/>
                    </a:solidFill>
                    <a:prstDash val="solid"/>
                    <a:round/>
                    <a:headEnd type="none" w="sm" len="sm"/>
                    <a:tailEnd type="none" w="sm" len="sm"/>
                  </a:ln>
                </p:spPr>
              </p:cxnSp>
            </p:grpSp>
            <p:grpSp>
              <p:nvGrpSpPr>
                <p:cNvPr id="150" name="Google Shape;326;p13">
                  <a:extLst>
                    <a:ext uri="{FF2B5EF4-FFF2-40B4-BE49-F238E27FC236}">
                      <a16:creationId xmlns:a16="http://schemas.microsoft.com/office/drawing/2014/main" id="{ECB4FF6D-42A5-8342-B415-977C3BF20839}"/>
                    </a:ext>
                  </a:extLst>
                </p:cNvPr>
                <p:cNvGrpSpPr/>
                <p:nvPr/>
              </p:nvGrpSpPr>
              <p:grpSpPr>
                <a:xfrm rot="10800000" flipH="1">
                  <a:off x="1724808" y="3017468"/>
                  <a:ext cx="4809994" cy="1285668"/>
                  <a:chOff x="1956148" y="1718153"/>
                  <a:chExt cx="4809994" cy="2026085"/>
                </a:xfrm>
              </p:grpSpPr>
              <p:cxnSp>
                <p:nvCxnSpPr>
                  <p:cNvPr id="154" name="Google Shape;327;p13">
                    <a:extLst>
                      <a:ext uri="{FF2B5EF4-FFF2-40B4-BE49-F238E27FC236}">
                        <a16:creationId xmlns:a16="http://schemas.microsoft.com/office/drawing/2014/main" id="{21F28FA2-82F8-5842-A3F9-1E939B1C0C86}"/>
                      </a:ext>
                    </a:extLst>
                  </p:cNvPr>
                  <p:cNvCxnSpPr/>
                  <p:nvPr/>
                </p:nvCxnSpPr>
                <p:spPr>
                  <a:xfrm flipH="1">
                    <a:off x="1956148" y="3418561"/>
                    <a:ext cx="4809994" cy="325677"/>
                  </a:xfrm>
                  <a:prstGeom prst="straightConnector1">
                    <a:avLst/>
                  </a:prstGeom>
                  <a:noFill/>
                  <a:ln w="12700" cap="flat" cmpd="sng">
                    <a:solidFill>
                      <a:schemeClr val="dk1"/>
                    </a:solidFill>
                    <a:prstDash val="solid"/>
                    <a:round/>
                    <a:headEnd type="none" w="sm" len="sm"/>
                    <a:tailEnd type="none" w="sm" len="sm"/>
                  </a:ln>
                </p:spPr>
              </p:cxnSp>
              <p:cxnSp>
                <p:nvCxnSpPr>
                  <p:cNvPr id="155" name="Google Shape;328;p13">
                    <a:extLst>
                      <a:ext uri="{FF2B5EF4-FFF2-40B4-BE49-F238E27FC236}">
                        <a16:creationId xmlns:a16="http://schemas.microsoft.com/office/drawing/2014/main" id="{5B657E17-3F8E-9542-AFBE-F0D0E3897BA8}"/>
                      </a:ext>
                    </a:extLst>
                  </p:cNvPr>
                  <p:cNvCxnSpPr/>
                  <p:nvPr/>
                </p:nvCxnSpPr>
                <p:spPr>
                  <a:xfrm rot="10800000" flipH="1">
                    <a:off x="1956148" y="2475978"/>
                    <a:ext cx="4684734" cy="1105421"/>
                  </a:xfrm>
                  <a:prstGeom prst="straightConnector1">
                    <a:avLst/>
                  </a:prstGeom>
                  <a:noFill/>
                  <a:ln w="12700" cap="flat" cmpd="sng">
                    <a:solidFill>
                      <a:schemeClr val="dk1"/>
                    </a:solidFill>
                    <a:prstDash val="solid"/>
                    <a:round/>
                    <a:headEnd type="none" w="sm" len="sm"/>
                    <a:tailEnd type="none" w="sm" len="sm"/>
                  </a:ln>
                </p:spPr>
              </p:cxnSp>
              <p:cxnSp>
                <p:nvCxnSpPr>
                  <p:cNvPr id="156" name="Google Shape;329;p13">
                    <a:extLst>
                      <a:ext uri="{FF2B5EF4-FFF2-40B4-BE49-F238E27FC236}">
                        <a16:creationId xmlns:a16="http://schemas.microsoft.com/office/drawing/2014/main" id="{71D4E2E7-F26E-1340-946D-A07C59258266}"/>
                      </a:ext>
                    </a:extLst>
                  </p:cNvPr>
                  <p:cNvCxnSpPr/>
                  <p:nvPr/>
                </p:nvCxnSpPr>
                <p:spPr>
                  <a:xfrm rot="10800000" flipH="1">
                    <a:off x="1956148" y="1718153"/>
                    <a:ext cx="4647156" cy="1803748"/>
                  </a:xfrm>
                  <a:prstGeom prst="straightConnector1">
                    <a:avLst/>
                  </a:prstGeom>
                  <a:noFill/>
                  <a:ln w="12700" cap="flat" cmpd="sng">
                    <a:solidFill>
                      <a:schemeClr val="dk1"/>
                    </a:solidFill>
                    <a:prstDash val="solid"/>
                    <a:round/>
                    <a:headEnd type="none" w="sm" len="sm"/>
                    <a:tailEnd type="none" w="sm" len="sm"/>
                  </a:ln>
                </p:spPr>
              </p:cxnSp>
            </p:grpSp>
            <p:sp>
              <p:nvSpPr>
                <p:cNvPr id="151" name="Google Shape;330;p13">
                  <a:extLst>
                    <a:ext uri="{FF2B5EF4-FFF2-40B4-BE49-F238E27FC236}">
                      <a16:creationId xmlns:a16="http://schemas.microsoft.com/office/drawing/2014/main" id="{41EF368E-D344-BD45-AC51-BD06A1B80C15}"/>
                    </a:ext>
                  </a:extLst>
                </p:cNvPr>
                <p:cNvSpPr/>
                <p:nvPr/>
              </p:nvSpPr>
              <p:spPr>
                <a:xfrm>
                  <a:off x="6341594" y="2665193"/>
                  <a:ext cx="376532" cy="584214"/>
                </a:xfrm>
                <a:prstGeom prst="ellipse">
                  <a:avLst/>
                </a:prstGeom>
                <a:solidFill>
                  <a:schemeClr val="bg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rtl="0">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52" name="Google Shape;331;p13">
                  <a:extLst>
                    <a:ext uri="{FF2B5EF4-FFF2-40B4-BE49-F238E27FC236}">
                      <a16:creationId xmlns:a16="http://schemas.microsoft.com/office/drawing/2014/main" id="{57AC200B-4C87-B64F-B52F-8EAB5E9CE3D6}"/>
                    </a:ext>
                  </a:extLst>
                </p:cNvPr>
                <p:cNvSpPr/>
                <p:nvPr/>
              </p:nvSpPr>
              <p:spPr>
                <a:xfrm>
                  <a:off x="6096000" y="2067070"/>
                  <a:ext cx="822542" cy="1768338"/>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rtl="0">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53" name="Google Shape;332;p13">
                  <a:extLst>
                    <a:ext uri="{FF2B5EF4-FFF2-40B4-BE49-F238E27FC236}">
                      <a16:creationId xmlns:a16="http://schemas.microsoft.com/office/drawing/2014/main" id="{6C9B1655-3B8F-AF44-B85E-4EDE930484B6}"/>
                    </a:ext>
                  </a:extLst>
                </p:cNvPr>
                <p:cNvSpPr/>
                <p:nvPr/>
              </p:nvSpPr>
              <p:spPr>
                <a:xfrm>
                  <a:off x="5736379" y="1586186"/>
                  <a:ext cx="1499879" cy="2730106"/>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rtl="0">
                    <a:spcBef>
                      <a:spcPts val="0"/>
                    </a:spcBef>
                    <a:spcAft>
                      <a:spcPts val="0"/>
                    </a:spcAft>
                    <a:buClr>
                      <a:srgbClr val="000000"/>
                    </a:buClr>
                    <a:buSzPts val="1800"/>
                  </a:pPr>
                  <a:endParaRPr>
                    <a:solidFill>
                      <a:schemeClr val="lt1"/>
                    </a:solidFill>
                    <a:latin typeface="Arial"/>
                    <a:ea typeface="Arial"/>
                    <a:cs typeface="Arial"/>
                    <a:sym typeface="Arial"/>
                  </a:endParaRPr>
                </a:p>
              </p:txBody>
            </p:sp>
          </p:grpSp>
          <p:sp>
            <p:nvSpPr>
              <p:cNvPr id="145" name="Google Shape;336;p13">
                <a:extLst>
                  <a:ext uri="{FF2B5EF4-FFF2-40B4-BE49-F238E27FC236}">
                    <a16:creationId xmlns:a16="http://schemas.microsoft.com/office/drawing/2014/main" id="{FF12B7A2-191D-8F4E-92C3-74A9507C6843}"/>
                  </a:ext>
                </a:extLst>
              </p:cNvPr>
              <p:cNvSpPr/>
              <p:nvPr/>
            </p:nvSpPr>
            <p:spPr>
              <a:xfrm>
                <a:off x="4891031" y="3278236"/>
                <a:ext cx="197691" cy="329113"/>
              </a:xfrm>
              <a:prstGeom prst="ellipse">
                <a:avLst/>
              </a:prstGeom>
              <a:solidFill>
                <a:schemeClr val="accent5"/>
              </a:solidFill>
              <a:ln w="12700">
                <a:solidFill>
                  <a:schemeClr val="accent5"/>
                </a:solidFill>
              </a:ln>
            </p:spPr>
            <p:txBody>
              <a:bodyPr spcFirstLastPara="1" wrap="square" lIns="91425" tIns="45700" rIns="91425" bIns="45700" anchor="ctr" anchorCtr="0">
                <a:noAutofit/>
              </a:bodyPr>
              <a:lstStyle/>
              <a:p>
                <a:pPr algn="ctr" rtl="0">
                  <a:spcBef>
                    <a:spcPts val="0"/>
                  </a:spcBef>
                  <a:spcAft>
                    <a:spcPts val="0"/>
                  </a:spcAft>
                  <a:buClr>
                    <a:srgbClr val="000000"/>
                  </a:buClr>
                  <a:buSzPts val="1800"/>
                </a:pPr>
                <a:endParaRPr>
                  <a:solidFill>
                    <a:schemeClr val="lt1"/>
                  </a:solidFill>
                  <a:latin typeface="Arial"/>
                  <a:ea typeface="Arial"/>
                  <a:cs typeface="Arial"/>
                  <a:sym typeface="Arial"/>
                </a:endParaRPr>
              </a:p>
            </p:txBody>
          </p:sp>
          <p:cxnSp>
            <p:nvCxnSpPr>
              <p:cNvPr id="146" name="Google Shape;337;p13">
                <a:extLst>
                  <a:ext uri="{FF2B5EF4-FFF2-40B4-BE49-F238E27FC236}">
                    <a16:creationId xmlns:a16="http://schemas.microsoft.com/office/drawing/2014/main" id="{B5C4AD28-8EF4-6A43-A382-DFB8D391326B}"/>
                  </a:ext>
                </a:extLst>
              </p:cNvPr>
              <p:cNvCxnSpPr>
                <a:stCxn id="148" idx="3"/>
                <a:endCxn id="145" idx="4"/>
              </p:cNvCxnSpPr>
              <p:nvPr/>
            </p:nvCxnSpPr>
            <p:spPr>
              <a:xfrm>
                <a:off x="1325560" y="2955106"/>
                <a:ext cx="3664200" cy="652200"/>
              </a:xfrm>
              <a:prstGeom prst="straightConnector1">
                <a:avLst/>
              </a:prstGeom>
              <a:noFill/>
              <a:ln w="12700" cap="flat" cmpd="sng">
                <a:solidFill>
                  <a:schemeClr val="accent5"/>
                </a:solidFill>
                <a:prstDash val="solid"/>
                <a:round/>
                <a:headEnd type="none" w="sm" len="sm"/>
                <a:tailEnd type="none" w="sm" len="sm"/>
              </a:ln>
            </p:spPr>
          </p:cxnSp>
          <p:cxnSp>
            <p:nvCxnSpPr>
              <p:cNvPr id="147" name="Google Shape;339;p13">
                <a:extLst>
                  <a:ext uri="{FF2B5EF4-FFF2-40B4-BE49-F238E27FC236}">
                    <a16:creationId xmlns:a16="http://schemas.microsoft.com/office/drawing/2014/main" id="{15149D00-3CA5-9A4A-9EE4-5EA109FD99EF}"/>
                  </a:ext>
                </a:extLst>
              </p:cNvPr>
              <p:cNvCxnSpPr>
                <a:cxnSpLocks/>
                <a:stCxn id="148" idx="6"/>
                <a:endCxn id="145" idx="0"/>
              </p:cNvCxnSpPr>
              <p:nvPr/>
            </p:nvCxnSpPr>
            <p:spPr>
              <a:xfrm>
                <a:off x="1455474" y="2845162"/>
                <a:ext cx="3534403" cy="433074"/>
              </a:xfrm>
              <a:prstGeom prst="straightConnector1">
                <a:avLst/>
              </a:prstGeom>
              <a:noFill/>
              <a:ln w="12700" cap="flat" cmpd="sng">
                <a:solidFill>
                  <a:schemeClr val="accent5"/>
                </a:solidFill>
                <a:prstDash val="solid"/>
                <a:round/>
                <a:headEnd type="none" w="sm" len="sm"/>
                <a:tailEnd type="none" w="sm" len="sm"/>
              </a:ln>
            </p:spPr>
          </p:cxnSp>
          <p:sp>
            <p:nvSpPr>
              <p:cNvPr id="148" name="Google Shape;338;p13">
                <a:extLst>
                  <a:ext uri="{FF2B5EF4-FFF2-40B4-BE49-F238E27FC236}">
                    <a16:creationId xmlns:a16="http://schemas.microsoft.com/office/drawing/2014/main" id="{ADA28C6A-55D9-4249-9103-5470333E54E4}"/>
                  </a:ext>
                </a:extLst>
              </p:cNvPr>
              <p:cNvSpPr/>
              <p:nvPr/>
            </p:nvSpPr>
            <p:spPr>
              <a:xfrm>
                <a:off x="1303270" y="2689675"/>
                <a:ext cx="152204" cy="310973"/>
              </a:xfrm>
              <a:prstGeom prst="ellipse">
                <a:avLst/>
              </a:prstGeom>
              <a:solidFill>
                <a:schemeClr val="lt2"/>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rtl="0">
                  <a:spcBef>
                    <a:spcPts val="0"/>
                  </a:spcBef>
                  <a:spcAft>
                    <a:spcPts val="0"/>
                  </a:spcAft>
                  <a:buClr>
                    <a:srgbClr val="000000"/>
                  </a:buClr>
                  <a:buSzPts val="1800"/>
                </a:pPr>
                <a:endParaRPr>
                  <a:solidFill>
                    <a:schemeClr val="lt1"/>
                  </a:solidFill>
                  <a:latin typeface="Arial"/>
                  <a:ea typeface="Arial"/>
                  <a:cs typeface="Arial"/>
                  <a:sym typeface="Arial"/>
                </a:endParaRPr>
              </a:p>
            </p:txBody>
          </p:sp>
        </p:grpSp>
        <p:sp>
          <p:nvSpPr>
            <p:cNvPr id="139" name="Google Shape;341;p13">
              <a:extLst>
                <a:ext uri="{FF2B5EF4-FFF2-40B4-BE49-F238E27FC236}">
                  <a16:creationId xmlns:a16="http://schemas.microsoft.com/office/drawing/2014/main" id="{8C4D5BF5-CA65-724D-B719-8B3B3141B7AF}"/>
                </a:ext>
              </a:extLst>
            </p:cNvPr>
            <p:cNvSpPr/>
            <p:nvPr/>
          </p:nvSpPr>
          <p:spPr>
            <a:xfrm>
              <a:off x="5085539" y="3062638"/>
              <a:ext cx="108000" cy="162440"/>
            </a:xfrm>
            <a:prstGeom prst="ellipse">
              <a:avLst/>
            </a:prstGeom>
            <a:solidFill>
              <a:schemeClr val="tx1"/>
            </a:solidFill>
            <a:ln>
              <a:noFill/>
            </a:ln>
          </p:spPr>
          <p:txBody>
            <a:bodyPr spcFirstLastPara="1" wrap="square" lIns="91425" tIns="45700" rIns="91425" bIns="45700" anchor="ctr" anchorCtr="0">
              <a:noAutofit/>
            </a:bodyPr>
            <a:lstStyle/>
            <a:p>
              <a:pPr algn="ctr" rtl="0">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40" name="Google Shape;342;p13">
              <a:extLst>
                <a:ext uri="{FF2B5EF4-FFF2-40B4-BE49-F238E27FC236}">
                  <a16:creationId xmlns:a16="http://schemas.microsoft.com/office/drawing/2014/main" id="{1C71D431-B6A0-334B-B201-88AA238EFB64}"/>
                </a:ext>
              </a:extLst>
            </p:cNvPr>
            <p:cNvSpPr/>
            <p:nvPr/>
          </p:nvSpPr>
          <p:spPr>
            <a:xfrm>
              <a:off x="4792702" y="2435299"/>
              <a:ext cx="108000" cy="162440"/>
            </a:xfrm>
            <a:prstGeom prst="ellipse">
              <a:avLst/>
            </a:prstGeom>
            <a:solidFill>
              <a:schemeClr val="tx1"/>
            </a:solidFill>
            <a:ln>
              <a:noFill/>
            </a:ln>
          </p:spPr>
          <p:txBody>
            <a:bodyPr spcFirstLastPara="1" wrap="square" lIns="91425" tIns="45700" rIns="91425" bIns="45700" anchor="ctr" anchorCtr="0">
              <a:noAutofit/>
            </a:bodyPr>
            <a:lstStyle/>
            <a:p>
              <a:pPr algn="ctr" rtl="0">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41" name="Google Shape;343;p13">
              <a:extLst>
                <a:ext uri="{FF2B5EF4-FFF2-40B4-BE49-F238E27FC236}">
                  <a16:creationId xmlns:a16="http://schemas.microsoft.com/office/drawing/2014/main" id="{D1C0A018-5A76-BE44-9606-6A876A56D5FC}"/>
                </a:ext>
              </a:extLst>
            </p:cNvPr>
            <p:cNvSpPr/>
            <p:nvPr/>
          </p:nvSpPr>
          <p:spPr>
            <a:xfrm>
              <a:off x="5105113" y="2544235"/>
              <a:ext cx="108000" cy="162440"/>
            </a:xfrm>
            <a:prstGeom prst="ellipse">
              <a:avLst/>
            </a:prstGeom>
            <a:solidFill>
              <a:schemeClr val="tx1"/>
            </a:solidFill>
            <a:ln>
              <a:noFill/>
            </a:ln>
          </p:spPr>
          <p:txBody>
            <a:bodyPr spcFirstLastPara="1" wrap="square" lIns="91425" tIns="45700" rIns="91425" bIns="45700" anchor="ctr" anchorCtr="0">
              <a:noAutofit/>
            </a:bodyPr>
            <a:lstStyle/>
            <a:p>
              <a:pPr algn="ctr" rtl="0">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42" name="Vuokaaviosymboli: Erottaminen 2">
              <a:extLst>
                <a:ext uri="{FF2B5EF4-FFF2-40B4-BE49-F238E27FC236}">
                  <a16:creationId xmlns:a16="http://schemas.microsoft.com/office/drawing/2014/main" id="{5E368514-2276-EF4C-86C5-1BA5F86481A7}"/>
                </a:ext>
              </a:extLst>
            </p:cNvPr>
            <p:cNvSpPr/>
            <p:nvPr/>
          </p:nvSpPr>
          <p:spPr>
            <a:xfrm>
              <a:off x="4947412" y="1930256"/>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143" name="Vuokaaviosymboli: Erottaminen 4">
              <a:extLst>
                <a:ext uri="{FF2B5EF4-FFF2-40B4-BE49-F238E27FC236}">
                  <a16:creationId xmlns:a16="http://schemas.microsoft.com/office/drawing/2014/main" id="{09468531-A47C-DF48-84EE-0B59FF193832}"/>
                </a:ext>
              </a:extLst>
            </p:cNvPr>
            <p:cNvSpPr/>
            <p:nvPr/>
          </p:nvSpPr>
          <p:spPr>
            <a:xfrm>
              <a:off x="4925024" y="2228262"/>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grpSp>
      <p:sp>
        <p:nvSpPr>
          <p:cNvPr id="42" name="Google Shape;320;p13">
            <a:extLst>
              <a:ext uri="{FF2B5EF4-FFF2-40B4-BE49-F238E27FC236}">
                <a16:creationId xmlns:a16="http://schemas.microsoft.com/office/drawing/2014/main" id="{4ECD07CE-B77A-4A43-93C5-5B44E55BB565}"/>
              </a:ext>
            </a:extLst>
          </p:cNvPr>
          <p:cNvSpPr txBox="1">
            <a:spLocks noGrp="1"/>
          </p:cNvSpPr>
          <p:nvPr>
            <p:ph type="title"/>
          </p:nvPr>
        </p:nvSpPr>
        <p:spPr>
          <a:xfrm>
            <a:off x="467544" y="267494"/>
            <a:ext cx="8208912" cy="808773"/>
          </a:xfrm>
          <a:noFill/>
          <a:ln>
            <a:noFill/>
          </a:ln>
        </p:spPr>
        <p:txBody>
          <a:bodyPr spcFirstLastPara="1" wrap="square" lIns="0" tIns="0" rIns="0" bIns="0" anchor="ctr" anchorCtr="0">
            <a:spAutoFit/>
          </a:bodyPr>
          <a:lstStyle/>
          <a:p>
            <a:pPr lvl="0" algn="l" rtl="0"/>
            <a:r>
              <a:rPr lang="sv" b="0" i="0" u="none" baseline="0"/>
              <a:t>Framtidstratten</a:t>
            </a:r>
            <a:endParaRPr lang="sv"/>
          </a:p>
        </p:txBody>
      </p:sp>
      <p:grpSp>
        <p:nvGrpSpPr>
          <p:cNvPr id="23" name="Group 22">
            <a:extLst>
              <a:ext uri="{FF2B5EF4-FFF2-40B4-BE49-F238E27FC236}">
                <a16:creationId xmlns:a16="http://schemas.microsoft.com/office/drawing/2014/main" id="{65411CC6-33FB-354D-8D15-035036BE0028}"/>
              </a:ext>
              <a:ext uri="{C183D7F6-B498-43B3-948B-1728B52AA6E4}">
                <adec:decorative xmlns:adec="http://schemas.microsoft.com/office/drawing/2017/decorative" val="1"/>
              </a:ext>
            </a:extLst>
          </p:cNvPr>
          <p:cNvGrpSpPr/>
          <p:nvPr/>
        </p:nvGrpSpPr>
        <p:grpSpPr>
          <a:xfrm>
            <a:off x="4074434" y="2766340"/>
            <a:ext cx="3923953" cy="215444"/>
            <a:chOff x="4398114" y="2740871"/>
            <a:chExt cx="3923953" cy="215444"/>
          </a:xfrm>
        </p:grpSpPr>
        <p:sp>
          <p:nvSpPr>
            <p:cNvPr id="99" name="Google Shape;333;p13">
              <a:extLst>
                <a:ext uri="{FF2B5EF4-FFF2-40B4-BE49-F238E27FC236}">
                  <a16:creationId xmlns:a16="http://schemas.microsoft.com/office/drawing/2014/main" id="{8A6E6ABE-FCD6-7A47-A0A9-9FEB02015165}"/>
                </a:ext>
              </a:extLst>
            </p:cNvPr>
            <p:cNvSpPr txBox="1"/>
            <p:nvPr/>
          </p:nvSpPr>
          <p:spPr>
            <a:xfrm>
              <a:off x="6748240" y="2740871"/>
              <a:ext cx="1573827" cy="215444"/>
            </a:xfrm>
            <a:prstGeom prst="rect">
              <a:avLst/>
            </a:prstGeom>
            <a:noFill/>
            <a:ln>
              <a:noFill/>
            </a:ln>
          </p:spPr>
          <p:txBody>
            <a:bodyPr spcFirstLastPara="1" wrap="square" lIns="0" tIns="0" rIns="0" bIns="0" anchor="t" anchorCtr="0">
              <a:spAutoFit/>
            </a:bodyPr>
            <a:lstStyle/>
            <a:p>
              <a:pPr algn="l" rtl="0">
                <a:spcBef>
                  <a:spcPts val="0"/>
                </a:spcBef>
                <a:spcAft>
                  <a:spcPts val="0"/>
                </a:spcAft>
                <a:buClr>
                  <a:srgbClr val="000000"/>
                </a:buClr>
                <a:buSzPts val="1500"/>
              </a:pPr>
              <a:r>
                <a:rPr lang="sv" sz="1400" b="0" i="0" u="none" baseline="0">
                  <a:solidFill>
                    <a:schemeClr val="dk1"/>
                  </a:solidFill>
                  <a:latin typeface="+mj-lt"/>
                  <a:ea typeface="Arial Black"/>
                  <a:cs typeface="Arial Black"/>
                  <a:sym typeface="Arial Black"/>
                </a:rPr>
                <a:t>Sannolika</a:t>
              </a:r>
              <a:endParaRPr sz="1400">
                <a:solidFill>
                  <a:schemeClr val="dk1"/>
                </a:solidFill>
                <a:latin typeface="+mj-lt"/>
                <a:ea typeface="Arial Black"/>
                <a:cs typeface="Arial Black"/>
                <a:sym typeface="Arial Black"/>
              </a:endParaRPr>
            </a:p>
          </p:txBody>
        </p:sp>
        <p:cxnSp>
          <p:nvCxnSpPr>
            <p:cNvPr id="122" name="Google Shape;351;p13">
              <a:extLst>
                <a:ext uri="{FF2B5EF4-FFF2-40B4-BE49-F238E27FC236}">
                  <a16:creationId xmlns:a16="http://schemas.microsoft.com/office/drawing/2014/main" id="{0B6D9F73-2A60-E646-820E-8B16366B4BA6}"/>
                </a:ext>
              </a:extLst>
            </p:cNvPr>
            <p:cNvCxnSpPr>
              <a:cxnSpLocks/>
            </p:cNvCxnSpPr>
            <p:nvPr/>
          </p:nvCxnSpPr>
          <p:spPr>
            <a:xfrm flipH="1">
              <a:off x="4398114" y="2856288"/>
              <a:ext cx="2230188" cy="0"/>
            </a:xfrm>
            <a:prstGeom prst="straightConnector1">
              <a:avLst/>
            </a:prstGeom>
            <a:noFill/>
            <a:ln w="6350" cap="flat" cmpd="sng">
              <a:solidFill>
                <a:schemeClr val="tx1"/>
              </a:solidFill>
              <a:prstDash val="solid"/>
              <a:round/>
              <a:headEnd type="none" w="sm" len="sm"/>
              <a:tailEnd type="none" w="sm" len="sm"/>
            </a:ln>
          </p:spPr>
        </p:cxnSp>
      </p:grpSp>
      <p:grpSp>
        <p:nvGrpSpPr>
          <p:cNvPr id="24" name="Group 23">
            <a:extLst>
              <a:ext uri="{FF2B5EF4-FFF2-40B4-BE49-F238E27FC236}">
                <a16:creationId xmlns:a16="http://schemas.microsoft.com/office/drawing/2014/main" id="{334E7A42-BCBA-B546-ACEC-76A746798232}"/>
              </a:ext>
              <a:ext uri="{C183D7F6-B498-43B3-948B-1728B52AA6E4}">
                <adec:decorative xmlns:adec="http://schemas.microsoft.com/office/drawing/2017/decorative" val="1"/>
              </a:ext>
            </a:extLst>
          </p:cNvPr>
          <p:cNvGrpSpPr/>
          <p:nvPr/>
        </p:nvGrpSpPr>
        <p:grpSpPr>
          <a:xfrm>
            <a:off x="4108622" y="3235375"/>
            <a:ext cx="3791841" cy="230832"/>
            <a:chOff x="4432302" y="3355437"/>
            <a:chExt cx="3791841" cy="230832"/>
          </a:xfrm>
        </p:grpSpPr>
        <p:sp>
          <p:nvSpPr>
            <p:cNvPr id="106" name="Google Shape;340;p13">
              <a:extLst>
                <a:ext uri="{FF2B5EF4-FFF2-40B4-BE49-F238E27FC236}">
                  <a16:creationId xmlns:a16="http://schemas.microsoft.com/office/drawing/2014/main" id="{D900C523-00C6-294D-95F1-94C0B7D19851}"/>
                </a:ext>
              </a:extLst>
            </p:cNvPr>
            <p:cNvSpPr txBox="1"/>
            <p:nvPr/>
          </p:nvSpPr>
          <p:spPr>
            <a:xfrm>
              <a:off x="6748240" y="3355437"/>
              <a:ext cx="1475903" cy="230832"/>
            </a:xfrm>
            <a:prstGeom prst="rect">
              <a:avLst/>
            </a:prstGeom>
            <a:noFill/>
            <a:ln>
              <a:noFill/>
            </a:ln>
          </p:spPr>
          <p:txBody>
            <a:bodyPr spcFirstLastPara="1" wrap="square" lIns="0" tIns="0" rIns="0" bIns="0" anchor="t" anchorCtr="0">
              <a:spAutoFit/>
            </a:bodyPr>
            <a:lstStyle/>
            <a:p>
              <a:pPr algn="l" rtl="0">
                <a:spcBef>
                  <a:spcPts val="0"/>
                </a:spcBef>
                <a:spcAft>
                  <a:spcPts val="0"/>
                </a:spcAft>
                <a:buClr>
                  <a:srgbClr val="000000"/>
                </a:buClr>
                <a:buSzPts val="1500"/>
              </a:pPr>
              <a:r>
                <a:rPr lang="sv" sz="1400" b="0" i="0" u="none" baseline="0">
                  <a:solidFill>
                    <a:schemeClr val="dk1"/>
                  </a:solidFill>
                  <a:latin typeface="+mj-lt"/>
                  <a:ea typeface="Arial Black"/>
                  <a:cs typeface="Arial Black"/>
                  <a:sym typeface="Arial Black"/>
                </a:rPr>
                <a:t>Önskvärda</a:t>
              </a:r>
              <a:r>
                <a:rPr lang="sv" sz="1500" b="0" i="0" u="none" baseline="0">
                  <a:solidFill>
                    <a:schemeClr val="dk1"/>
                  </a:solidFill>
                  <a:latin typeface="+mj-lt"/>
                  <a:ea typeface="Arial Black"/>
                  <a:cs typeface="Arial Black"/>
                  <a:sym typeface="Arial Black"/>
                </a:rPr>
                <a:t> </a:t>
              </a:r>
              <a:endParaRPr sz="1500">
                <a:solidFill>
                  <a:schemeClr val="dk1"/>
                </a:solidFill>
                <a:latin typeface="+mj-lt"/>
                <a:ea typeface="Arial Black"/>
                <a:cs typeface="Arial Black"/>
                <a:sym typeface="Arial Black"/>
              </a:endParaRPr>
            </a:p>
          </p:txBody>
        </p:sp>
        <p:cxnSp>
          <p:nvCxnSpPr>
            <p:cNvPr id="123" name="Google Shape;351;p13">
              <a:extLst>
                <a:ext uri="{FF2B5EF4-FFF2-40B4-BE49-F238E27FC236}">
                  <a16:creationId xmlns:a16="http://schemas.microsoft.com/office/drawing/2014/main" id="{B0C96D55-95F2-5C4E-A00D-5CA79E35088A}"/>
                </a:ext>
              </a:extLst>
            </p:cNvPr>
            <p:cNvCxnSpPr>
              <a:cxnSpLocks/>
            </p:cNvCxnSpPr>
            <p:nvPr/>
          </p:nvCxnSpPr>
          <p:spPr>
            <a:xfrm flipH="1">
              <a:off x="4432302" y="3470854"/>
              <a:ext cx="2196000" cy="0"/>
            </a:xfrm>
            <a:prstGeom prst="straightConnector1">
              <a:avLst/>
            </a:prstGeom>
            <a:noFill/>
            <a:ln w="6350" cap="flat" cmpd="sng">
              <a:solidFill>
                <a:schemeClr val="tx1"/>
              </a:solidFill>
              <a:prstDash val="solid"/>
              <a:round/>
              <a:headEnd type="none" w="sm" len="sm"/>
              <a:tailEnd type="none" w="sm" len="sm"/>
            </a:ln>
          </p:spPr>
        </p:cxn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grpSp>
        <p:nvGrpSpPr>
          <p:cNvPr id="118" name="Group 117">
            <a:extLst>
              <a:ext uri="{FF2B5EF4-FFF2-40B4-BE49-F238E27FC236}">
                <a16:creationId xmlns:a16="http://schemas.microsoft.com/office/drawing/2014/main" id="{4BDDF878-C62D-7E42-845F-D9573F1E4B29}"/>
              </a:ext>
              <a:ext uri="{C183D7F6-B498-43B3-948B-1728B52AA6E4}">
                <adec:decorative xmlns:adec="http://schemas.microsoft.com/office/drawing/2017/decorative" val="1"/>
              </a:ext>
            </a:extLst>
          </p:cNvPr>
          <p:cNvGrpSpPr/>
          <p:nvPr/>
        </p:nvGrpSpPr>
        <p:grpSpPr>
          <a:xfrm>
            <a:off x="6415079" y="3711235"/>
            <a:ext cx="2648002" cy="1041663"/>
            <a:chOff x="6449630" y="3683780"/>
            <a:chExt cx="2648002" cy="1041663"/>
          </a:xfrm>
        </p:grpSpPr>
        <p:grpSp>
          <p:nvGrpSpPr>
            <p:cNvPr id="119" name="Google Shape;346;p13">
              <a:extLst>
                <a:ext uri="{FF2B5EF4-FFF2-40B4-BE49-F238E27FC236}">
                  <a16:creationId xmlns:a16="http://schemas.microsoft.com/office/drawing/2014/main" id="{479F9116-22AD-1049-A6F1-7E842EED359B}"/>
                </a:ext>
              </a:extLst>
            </p:cNvPr>
            <p:cNvGrpSpPr/>
            <p:nvPr/>
          </p:nvGrpSpPr>
          <p:grpSpPr>
            <a:xfrm>
              <a:off x="6467637" y="3683780"/>
              <a:ext cx="2629995" cy="1041663"/>
              <a:chOff x="8623497" y="4844326"/>
              <a:chExt cx="3506655" cy="1388885"/>
            </a:xfrm>
          </p:grpSpPr>
          <p:sp>
            <p:nvSpPr>
              <p:cNvPr id="121" name="Google Shape;347;p13">
                <a:extLst>
                  <a:ext uri="{FF2B5EF4-FFF2-40B4-BE49-F238E27FC236}">
                    <a16:creationId xmlns:a16="http://schemas.microsoft.com/office/drawing/2014/main" id="{219EF951-5240-214F-9240-FA27FA21FF4A}"/>
                  </a:ext>
                </a:extLst>
              </p:cNvPr>
              <p:cNvSpPr/>
              <p:nvPr/>
            </p:nvSpPr>
            <p:spPr>
              <a:xfrm>
                <a:off x="8623497" y="5021443"/>
                <a:ext cx="144000" cy="216585"/>
              </a:xfrm>
              <a:prstGeom prst="ellipse">
                <a:avLst/>
              </a:prstGeom>
              <a:solidFill>
                <a:schemeClr val="tx1"/>
              </a:solidFill>
              <a:ln>
                <a:noFill/>
              </a:ln>
            </p:spPr>
            <p:txBody>
              <a:bodyPr spcFirstLastPara="1" wrap="square" lIns="91425" tIns="45700" rIns="91425" bIns="45700" anchor="ctr" anchorCtr="0">
                <a:noAutofit/>
              </a:bodyPr>
              <a:lstStyle/>
              <a:p>
                <a:pPr algn="ctr" rtl="0">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22" name="Google Shape;348;p13">
                <a:extLst>
                  <a:ext uri="{FF2B5EF4-FFF2-40B4-BE49-F238E27FC236}">
                    <a16:creationId xmlns:a16="http://schemas.microsoft.com/office/drawing/2014/main" id="{3FD7F585-6300-3A45-98D4-5F7065EE97EA}"/>
                  </a:ext>
                </a:extLst>
              </p:cNvPr>
              <p:cNvSpPr txBox="1"/>
              <p:nvPr/>
            </p:nvSpPr>
            <p:spPr>
              <a:xfrm>
                <a:off x="8896307" y="4844326"/>
                <a:ext cx="3233845" cy="574516"/>
              </a:xfrm>
              <a:prstGeom prst="rect">
                <a:avLst/>
              </a:prstGeom>
              <a:noFill/>
              <a:ln>
                <a:noFill/>
              </a:ln>
            </p:spPr>
            <p:txBody>
              <a:bodyPr spcFirstLastPara="1" wrap="square" lIns="0" tIns="0" rIns="0" bIns="0" anchor="t" anchorCtr="0">
                <a:spAutoFit/>
              </a:bodyPr>
              <a:lstStyle/>
              <a:p>
                <a:pPr algn="l" rtl="0">
                  <a:spcBef>
                    <a:spcPts val="0"/>
                  </a:spcBef>
                  <a:spcAft>
                    <a:spcPts val="0"/>
                  </a:spcAft>
                  <a:buClr>
                    <a:srgbClr val="000000"/>
                  </a:buClr>
                  <a:buSzPts val="1500"/>
                </a:pPr>
                <a:r>
                  <a:rPr lang="sv" sz="1400" b="0" i="0" u="none" baseline="0">
                    <a:solidFill>
                      <a:schemeClr val="dk1"/>
                    </a:solidFill>
                    <a:latin typeface="+mj-lt"/>
                    <a:ea typeface="Arial"/>
                    <a:cs typeface="Arial"/>
                    <a:sym typeface="Arial"/>
                  </a:rPr>
                  <a:t>Beskrivningar av önskvärda </a:t>
                </a:r>
                <a:br>
                  <a:rPr lang="sv" sz="1400">
                    <a:solidFill>
                      <a:schemeClr val="dk1"/>
                    </a:solidFill>
                    <a:latin typeface="+mj-lt"/>
                    <a:ea typeface="Arial"/>
                    <a:cs typeface="Arial"/>
                    <a:sym typeface="Arial"/>
                  </a:rPr>
                </a:br>
                <a:r>
                  <a:rPr lang="sv" sz="1400" b="0" i="0" u="none" baseline="0">
                    <a:solidFill>
                      <a:schemeClr val="dk1"/>
                    </a:solidFill>
                    <a:latin typeface="+mj-lt"/>
                    <a:ea typeface="Arial"/>
                    <a:cs typeface="Arial"/>
                    <a:sym typeface="Arial"/>
                  </a:rPr>
                  <a:t>framtider</a:t>
                </a:r>
                <a:endParaRPr lang="sv" sz="1400">
                  <a:solidFill>
                    <a:schemeClr val="dk1"/>
                  </a:solidFill>
                  <a:latin typeface="+mj-lt"/>
                  <a:ea typeface="Georgia"/>
                  <a:cs typeface="Georgia"/>
                  <a:sym typeface="Georgia"/>
                </a:endParaRPr>
              </a:p>
            </p:txBody>
          </p:sp>
          <p:sp>
            <p:nvSpPr>
              <p:cNvPr id="123" name="Google Shape;349;p13">
                <a:extLst>
                  <a:ext uri="{FF2B5EF4-FFF2-40B4-BE49-F238E27FC236}">
                    <a16:creationId xmlns:a16="http://schemas.microsoft.com/office/drawing/2014/main" id="{EEF4B8EF-594F-144D-A051-D9959CFBB351}"/>
                  </a:ext>
                </a:extLst>
              </p:cNvPr>
              <p:cNvSpPr txBox="1"/>
              <p:nvPr/>
            </p:nvSpPr>
            <p:spPr>
              <a:xfrm>
                <a:off x="8896309" y="5658695"/>
                <a:ext cx="2085328" cy="574516"/>
              </a:xfrm>
              <a:prstGeom prst="rect">
                <a:avLst/>
              </a:prstGeom>
              <a:noFill/>
              <a:ln>
                <a:noFill/>
              </a:ln>
            </p:spPr>
            <p:txBody>
              <a:bodyPr spcFirstLastPara="1" wrap="square" lIns="0" tIns="0" rIns="0" bIns="0" anchor="t" anchorCtr="0">
                <a:spAutoFit/>
              </a:bodyPr>
              <a:lstStyle/>
              <a:p>
                <a:pPr algn="l" rtl="0">
                  <a:spcBef>
                    <a:spcPts val="0"/>
                  </a:spcBef>
                  <a:spcAft>
                    <a:spcPts val="0"/>
                  </a:spcAft>
                  <a:buClr>
                    <a:srgbClr val="000000"/>
                  </a:buClr>
                  <a:buSzPts val="1500"/>
                </a:pPr>
                <a:r>
                  <a:rPr lang="sv" sz="1400" b="0" i="0" u="none" baseline="0">
                    <a:solidFill>
                      <a:schemeClr val="dk1"/>
                    </a:solidFill>
                    <a:latin typeface="+mj-lt"/>
                    <a:ea typeface="Arial"/>
                    <a:cs typeface="Arial"/>
                    <a:sym typeface="Arial"/>
                  </a:rPr>
                  <a:t>Tanken om vilda kort</a:t>
                </a:r>
                <a:endParaRPr lang="sv" sz="1400">
                  <a:solidFill>
                    <a:schemeClr val="dk1"/>
                  </a:solidFill>
                  <a:latin typeface="+mj-lt"/>
                  <a:ea typeface="Georgia"/>
                  <a:cs typeface="Georgia"/>
                  <a:sym typeface="Georgia"/>
                </a:endParaRPr>
              </a:p>
            </p:txBody>
          </p:sp>
        </p:grpSp>
        <p:sp>
          <p:nvSpPr>
            <p:cNvPr id="120" name="Vuokaaviosymboli: Erottaminen 5">
              <a:extLst>
                <a:ext uri="{FF2B5EF4-FFF2-40B4-BE49-F238E27FC236}">
                  <a16:creationId xmlns:a16="http://schemas.microsoft.com/office/drawing/2014/main" id="{EB5FF648-0D65-924B-A200-6F6CB2328A1F}"/>
                </a:ext>
              </a:extLst>
            </p:cNvPr>
            <p:cNvSpPr/>
            <p:nvPr/>
          </p:nvSpPr>
          <p:spPr>
            <a:xfrm>
              <a:off x="6449630" y="4424222"/>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grpSp>
      <p:grpSp>
        <p:nvGrpSpPr>
          <p:cNvPr id="36" name="Group 35" descr="Vasemmalta oikealla avautuva kartio. Muoto kuvaa tapaamme ajatella tulevaisuutta eräänlaisena tötterönä. Tällä dialla tötterö avautuu laajemmalle kuin edellisellä dialla kuvaten sitä, että ajatelumme on tulevaisuuden suhteen usein kapeaa. ">
            <a:extLst>
              <a:ext uri="{FF2B5EF4-FFF2-40B4-BE49-F238E27FC236}">
                <a16:creationId xmlns:a16="http://schemas.microsoft.com/office/drawing/2014/main" id="{3BAEDAD0-3988-C943-92BC-8ED4C05B11DC}"/>
              </a:ext>
            </a:extLst>
          </p:cNvPr>
          <p:cNvGrpSpPr/>
          <p:nvPr/>
        </p:nvGrpSpPr>
        <p:grpSpPr>
          <a:xfrm>
            <a:off x="243693" y="940316"/>
            <a:ext cx="4673436" cy="3784439"/>
            <a:chOff x="1159019" y="940316"/>
            <a:chExt cx="4673436" cy="3784439"/>
          </a:xfrm>
        </p:grpSpPr>
        <p:grpSp>
          <p:nvGrpSpPr>
            <p:cNvPr id="35" name="Group 34">
              <a:extLst>
                <a:ext uri="{FF2B5EF4-FFF2-40B4-BE49-F238E27FC236}">
                  <a16:creationId xmlns:a16="http://schemas.microsoft.com/office/drawing/2014/main" id="{58E18A79-5409-1546-BF71-0F0BCB78EBDB}"/>
                </a:ext>
              </a:extLst>
            </p:cNvPr>
            <p:cNvGrpSpPr/>
            <p:nvPr/>
          </p:nvGrpSpPr>
          <p:grpSpPr>
            <a:xfrm>
              <a:off x="1159019" y="1013948"/>
              <a:ext cx="4673436" cy="3710807"/>
              <a:chOff x="1159019" y="1013948"/>
              <a:chExt cx="4673436" cy="3710807"/>
            </a:xfrm>
          </p:grpSpPr>
          <p:grpSp>
            <p:nvGrpSpPr>
              <p:cNvPr id="86" name="Group 85">
                <a:extLst>
                  <a:ext uri="{FF2B5EF4-FFF2-40B4-BE49-F238E27FC236}">
                    <a16:creationId xmlns:a16="http://schemas.microsoft.com/office/drawing/2014/main" id="{04CDEE2D-A50C-5043-AFB3-0F1A722ED9D2}"/>
                  </a:ext>
                </a:extLst>
              </p:cNvPr>
              <p:cNvGrpSpPr/>
              <p:nvPr/>
            </p:nvGrpSpPr>
            <p:grpSpPr>
              <a:xfrm>
                <a:off x="1303270" y="1821370"/>
                <a:ext cx="4207798" cy="2367484"/>
                <a:chOff x="1303270" y="1821370"/>
                <a:chExt cx="4207798" cy="2367484"/>
              </a:xfrm>
            </p:grpSpPr>
            <p:grpSp>
              <p:nvGrpSpPr>
                <p:cNvPr id="92" name="Google Shape;321;p13">
                  <a:extLst>
                    <a:ext uri="{FF2B5EF4-FFF2-40B4-BE49-F238E27FC236}">
                      <a16:creationId xmlns:a16="http://schemas.microsoft.com/office/drawing/2014/main" id="{64A5AFAD-0F62-BF4B-90E8-7DC41F858DAD}"/>
                    </a:ext>
                  </a:extLst>
                </p:cNvPr>
                <p:cNvGrpSpPr/>
                <p:nvPr/>
              </p:nvGrpSpPr>
              <p:grpSpPr>
                <a:xfrm>
                  <a:off x="1372547" y="1821370"/>
                  <a:ext cx="4138521" cy="2047580"/>
                  <a:chOff x="1718230" y="1586186"/>
                  <a:chExt cx="5518028" cy="2730106"/>
                </a:xfrm>
              </p:grpSpPr>
              <p:grpSp>
                <p:nvGrpSpPr>
                  <p:cNvPr id="97" name="Google Shape;322;p13">
                    <a:extLst>
                      <a:ext uri="{FF2B5EF4-FFF2-40B4-BE49-F238E27FC236}">
                        <a16:creationId xmlns:a16="http://schemas.microsoft.com/office/drawing/2014/main" id="{50BF7027-A752-C345-8478-F99E07B11A6F}"/>
                      </a:ext>
                    </a:extLst>
                  </p:cNvPr>
                  <p:cNvGrpSpPr/>
                  <p:nvPr/>
                </p:nvGrpSpPr>
                <p:grpSpPr>
                  <a:xfrm>
                    <a:off x="1718230" y="1638425"/>
                    <a:ext cx="4809994" cy="1246585"/>
                    <a:chOff x="1803748" y="1627344"/>
                    <a:chExt cx="4809994" cy="1964494"/>
                  </a:xfrm>
                </p:grpSpPr>
                <p:cxnSp>
                  <p:nvCxnSpPr>
                    <p:cNvPr id="105" name="Google Shape;323;p13">
                      <a:extLst>
                        <a:ext uri="{FF2B5EF4-FFF2-40B4-BE49-F238E27FC236}">
                          <a16:creationId xmlns:a16="http://schemas.microsoft.com/office/drawing/2014/main" id="{C37A16BA-2DB6-274F-BD0D-A411F9D5B5C9}"/>
                        </a:ext>
                      </a:extLst>
                    </p:cNvPr>
                    <p:cNvCxnSpPr/>
                    <p:nvPr/>
                  </p:nvCxnSpPr>
                  <p:spPr>
                    <a:xfrm flipH="1">
                      <a:off x="1803748" y="3266161"/>
                      <a:ext cx="4809994" cy="325677"/>
                    </a:xfrm>
                    <a:prstGeom prst="straightConnector1">
                      <a:avLst/>
                    </a:prstGeom>
                    <a:noFill/>
                    <a:ln w="12700" cap="flat" cmpd="sng">
                      <a:solidFill>
                        <a:schemeClr val="dk1"/>
                      </a:solidFill>
                      <a:prstDash val="solid"/>
                      <a:round/>
                      <a:headEnd type="none" w="sm" len="sm"/>
                      <a:tailEnd type="none" w="sm" len="sm"/>
                    </a:ln>
                  </p:spPr>
                </p:cxnSp>
                <p:cxnSp>
                  <p:nvCxnSpPr>
                    <p:cNvPr id="106" name="Google Shape;324;p13">
                      <a:extLst>
                        <a:ext uri="{FF2B5EF4-FFF2-40B4-BE49-F238E27FC236}">
                          <a16:creationId xmlns:a16="http://schemas.microsoft.com/office/drawing/2014/main" id="{9A76B797-6E5E-334F-A0DD-E534A8B78049}"/>
                        </a:ext>
                      </a:extLst>
                    </p:cNvPr>
                    <p:cNvCxnSpPr>
                      <a:cxnSpLocks/>
                      <a:endCxn id="100" idx="0"/>
                    </p:cNvCxnSpPr>
                    <p:nvPr/>
                  </p:nvCxnSpPr>
                  <p:spPr>
                    <a:xfrm flipV="1">
                      <a:off x="1803748" y="2302846"/>
                      <a:ext cx="4789042" cy="1126159"/>
                    </a:xfrm>
                    <a:prstGeom prst="straightConnector1">
                      <a:avLst/>
                    </a:prstGeom>
                    <a:noFill/>
                    <a:ln w="12700" cap="flat" cmpd="sng">
                      <a:solidFill>
                        <a:schemeClr val="dk1"/>
                      </a:solidFill>
                      <a:prstDash val="solid"/>
                      <a:round/>
                      <a:headEnd type="none" w="sm" len="sm"/>
                      <a:tailEnd type="none" w="sm" len="sm"/>
                    </a:ln>
                  </p:spPr>
                </p:cxnSp>
                <p:cxnSp>
                  <p:nvCxnSpPr>
                    <p:cNvPr id="107" name="Google Shape;325;p13">
                      <a:extLst>
                        <a:ext uri="{FF2B5EF4-FFF2-40B4-BE49-F238E27FC236}">
                          <a16:creationId xmlns:a16="http://schemas.microsoft.com/office/drawing/2014/main" id="{0251DFD9-4DE7-8240-BD46-4811286D17EB}"/>
                        </a:ext>
                      </a:extLst>
                    </p:cNvPr>
                    <p:cNvCxnSpPr>
                      <a:cxnSpLocks/>
                    </p:cNvCxnSpPr>
                    <p:nvPr/>
                  </p:nvCxnSpPr>
                  <p:spPr>
                    <a:xfrm flipV="1">
                      <a:off x="1803748" y="1627344"/>
                      <a:ext cx="4566503" cy="1742162"/>
                    </a:xfrm>
                    <a:prstGeom prst="straightConnector1">
                      <a:avLst/>
                    </a:prstGeom>
                    <a:noFill/>
                    <a:ln w="12700" cap="flat" cmpd="sng">
                      <a:solidFill>
                        <a:schemeClr val="dk1"/>
                      </a:solidFill>
                      <a:prstDash val="solid"/>
                      <a:round/>
                      <a:headEnd type="none" w="sm" len="sm"/>
                      <a:tailEnd type="none" w="sm" len="sm"/>
                    </a:ln>
                  </p:spPr>
                </p:cxnSp>
              </p:grpSp>
              <p:grpSp>
                <p:nvGrpSpPr>
                  <p:cNvPr id="98" name="Google Shape;326;p13">
                    <a:extLst>
                      <a:ext uri="{FF2B5EF4-FFF2-40B4-BE49-F238E27FC236}">
                        <a16:creationId xmlns:a16="http://schemas.microsoft.com/office/drawing/2014/main" id="{D4F55936-FC0A-D74C-A25E-6D5BF0BC07B9}"/>
                      </a:ext>
                    </a:extLst>
                  </p:cNvPr>
                  <p:cNvGrpSpPr/>
                  <p:nvPr/>
                </p:nvGrpSpPr>
                <p:grpSpPr>
                  <a:xfrm rot="10800000" flipH="1">
                    <a:off x="1724808" y="3017468"/>
                    <a:ext cx="4809994" cy="1285668"/>
                    <a:chOff x="1956148" y="1718153"/>
                    <a:chExt cx="4809994" cy="2026085"/>
                  </a:xfrm>
                </p:grpSpPr>
                <p:cxnSp>
                  <p:nvCxnSpPr>
                    <p:cNvPr id="102" name="Google Shape;327;p13">
                      <a:extLst>
                        <a:ext uri="{FF2B5EF4-FFF2-40B4-BE49-F238E27FC236}">
                          <a16:creationId xmlns:a16="http://schemas.microsoft.com/office/drawing/2014/main" id="{F6257F76-2A26-3A46-9788-ECC02E934CBA}"/>
                        </a:ext>
                      </a:extLst>
                    </p:cNvPr>
                    <p:cNvCxnSpPr/>
                    <p:nvPr/>
                  </p:nvCxnSpPr>
                  <p:spPr>
                    <a:xfrm flipH="1">
                      <a:off x="1956148" y="3418561"/>
                      <a:ext cx="4809994" cy="325677"/>
                    </a:xfrm>
                    <a:prstGeom prst="straightConnector1">
                      <a:avLst/>
                    </a:prstGeom>
                    <a:noFill/>
                    <a:ln w="12700" cap="flat" cmpd="sng">
                      <a:solidFill>
                        <a:schemeClr val="dk1"/>
                      </a:solidFill>
                      <a:prstDash val="solid"/>
                      <a:round/>
                      <a:headEnd type="none" w="sm" len="sm"/>
                      <a:tailEnd type="none" w="sm" len="sm"/>
                    </a:ln>
                  </p:spPr>
                </p:cxnSp>
                <p:cxnSp>
                  <p:nvCxnSpPr>
                    <p:cNvPr id="103" name="Google Shape;328;p13">
                      <a:extLst>
                        <a:ext uri="{FF2B5EF4-FFF2-40B4-BE49-F238E27FC236}">
                          <a16:creationId xmlns:a16="http://schemas.microsoft.com/office/drawing/2014/main" id="{57301713-F622-9B4B-8ECB-536E11C07B5A}"/>
                        </a:ext>
                      </a:extLst>
                    </p:cNvPr>
                    <p:cNvCxnSpPr/>
                    <p:nvPr/>
                  </p:nvCxnSpPr>
                  <p:spPr>
                    <a:xfrm rot="10800000" flipH="1">
                      <a:off x="1956148" y="2475978"/>
                      <a:ext cx="4684734" cy="1105421"/>
                    </a:xfrm>
                    <a:prstGeom prst="straightConnector1">
                      <a:avLst/>
                    </a:prstGeom>
                    <a:noFill/>
                    <a:ln w="12700" cap="flat" cmpd="sng">
                      <a:solidFill>
                        <a:schemeClr val="dk1"/>
                      </a:solidFill>
                      <a:prstDash val="solid"/>
                      <a:round/>
                      <a:headEnd type="none" w="sm" len="sm"/>
                      <a:tailEnd type="none" w="sm" len="sm"/>
                    </a:ln>
                  </p:spPr>
                </p:cxnSp>
                <p:cxnSp>
                  <p:nvCxnSpPr>
                    <p:cNvPr id="104" name="Google Shape;329;p13">
                      <a:extLst>
                        <a:ext uri="{FF2B5EF4-FFF2-40B4-BE49-F238E27FC236}">
                          <a16:creationId xmlns:a16="http://schemas.microsoft.com/office/drawing/2014/main" id="{03DFB537-1FFF-9B45-96BB-452119BE38D5}"/>
                        </a:ext>
                      </a:extLst>
                    </p:cNvPr>
                    <p:cNvCxnSpPr/>
                    <p:nvPr/>
                  </p:nvCxnSpPr>
                  <p:spPr>
                    <a:xfrm rot="10800000" flipH="1">
                      <a:off x="1956148" y="1718153"/>
                      <a:ext cx="4647156" cy="1803748"/>
                    </a:xfrm>
                    <a:prstGeom prst="straightConnector1">
                      <a:avLst/>
                    </a:prstGeom>
                    <a:noFill/>
                    <a:ln w="12700" cap="flat" cmpd="sng">
                      <a:solidFill>
                        <a:schemeClr val="dk1"/>
                      </a:solidFill>
                      <a:prstDash val="solid"/>
                      <a:round/>
                      <a:headEnd type="none" w="sm" len="sm"/>
                      <a:tailEnd type="none" w="sm" len="sm"/>
                    </a:ln>
                  </p:spPr>
                </p:cxnSp>
              </p:grpSp>
              <p:sp>
                <p:nvSpPr>
                  <p:cNvPr id="99" name="Google Shape;330;p13">
                    <a:extLst>
                      <a:ext uri="{FF2B5EF4-FFF2-40B4-BE49-F238E27FC236}">
                        <a16:creationId xmlns:a16="http://schemas.microsoft.com/office/drawing/2014/main" id="{0695B985-9C12-754F-88A3-755FDAC73024}"/>
                      </a:ext>
                    </a:extLst>
                  </p:cNvPr>
                  <p:cNvSpPr/>
                  <p:nvPr/>
                </p:nvSpPr>
                <p:spPr>
                  <a:xfrm>
                    <a:off x="6341594" y="2665193"/>
                    <a:ext cx="376532" cy="584214"/>
                  </a:xfrm>
                  <a:prstGeom prst="ellipse">
                    <a:avLst/>
                  </a:prstGeom>
                  <a:solidFill>
                    <a:schemeClr val="bg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rtl="0">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00" name="Google Shape;331;p13">
                    <a:extLst>
                      <a:ext uri="{FF2B5EF4-FFF2-40B4-BE49-F238E27FC236}">
                        <a16:creationId xmlns:a16="http://schemas.microsoft.com/office/drawing/2014/main" id="{07AF1DC7-C87F-BF4A-8173-01D01593E1AD}"/>
                      </a:ext>
                    </a:extLst>
                  </p:cNvPr>
                  <p:cNvSpPr/>
                  <p:nvPr/>
                </p:nvSpPr>
                <p:spPr>
                  <a:xfrm>
                    <a:off x="6096000" y="2067070"/>
                    <a:ext cx="822542" cy="1768338"/>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rtl="0">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01" name="Google Shape;332;p13">
                    <a:extLst>
                      <a:ext uri="{FF2B5EF4-FFF2-40B4-BE49-F238E27FC236}">
                        <a16:creationId xmlns:a16="http://schemas.microsoft.com/office/drawing/2014/main" id="{07FBA071-0448-ED4E-A1F5-9C631C68DF69}"/>
                      </a:ext>
                    </a:extLst>
                  </p:cNvPr>
                  <p:cNvSpPr/>
                  <p:nvPr/>
                </p:nvSpPr>
                <p:spPr>
                  <a:xfrm>
                    <a:off x="5736379" y="1586186"/>
                    <a:ext cx="1499879" cy="2730106"/>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rtl="0">
                      <a:spcBef>
                        <a:spcPts val="0"/>
                      </a:spcBef>
                      <a:spcAft>
                        <a:spcPts val="0"/>
                      </a:spcAft>
                      <a:buClr>
                        <a:srgbClr val="000000"/>
                      </a:buClr>
                      <a:buSzPts val="1800"/>
                    </a:pPr>
                    <a:endParaRPr>
                      <a:solidFill>
                        <a:schemeClr val="lt1"/>
                      </a:solidFill>
                      <a:latin typeface="Arial"/>
                      <a:ea typeface="Arial"/>
                      <a:cs typeface="Arial"/>
                      <a:sym typeface="Arial"/>
                    </a:endParaRPr>
                  </a:p>
                </p:txBody>
              </p:sp>
            </p:grpSp>
            <p:sp>
              <p:nvSpPr>
                <p:cNvPr id="93" name="Google Shape;336;p13">
                  <a:extLst>
                    <a:ext uri="{FF2B5EF4-FFF2-40B4-BE49-F238E27FC236}">
                      <a16:creationId xmlns:a16="http://schemas.microsoft.com/office/drawing/2014/main" id="{0BD5F3D2-B209-1C40-BC45-BE7143C97A53}"/>
                    </a:ext>
                  </a:extLst>
                </p:cNvPr>
                <p:cNvSpPr/>
                <p:nvPr/>
              </p:nvSpPr>
              <p:spPr>
                <a:xfrm>
                  <a:off x="4614143" y="2955049"/>
                  <a:ext cx="612478" cy="1233805"/>
                </a:xfrm>
                <a:prstGeom prst="ellipse">
                  <a:avLst/>
                </a:prstGeom>
                <a:solidFill>
                  <a:schemeClr val="accent5"/>
                </a:solidFill>
                <a:ln w="12700">
                  <a:solidFill>
                    <a:schemeClr val="accent5"/>
                  </a:solidFill>
                </a:ln>
              </p:spPr>
              <p:txBody>
                <a:bodyPr spcFirstLastPara="1" wrap="square" lIns="91425" tIns="45700" rIns="91425" bIns="45700" anchor="ctr" anchorCtr="0">
                  <a:noAutofit/>
                </a:bodyPr>
                <a:lstStyle/>
                <a:p>
                  <a:pPr algn="ctr" rtl="0">
                    <a:spcBef>
                      <a:spcPts val="0"/>
                    </a:spcBef>
                    <a:spcAft>
                      <a:spcPts val="0"/>
                    </a:spcAft>
                    <a:buClr>
                      <a:srgbClr val="000000"/>
                    </a:buClr>
                    <a:buSzPts val="1800"/>
                  </a:pPr>
                  <a:endParaRPr>
                    <a:solidFill>
                      <a:schemeClr val="lt1"/>
                    </a:solidFill>
                    <a:latin typeface="Arial"/>
                    <a:ea typeface="Arial"/>
                    <a:cs typeface="Arial"/>
                    <a:sym typeface="Arial"/>
                  </a:endParaRPr>
                </a:p>
              </p:txBody>
            </p:sp>
            <p:cxnSp>
              <p:nvCxnSpPr>
                <p:cNvPr id="94" name="Google Shape;337;p13">
                  <a:extLst>
                    <a:ext uri="{FF2B5EF4-FFF2-40B4-BE49-F238E27FC236}">
                      <a16:creationId xmlns:a16="http://schemas.microsoft.com/office/drawing/2014/main" id="{5FD62169-2666-3647-BB0F-A730DC3EEFC6}"/>
                    </a:ext>
                  </a:extLst>
                </p:cNvPr>
                <p:cNvCxnSpPr>
                  <a:cxnSpLocks/>
                  <a:stCxn id="96" idx="3"/>
                  <a:endCxn id="93" idx="4"/>
                </p:cNvCxnSpPr>
                <p:nvPr/>
              </p:nvCxnSpPr>
              <p:spPr>
                <a:xfrm>
                  <a:off x="1325560" y="2955107"/>
                  <a:ext cx="3594822" cy="1233747"/>
                </a:xfrm>
                <a:prstGeom prst="straightConnector1">
                  <a:avLst/>
                </a:prstGeom>
                <a:noFill/>
                <a:ln w="12700" cap="flat" cmpd="sng">
                  <a:solidFill>
                    <a:schemeClr val="accent5"/>
                  </a:solidFill>
                  <a:prstDash val="solid"/>
                  <a:round/>
                  <a:headEnd type="none" w="sm" len="sm"/>
                  <a:tailEnd type="none" w="sm" len="sm"/>
                </a:ln>
              </p:spPr>
            </p:cxnSp>
            <p:cxnSp>
              <p:nvCxnSpPr>
                <p:cNvPr id="95" name="Google Shape;339;p13">
                  <a:extLst>
                    <a:ext uri="{FF2B5EF4-FFF2-40B4-BE49-F238E27FC236}">
                      <a16:creationId xmlns:a16="http://schemas.microsoft.com/office/drawing/2014/main" id="{3E002912-AE9D-E04E-95F0-0D80752569D2}"/>
                    </a:ext>
                  </a:extLst>
                </p:cNvPr>
                <p:cNvCxnSpPr>
                  <a:cxnSpLocks/>
                  <a:stCxn id="96" idx="6"/>
                  <a:endCxn id="93" idx="0"/>
                </p:cNvCxnSpPr>
                <p:nvPr/>
              </p:nvCxnSpPr>
              <p:spPr>
                <a:xfrm>
                  <a:off x="1455474" y="2845162"/>
                  <a:ext cx="3464908" cy="109887"/>
                </a:xfrm>
                <a:prstGeom prst="straightConnector1">
                  <a:avLst/>
                </a:prstGeom>
                <a:noFill/>
                <a:ln w="12700" cap="flat" cmpd="sng">
                  <a:solidFill>
                    <a:schemeClr val="accent5"/>
                  </a:solidFill>
                  <a:prstDash val="solid"/>
                  <a:round/>
                  <a:headEnd type="none" w="sm" len="sm"/>
                  <a:tailEnd type="none" w="sm" len="sm"/>
                </a:ln>
              </p:spPr>
            </p:cxnSp>
            <p:sp>
              <p:nvSpPr>
                <p:cNvPr id="96" name="Google Shape;338;p13">
                  <a:extLst>
                    <a:ext uri="{FF2B5EF4-FFF2-40B4-BE49-F238E27FC236}">
                      <a16:creationId xmlns:a16="http://schemas.microsoft.com/office/drawing/2014/main" id="{2E815A73-CF76-D443-A452-D72E719EC42C}"/>
                    </a:ext>
                  </a:extLst>
                </p:cNvPr>
                <p:cNvSpPr/>
                <p:nvPr/>
              </p:nvSpPr>
              <p:spPr>
                <a:xfrm>
                  <a:off x="1303270" y="2689675"/>
                  <a:ext cx="152204" cy="310973"/>
                </a:xfrm>
                <a:prstGeom prst="ellipse">
                  <a:avLst/>
                </a:prstGeom>
                <a:solidFill>
                  <a:schemeClr val="lt2"/>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rtl="0">
                    <a:spcBef>
                      <a:spcPts val="0"/>
                    </a:spcBef>
                    <a:spcAft>
                      <a:spcPts val="0"/>
                    </a:spcAft>
                    <a:buClr>
                      <a:srgbClr val="000000"/>
                    </a:buClr>
                    <a:buSzPts val="1800"/>
                  </a:pPr>
                  <a:endParaRPr>
                    <a:solidFill>
                      <a:schemeClr val="lt1"/>
                    </a:solidFill>
                    <a:latin typeface="Arial"/>
                    <a:ea typeface="Arial"/>
                    <a:cs typeface="Arial"/>
                    <a:sym typeface="Arial"/>
                  </a:endParaRPr>
                </a:p>
              </p:txBody>
            </p:sp>
          </p:grpSp>
          <p:grpSp>
            <p:nvGrpSpPr>
              <p:cNvPr id="439" name="Google Shape;439;p15"/>
              <p:cNvGrpSpPr/>
              <p:nvPr/>
            </p:nvGrpSpPr>
            <p:grpSpPr>
              <a:xfrm>
                <a:off x="1159019" y="1013948"/>
                <a:ext cx="4673436" cy="3710807"/>
                <a:chOff x="1545358" y="1532771"/>
                <a:chExt cx="6231248" cy="4276437"/>
              </a:xfrm>
            </p:grpSpPr>
            <p:cxnSp>
              <p:nvCxnSpPr>
                <p:cNvPr id="440" name="Google Shape;440;p15"/>
                <p:cNvCxnSpPr/>
                <p:nvPr/>
              </p:nvCxnSpPr>
              <p:spPr>
                <a:xfrm rot="10800000" flipH="1">
                  <a:off x="1545358" y="1559084"/>
                  <a:ext cx="4885755" cy="1605134"/>
                </a:xfrm>
                <a:prstGeom prst="straightConnector1">
                  <a:avLst/>
                </a:prstGeom>
                <a:noFill/>
                <a:ln w="9525" cap="flat" cmpd="sng">
                  <a:solidFill>
                    <a:schemeClr val="tx1"/>
                  </a:solidFill>
                  <a:prstDash val="dash"/>
                  <a:round/>
                  <a:headEnd type="none" w="sm" len="sm"/>
                  <a:tailEnd type="none" w="sm" len="sm"/>
                </a:ln>
              </p:spPr>
            </p:cxnSp>
            <p:cxnSp>
              <p:nvCxnSpPr>
                <p:cNvPr id="441" name="Google Shape;441;p15"/>
                <p:cNvCxnSpPr/>
                <p:nvPr/>
              </p:nvCxnSpPr>
              <p:spPr>
                <a:xfrm>
                  <a:off x="1545358" y="4191056"/>
                  <a:ext cx="4885755" cy="1605134"/>
                </a:xfrm>
                <a:prstGeom prst="straightConnector1">
                  <a:avLst/>
                </a:prstGeom>
                <a:noFill/>
                <a:ln w="9525" cap="flat" cmpd="sng">
                  <a:solidFill>
                    <a:schemeClr val="tx1"/>
                  </a:solidFill>
                  <a:prstDash val="dash"/>
                  <a:round/>
                  <a:headEnd type="none" w="sm" len="sm"/>
                  <a:tailEnd type="none" w="sm" len="sm"/>
                </a:ln>
              </p:spPr>
            </p:cxnSp>
            <p:sp>
              <p:nvSpPr>
                <p:cNvPr id="442" name="Google Shape;442;p15"/>
                <p:cNvSpPr/>
                <p:nvPr/>
              </p:nvSpPr>
              <p:spPr>
                <a:xfrm>
                  <a:off x="5427196" y="1532771"/>
                  <a:ext cx="2349410" cy="4276437"/>
                </a:xfrm>
                <a:prstGeom prst="ellipse">
                  <a:avLst/>
                </a:prstGeom>
                <a:noFill/>
                <a:ln w="9525" cap="flat" cmpd="sng">
                  <a:solidFill>
                    <a:schemeClr val="tx1"/>
                  </a:solidFill>
                  <a:prstDash val="dash"/>
                  <a:round/>
                  <a:headEnd type="none" w="sm" len="sm"/>
                  <a:tailEnd type="none" w="sm" len="sm"/>
                </a:ln>
              </p:spPr>
              <p:txBody>
                <a:bodyPr spcFirstLastPara="1" wrap="square" lIns="91425" tIns="45700" rIns="91425" bIns="45700" anchor="ctr" anchorCtr="0">
                  <a:noAutofit/>
                </a:bodyPr>
                <a:lstStyle/>
                <a:p>
                  <a:pPr algn="ctr" rtl="0">
                    <a:spcBef>
                      <a:spcPts val="0"/>
                    </a:spcBef>
                    <a:spcAft>
                      <a:spcPts val="0"/>
                    </a:spcAft>
                    <a:buClr>
                      <a:srgbClr val="000000"/>
                    </a:buClr>
                    <a:buSzPts val="1800"/>
                  </a:pPr>
                  <a:endParaRPr>
                    <a:solidFill>
                      <a:schemeClr val="lt1"/>
                    </a:solidFill>
                    <a:latin typeface="Arial"/>
                    <a:ea typeface="Arial"/>
                    <a:cs typeface="Arial"/>
                    <a:sym typeface="Arial"/>
                  </a:endParaRPr>
                </a:p>
              </p:txBody>
            </p:sp>
          </p:grpSp>
        </p:grpSp>
        <p:grpSp>
          <p:nvGrpSpPr>
            <p:cNvPr id="34" name="Group 33">
              <a:extLst>
                <a:ext uri="{FF2B5EF4-FFF2-40B4-BE49-F238E27FC236}">
                  <a16:creationId xmlns:a16="http://schemas.microsoft.com/office/drawing/2014/main" id="{F95746B1-6E51-6E48-9859-ECBC09CB078F}"/>
                </a:ext>
              </a:extLst>
            </p:cNvPr>
            <p:cNvGrpSpPr/>
            <p:nvPr/>
          </p:nvGrpSpPr>
          <p:grpSpPr>
            <a:xfrm>
              <a:off x="4309117" y="940316"/>
              <a:ext cx="1104424" cy="3713643"/>
              <a:chOff x="4309117" y="940316"/>
              <a:chExt cx="1104424" cy="3713643"/>
            </a:xfrm>
          </p:grpSpPr>
          <p:grpSp>
            <p:nvGrpSpPr>
              <p:cNvPr id="33" name="Group 32">
                <a:extLst>
                  <a:ext uri="{FF2B5EF4-FFF2-40B4-BE49-F238E27FC236}">
                    <a16:creationId xmlns:a16="http://schemas.microsoft.com/office/drawing/2014/main" id="{5FC0B44D-45A9-754E-A306-A8AD65E82D8D}"/>
                  </a:ext>
                </a:extLst>
              </p:cNvPr>
              <p:cNvGrpSpPr/>
              <p:nvPr/>
            </p:nvGrpSpPr>
            <p:grpSpPr>
              <a:xfrm>
                <a:off x="4738416" y="3074417"/>
                <a:ext cx="403984" cy="947654"/>
                <a:chOff x="4738416" y="3074417"/>
                <a:chExt cx="403984" cy="947654"/>
              </a:xfrm>
            </p:grpSpPr>
            <p:sp>
              <p:nvSpPr>
                <p:cNvPr id="443" name="Google Shape;443;p15"/>
                <p:cNvSpPr/>
                <p:nvPr/>
              </p:nvSpPr>
              <p:spPr>
                <a:xfrm>
                  <a:off x="4969463" y="3653668"/>
                  <a:ext cx="108000" cy="162440"/>
                </a:xfrm>
                <a:prstGeom prst="ellipse">
                  <a:avLst/>
                </a:prstGeom>
                <a:solidFill>
                  <a:schemeClr val="tx1"/>
                </a:solidFill>
                <a:ln>
                  <a:noFill/>
                </a:ln>
              </p:spPr>
              <p:txBody>
                <a:bodyPr spcFirstLastPara="1" wrap="square" lIns="91425" tIns="45700" rIns="91425" bIns="45700" anchor="ctr" anchorCtr="0">
                  <a:noAutofit/>
                </a:bodyPr>
                <a:lstStyle/>
                <a:p>
                  <a:pPr algn="ctr" rtl="0">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444" name="Google Shape;444;p15"/>
                <p:cNvSpPr/>
                <p:nvPr/>
              </p:nvSpPr>
              <p:spPr>
                <a:xfrm>
                  <a:off x="4738416" y="3859631"/>
                  <a:ext cx="108000" cy="162440"/>
                </a:xfrm>
                <a:prstGeom prst="ellipse">
                  <a:avLst/>
                </a:prstGeom>
                <a:solidFill>
                  <a:schemeClr val="tx1"/>
                </a:solidFill>
                <a:ln>
                  <a:noFill/>
                </a:ln>
              </p:spPr>
              <p:txBody>
                <a:bodyPr spcFirstLastPara="1" wrap="square" lIns="91425" tIns="45700" rIns="91425" bIns="45700" anchor="ctr" anchorCtr="0">
                  <a:noAutofit/>
                </a:bodyPr>
                <a:lstStyle/>
                <a:p>
                  <a:pPr algn="ctr" rtl="0">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466" name="Google Shape;466;p15"/>
                <p:cNvSpPr/>
                <p:nvPr/>
              </p:nvSpPr>
              <p:spPr>
                <a:xfrm>
                  <a:off x="5034400" y="3146058"/>
                  <a:ext cx="108000" cy="162440"/>
                </a:xfrm>
                <a:prstGeom prst="ellipse">
                  <a:avLst/>
                </a:prstGeom>
                <a:solidFill>
                  <a:schemeClr val="tx1"/>
                </a:solidFill>
                <a:ln>
                  <a:noFill/>
                </a:ln>
              </p:spPr>
              <p:txBody>
                <a:bodyPr spcFirstLastPara="1" wrap="square" lIns="91425" tIns="45700" rIns="91425" bIns="45700" anchor="ctr" anchorCtr="0">
                  <a:noAutofit/>
                </a:bodyPr>
                <a:lstStyle/>
                <a:p>
                  <a:pPr algn="ctr" rtl="0">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467" name="Google Shape;467;p15"/>
                <p:cNvSpPr/>
                <p:nvPr/>
              </p:nvSpPr>
              <p:spPr>
                <a:xfrm>
                  <a:off x="4819991" y="3074417"/>
                  <a:ext cx="108000" cy="162440"/>
                </a:xfrm>
                <a:prstGeom prst="ellipse">
                  <a:avLst/>
                </a:prstGeom>
                <a:solidFill>
                  <a:schemeClr val="tx1"/>
                </a:solidFill>
                <a:ln>
                  <a:noFill/>
                </a:ln>
              </p:spPr>
              <p:txBody>
                <a:bodyPr spcFirstLastPara="1" wrap="square" lIns="91425" tIns="45700" rIns="91425" bIns="45700" anchor="ctr" anchorCtr="0">
                  <a:noAutofit/>
                </a:bodyPr>
                <a:lstStyle/>
                <a:p>
                  <a:pPr algn="ctr" rtl="0">
                    <a:spcBef>
                      <a:spcPts val="0"/>
                    </a:spcBef>
                    <a:spcAft>
                      <a:spcPts val="0"/>
                    </a:spcAft>
                    <a:buClr>
                      <a:srgbClr val="000000"/>
                    </a:buClr>
                    <a:buSzPts val="1800"/>
                  </a:pPr>
                  <a:endParaRPr>
                    <a:solidFill>
                      <a:schemeClr val="lt1"/>
                    </a:solidFill>
                    <a:latin typeface="Arial"/>
                    <a:ea typeface="Arial"/>
                    <a:cs typeface="Arial"/>
                    <a:sym typeface="Arial"/>
                  </a:endParaRPr>
                </a:p>
              </p:txBody>
            </p:sp>
          </p:grpSp>
          <p:grpSp>
            <p:nvGrpSpPr>
              <p:cNvPr id="32" name="Group 31">
                <a:extLst>
                  <a:ext uri="{FF2B5EF4-FFF2-40B4-BE49-F238E27FC236}">
                    <a16:creationId xmlns:a16="http://schemas.microsoft.com/office/drawing/2014/main" id="{FEDB4A3F-C990-DD49-A852-2743AEB7032F}"/>
                  </a:ext>
                </a:extLst>
              </p:cNvPr>
              <p:cNvGrpSpPr/>
              <p:nvPr/>
            </p:nvGrpSpPr>
            <p:grpSpPr>
              <a:xfrm>
                <a:off x="4309117" y="940316"/>
                <a:ext cx="1104424" cy="3713643"/>
                <a:chOff x="4309117" y="940316"/>
                <a:chExt cx="1104424" cy="3713643"/>
              </a:xfrm>
            </p:grpSpPr>
            <p:sp>
              <p:nvSpPr>
                <p:cNvPr id="3" name="Google Shape;438;p15">
                  <a:extLst>
                    <a:ext uri="{FF2B5EF4-FFF2-40B4-BE49-F238E27FC236}">
                      <a16:creationId xmlns:a16="http://schemas.microsoft.com/office/drawing/2014/main" id="{8E3A4FED-B6A6-4731-9789-9A8B01ABF01E}"/>
                    </a:ext>
                  </a:extLst>
                </p:cNvPr>
                <p:cNvSpPr txBox="1"/>
                <p:nvPr/>
              </p:nvSpPr>
              <p:spPr>
                <a:xfrm>
                  <a:off x="4553321" y="1177219"/>
                  <a:ext cx="660664" cy="153888"/>
                </a:xfrm>
                <a:prstGeom prst="rect">
                  <a:avLst/>
                </a:prstGeom>
                <a:noFill/>
                <a:ln>
                  <a:noFill/>
                </a:ln>
              </p:spPr>
              <p:txBody>
                <a:bodyPr spcFirstLastPara="1" wrap="square" lIns="0" tIns="0" rIns="0" bIns="0" anchor="t" anchorCtr="0">
                  <a:spAutoFit/>
                </a:bodyPr>
                <a:lstStyle/>
                <a:p>
                  <a:pPr algn="ctr" rtl="0">
                    <a:spcBef>
                      <a:spcPts val="0"/>
                    </a:spcBef>
                    <a:spcAft>
                      <a:spcPts val="0"/>
                    </a:spcAft>
                    <a:buClr>
                      <a:srgbClr val="000000"/>
                    </a:buClr>
                    <a:buSzPts val="1500"/>
                  </a:pPr>
                  <a:r>
                    <a:rPr lang="sv" sz="1000" b="0" i="0" u="none" baseline="0">
                      <a:solidFill>
                        <a:schemeClr val="accent3"/>
                      </a:solidFill>
                      <a:latin typeface="+mj-lt"/>
                      <a:ea typeface="Arial Black"/>
                      <a:cs typeface="Arial Black"/>
                      <a:sym typeface="Arial Black"/>
                    </a:rPr>
                    <a:t>Trump</a:t>
                  </a:r>
                  <a:endParaRPr sz="1000">
                    <a:solidFill>
                      <a:schemeClr val="accent3"/>
                    </a:solidFill>
                    <a:latin typeface="+mj-lt"/>
                    <a:ea typeface="Arial Black"/>
                    <a:cs typeface="Arial Black"/>
                    <a:sym typeface="Arial Black"/>
                  </a:endParaRPr>
                </a:p>
              </p:txBody>
            </p:sp>
            <p:sp>
              <p:nvSpPr>
                <p:cNvPr id="4" name="Google Shape;438;p15">
                  <a:extLst>
                    <a:ext uri="{FF2B5EF4-FFF2-40B4-BE49-F238E27FC236}">
                      <a16:creationId xmlns:a16="http://schemas.microsoft.com/office/drawing/2014/main" id="{EE590847-43D4-40A2-AA49-4B774266A312}"/>
                    </a:ext>
                  </a:extLst>
                </p:cNvPr>
                <p:cNvSpPr txBox="1"/>
                <p:nvPr/>
              </p:nvSpPr>
              <p:spPr>
                <a:xfrm>
                  <a:off x="4309117" y="1610487"/>
                  <a:ext cx="660664" cy="153888"/>
                </a:xfrm>
                <a:prstGeom prst="rect">
                  <a:avLst/>
                </a:prstGeom>
                <a:noFill/>
                <a:ln>
                  <a:noFill/>
                </a:ln>
              </p:spPr>
              <p:txBody>
                <a:bodyPr spcFirstLastPara="1" wrap="square" lIns="0" tIns="0" rIns="0" bIns="0" anchor="t" anchorCtr="0">
                  <a:spAutoFit/>
                </a:bodyPr>
                <a:lstStyle/>
                <a:p>
                  <a:pPr algn="ctr" rtl="0">
                    <a:spcBef>
                      <a:spcPts val="0"/>
                    </a:spcBef>
                    <a:spcAft>
                      <a:spcPts val="0"/>
                    </a:spcAft>
                    <a:buClr>
                      <a:srgbClr val="000000"/>
                    </a:buClr>
                    <a:buSzPts val="1500"/>
                  </a:pPr>
                  <a:r>
                    <a:rPr lang="sv" sz="1000" b="0" i="0" u="none" baseline="0">
                      <a:solidFill>
                        <a:schemeClr val="accent3"/>
                      </a:solidFill>
                      <a:latin typeface="+mj-lt"/>
                      <a:ea typeface="Arial Black"/>
                      <a:cs typeface="Arial Black"/>
                      <a:sym typeface="Arial Black"/>
                    </a:rPr>
                    <a:t>Corona</a:t>
                  </a:r>
                  <a:endParaRPr sz="1000">
                    <a:solidFill>
                      <a:schemeClr val="accent3"/>
                    </a:solidFill>
                    <a:latin typeface="+mj-lt"/>
                    <a:ea typeface="Arial Black"/>
                    <a:cs typeface="Arial Black"/>
                    <a:sym typeface="Arial Black"/>
                  </a:endParaRPr>
                </a:p>
              </p:txBody>
            </p:sp>
            <p:sp>
              <p:nvSpPr>
                <p:cNvPr id="5" name="Google Shape;438;p15">
                  <a:extLst>
                    <a:ext uri="{FF2B5EF4-FFF2-40B4-BE49-F238E27FC236}">
                      <a16:creationId xmlns:a16="http://schemas.microsoft.com/office/drawing/2014/main" id="{1DF523EB-3A1D-41A9-B4E5-0CA053CFDCE7}"/>
                    </a:ext>
                  </a:extLst>
                </p:cNvPr>
                <p:cNvSpPr txBox="1"/>
                <p:nvPr/>
              </p:nvSpPr>
              <p:spPr>
                <a:xfrm>
                  <a:off x="4719395" y="4389442"/>
                  <a:ext cx="660664" cy="153888"/>
                </a:xfrm>
                <a:prstGeom prst="rect">
                  <a:avLst/>
                </a:prstGeom>
                <a:noFill/>
                <a:ln>
                  <a:noFill/>
                </a:ln>
              </p:spPr>
              <p:txBody>
                <a:bodyPr spcFirstLastPara="1" wrap="square" lIns="0" tIns="0" rIns="0" bIns="0" anchor="t" anchorCtr="0">
                  <a:spAutoFit/>
                </a:bodyPr>
                <a:lstStyle/>
                <a:p>
                  <a:pPr algn="ctr" rtl="0">
                    <a:spcBef>
                      <a:spcPts val="0"/>
                    </a:spcBef>
                    <a:spcAft>
                      <a:spcPts val="0"/>
                    </a:spcAft>
                    <a:buClr>
                      <a:srgbClr val="000000"/>
                    </a:buClr>
                    <a:buSzPts val="1500"/>
                  </a:pPr>
                  <a:r>
                    <a:rPr lang="sv" sz="1000" b="0" i="0" u="none" baseline="0">
                      <a:solidFill>
                        <a:schemeClr val="accent3"/>
                      </a:solidFill>
                      <a:latin typeface="+mj-lt"/>
                      <a:ea typeface="Arial Black"/>
                      <a:cs typeface="Arial Black"/>
                      <a:sym typeface="Arial Black"/>
                    </a:rPr>
                    <a:t>Brexit</a:t>
                  </a:r>
                  <a:endParaRPr sz="1000">
                    <a:solidFill>
                      <a:schemeClr val="accent3"/>
                    </a:solidFill>
                    <a:latin typeface="+mj-lt"/>
                    <a:ea typeface="Arial Black"/>
                    <a:cs typeface="Arial Black"/>
                    <a:sym typeface="Arial Black"/>
                  </a:endParaRPr>
                </a:p>
              </p:txBody>
            </p:sp>
            <p:sp>
              <p:nvSpPr>
                <p:cNvPr id="124" name="Vuokaaviosymboli: Erottaminen 2">
                  <a:extLst>
                    <a:ext uri="{FF2B5EF4-FFF2-40B4-BE49-F238E27FC236}">
                      <a16:creationId xmlns:a16="http://schemas.microsoft.com/office/drawing/2014/main" id="{1AF49BAA-A5BC-F54C-9DD4-2CE0B2DFC67F}"/>
                    </a:ext>
                  </a:extLst>
                </p:cNvPr>
                <p:cNvSpPr/>
                <p:nvPr/>
              </p:nvSpPr>
              <p:spPr>
                <a:xfrm>
                  <a:off x="4819032" y="1908241"/>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125" name="Vuokaaviosymboli: Erottaminen 2">
                  <a:extLst>
                    <a:ext uri="{FF2B5EF4-FFF2-40B4-BE49-F238E27FC236}">
                      <a16:creationId xmlns:a16="http://schemas.microsoft.com/office/drawing/2014/main" id="{571F0994-8797-E84C-A4F1-73F288A6E4A8}"/>
                    </a:ext>
                  </a:extLst>
                </p:cNvPr>
                <p:cNvSpPr/>
                <p:nvPr/>
              </p:nvSpPr>
              <p:spPr>
                <a:xfrm>
                  <a:off x="4890400" y="2260619"/>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126" name="Vuokaaviosymboli: Erottaminen 2">
                  <a:extLst>
                    <a:ext uri="{FF2B5EF4-FFF2-40B4-BE49-F238E27FC236}">
                      <a16:creationId xmlns:a16="http://schemas.microsoft.com/office/drawing/2014/main" id="{CEBD3442-E750-6A49-8D87-6CCF50D2EDDB}"/>
                    </a:ext>
                  </a:extLst>
                </p:cNvPr>
                <p:cNvSpPr/>
                <p:nvPr/>
              </p:nvSpPr>
              <p:spPr>
                <a:xfrm>
                  <a:off x="5269541" y="1716440"/>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127" name="Vuokaaviosymboli: Erottaminen 2">
                  <a:extLst>
                    <a:ext uri="{FF2B5EF4-FFF2-40B4-BE49-F238E27FC236}">
                      <a16:creationId xmlns:a16="http://schemas.microsoft.com/office/drawing/2014/main" id="{23236DB3-2295-EF4B-AE84-3921FC95896E}"/>
                    </a:ext>
                  </a:extLst>
                </p:cNvPr>
                <p:cNvSpPr/>
                <p:nvPr/>
              </p:nvSpPr>
              <p:spPr>
                <a:xfrm>
                  <a:off x="4997451" y="1488955"/>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128" name="Vuokaaviosymboli: Erottaminen 2">
                  <a:extLst>
                    <a:ext uri="{FF2B5EF4-FFF2-40B4-BE49-F238E27FC236}">
                      <a16:creationId xmlns:a16="http://schemas.microsoft.com/office/drawing/2014/main" id="{5BC196C6-C7D5-D941-9FB1-A15A79B4FA0F}"/>
                    </a:ext>
                  </a:extLst>
                </p:cNvPr>
                <p:cNvSpPr/>
                <p:nvPr/>
              </p:nvSpPr>
              <p:spPr>
                <a:xfrm>
                  <a:off x="4484495" y="1377443"/>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129" name="Vuokaaviosymboli: Erottaminen 2">
                  <a:extLst>
                    <a:ext uri="{FF2B5EF4-FFF2-40B4-BE49-F238E27FC236}">
                      <a16:creationId xmlns:a16="http://schemas.microsoft.com/office/drawing/2014/main" id="{8D9C330F-FC23-FD48-B43F-5C29E5029664}"/>
                    </a:ext>
                  </a:extLst>
                </p:cNvPr>
                <p:cNvSpPr/>
                <p:nvPr/>
              </p:nvSpPr>
              <p:spPr>
                <a:xfrm>
                  <a:off x="5135726" y="1221326"/>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130" name="Vuokaaviosymboli: Erottaminen 2">
                  <a:extLst>
                    <a:ext uri="{FF2B5EF4-FFF2-40B4-BE49-F238E27FC236}">
                      <a16:creationId xmlns:a16="http://schemas.microsoft.com/office/drawing/2014/main" id="{1E0C03C3-17C2-184D-A75C-4917EEDAA3FA}"/>
                    </a:ext>
                  </a:extLst>
                </p:cNvPr>
                <p:cNvSpPr/>
                <p:nvPr/>
              </p:nvSpPr>
              <p:spPr>
                <a:xfrm>
                  <a:off x="4778887" y="940316"/>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131" name="Vuokaaviosymboli: Erottaminen 2">
                  <a:extLst>
                    <a:ext uri="{FF2B5EF4-FFF2-40B4-BE49-F238E27FC236}">
                      <a16:creationId xmlns:a16="http://schemas.microsoft.com/office/drawing/2014/main" id="{1DB807E0-168E-5247-9271-C081EF953C2C}"/>
                    </a:ext>
                  </a:extLst>
                </p:cNvPr>
                <p:cNvSpPr/>
                <p:nvPr/>
              </p:nvSpPr>
              <p:spPr>
                <a:xfrm>
                  <a:off x="5175420" y="4098329"/>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132" name="Vuokaaviosymboli: Erottaminen 2">
                  <a:extLst>
                    <a:ext uri="{FF2B5EF4-FFF2-40B4-BE49-F238E27FC236}">
                      <a16:creationId xmlns:a16="http://schemas.microsoft.com/office/drawing/2014/main" id="{9F3F50C2-7729-1945-9530-E3923C0612EB}"/>
                    </a:ext>
                  </a:extLst>
                </p:cNvPr>
                <p:cNvSpPr/>
                <p:nvPr/>
              </p:nvSpPr>
              <p:spPr>
                <a:xfrm>
                  <a:off x="4489620" y="3962598"/>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133" name="Vuokaaviosymboli: Erottaminen 2">
                  <a:extLst>
                    <a:ext uri="{FF2B5EF4-FFF2-40B4-BE49-F238E27FC236}">
                      <a16:creationId xmlns:a16="http://schemas.microsoft.com/office/drawing/2014/main" id="{12377A89-D4F9-A541-A4DF-8A9C70080FDF}"/>
                    </a:ext>
                  </a:extLst>
                </p:cNvPr>
                <p:cNvSpPr/>
                <p:nvPr/>
              </p:nvSpPr>
              <p:spPr>
                <a:xfrm>
                  <a:off x="4607943" y="4349160"/>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134" name="Vuokaaviosymboli: Erottaminen 2">
                  <a:extLst>
                    <a:ext uri="{FF2B5EF4-FFF2-40B4-BE49-F238E27FC236}">
                      <a16:creationId xmlns:a16="http://schemas.microsoft.com/office/drawing/2014/main" id="{C70C4AD9-5D0C-2447-B168-B989C71719D4}"/>
                    </a:ext>
                  </a:extLst>
                </p:cNvPr>
                <p:cNvSpPr/>
                <p:nvPr/>
              </p:nvSpPr>
              <p:spPr>
                <a:xfrm>
                  <a:off x="5253142" y="4464755"/>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grpSp>
        </p:grpSp>
      </p:grpSp>
      <p:sp>
        <p:nvSpPr>
          <p:cNvPr id="417" name="Google Shape;417;p15"/>
          <p:cNvSpPr txBox="1">
            <a:spLocks noGrp="1"/>
          </p:cNvSpPr>
          <p:nvPr>
            <p:ph type="title"/>
          </p:nvPr>
        </p:nvSpPr>
        <p:spPr>
          <a:xfrm>
            <a:off x="467544" y="267494"/>
            <a:ext cx="8208912" cy="808773"/>
          </a:xfrm>
          <a:noFill/>
          <a:ln>
            <a:noFill/>
          </a:ln>
        </p:spPr>
        <p:txBody>
          <a:bodyPr spcFirstLastPara="1" vert="horz" wrap="square" lIns="0" tIns="0" rIns="0" bIns="0" rtlCol="0" anchor="ctr" anchorCtr="0">
            <a:noAutofit/>
          </a:bodyPr>
          <a:lstStyle/>
          <a:p>
            <a:pPr algn="l" rtl="0"/>
            <a:r>
              <a:rPr lang="sv" b="0" i="0" u="none" baseline="0"/>
              <a:t>Ofta är framtidstratten för smal</a:t>
            </a:r>
            <a:endParaRPr lang="sv"/>
          </a:p>
        </p:txBody>
      </p:sp>
      <p:sp>
        <p:nvSpPr>
          <p:cNvPr id="59" name="Google Shape;269;p9">
            <a:extLst>
              <a:ext uri="{FF2B5EF4-FFF2-40B4-BE49-F238E27FC236}">
                <a16:creationId xmlns:a16="http://schemas.microsoft.com/office/drawing/2014/main" id="{CBA025DB-0A33-794A-9574-06FDD2A471B0}"/>
              </a:ext>
            </a:extLst>
          </p:cNvPr>
          <p:cNvSpPr txBox="1"/>
          <p:nvPr/>
        </p:nvSpPr>
        <p:spPr>
          <a:xfrm>
            <a:off x="0" y="4844205"/>
            <a:ext cx="2056368" cy="299295"/>
          </a:xfrm>
          <a:prstGeom prst="rect">
            <a:avLst/>
          </a:prstGeom>
          <a:noFill/>
          <a:ln>
            <a:noFill/>
          </a:ln>
        </p:spPr>
        <p:txBody>
          <a:bodyPr spcFirstLastPara="1" wrap="square" lIns="144000" tIns="0" rIns="0" bIns="1440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v" sz="1000" b="0" i="0" u="none" strike="noStrike" cap="none" baseline="0">
                <a:solidFill>
                  <a:srgbClr val="000000"/>
                </a:solidFill>
                <a:latin typeface="Georgia"/>
                <a:ea typeface="Georgia"/>
                <a:cs typeface="Georgia"/>
                <a:sym typeface="Georgia"/>
              </a:rPr>
              <a:t>Efter: Voros 2017</a:t>
            </a:r>
            <a:endParaRPr sz="1000" b="0" i="0" u="none" strike="noStrike" cap="none">
              <a:solidFill>
                <a:srgbClr val="000000"/>
              </a:solidFill>
              <a:latin typeface="Georgia"/>
              <a:ea typeface="Georgia"/>
              <a:cs typeface="Georgia"/>
              <a:sym typeface="Georgia"/>
            </a:endParaRPr>
          </a:p>
        </p:txBody>
      </p:sp>
      <p:grpSp>
        <p:nvGrpSpPr>
          <p:cNvPr id="149" name="Group 148">
            <a:extLst>
              <a:ext uri="{FF2B5EF4-FFF2-40B4-BE49-F238E27FC236}">
                <a16:creationId xmlns:a16="http://schemas.microsoft.com/office/drawing/2014/main" id="{A6112864-0CBF-8343-9978-F4947D92F2CA}"/>
              </a:ext>
              <a:ext uri="{C183D7F6-B498-43B3-948B-1728B52AA6E4}">
                <adec:decorative xmlns:adec="http://schemas.microsoft.com/office/drawing/2017/decorative" val="1"/>
              </a:ext>
            </a:extLst>
          </p:cNvPr>
          <p:cNvGrpSpPr/>
          <p:nvPr/>
        </p:nvGrpSpPr>
        <p:grpSpPr>
          <a:xfrm>
            <a:off x="4464733" y="1248631"/>
            <a:ext cx="3736959" cy="430887"/>
            <a:chOff x="4788413" y="1860511"/>
            <a:chExt cx="3736959" cy="430887"/>
          </a:xfrm>
        </p:grpSpPr>
        <p:sp>
          <p:nvSpPr>
            <p:cNvPr id="150" name="Google Shape;335;p13">
              <a:extLst>
                <a:ext uri="{FF2B5EF4-FFF2-40B4-BE49-F238E27FC236}">
                  <a16:creationId xmlns:a16="http://schemas.microsoft.com/office/drawing/2014/main" id="{DCBA5873-6E8C-AB44-8009-257B70E9ED76}"/>
                </a:ext>
              </a:extLst>
            </p:cNvPr>
            <p:cNvSpPr txBox="1"/>
            <p:nvPr/>
          </p:nvSpPr>
          <p:spPr>
            <a:xfrm>
              <a:off x="6748239" y="1860511"/>
              <a:ext cx="1777133" cy="430887"/>
            </a:xfrm>
            <a:prstGeom prst="rect">
              <a:avLst/>
            </a:prstGeom>
            <a:noFill/>
            <a:ln>
              <a:noFill/>
            </a:ln>
          </p:spPr>
          <p:txBody>
            <a:bodyPr spcFirstLastPara="1" wrap="square" lIns="0" tIns="0" rIns="0" bIns="0" anchor="t" anchorCtr="0">
              <a:spAutoFit/>
            </a:bodyPr>
            <a:lstStyle/>
            <a:p>
              <a:pPr algn="l" rtl="0">
                <a:spcBef>
                  <a:spcPts val="0"/>
                </a:spcBef>
                <a:spcAft>
                  <a:spcPts val="0"/>
                </a:spcAft>
                <a:buClr>
                  <a:srgbClr val="000000"/>
                </a:buClr>
                <a:buSzPts val="1500"/>
              </a:pPr>
              <a:r>
                <a:rPr lang="sv" sz="1400" b="0" i="0" u="none" baseline="0">
                  <a:solidFill>
                    <a:schemeClr val="dk1"/>
                  </a:solidFill>
                  <a:latin typeface="+mj-lt"/>
                  <a:ea typeface="Arial Black"/>
                  <a:cs typeface="Arial Black"/>
                  <a:sym typeface="Arial Black"/>
                </a:rPr>
                <a:t>Omöjliga eller otroliga</a:t>
              </a:r>
              <a:endParaRPr sz="1400">
                <a:solidFill>
                  <a:schemeClr val="dk1"/>
                </a:solidFill>
                <a:latin typeface="+mj-lt"/>
                <a:ea typeface="Arial Black"/>
                <a:cs typeface="Arial Black"/>
                <a:sym typeface="Arial Black"/>
              </a:endParaRPr>
            </a:p>
          </p:txBody>
        </p:sp>
        <p:cxnSp>
          <p:nvCxnSpPr>
            <p:cNvPr id="151" name="Google Shape;351;p13">
              <a:extLst>
                <a:ext uri="{FF2B5EF4-FFF2-40B4-BE49-F238E27FC236}">
                  <a16:creationId xmlns:a16="http://schemas.microsoft.com/office/drawing/2014/main" id="{11D7A2F2-1036-9F4B-B265-28E8B79DA7E1}"/>
                </a:ext>
              </a:extLst>
            </p:cNvPr>
            <p:cNvCxnSpPr>
              <a:cxnSpLocks/>
            </p:cNvCxnSpPr>
            <p:nvPr/>
          </p:nvCxnSpPr>
          <p:spPr>
            <a:xfrm flipH="1">
              <a:off x="4788413" y="2090209"/>
              <a:ext cx="1839891" cy="0"/>
            </a:xfrm>
            <a:prstGeom prst="straightConnector1">
              <a:avLst/>
            </a:prstGeom>
            <a:noFill/>
            <a:ln w="6350" cap="flat" cmpd="sng">
              <a:solidFill>
                <a:schemeClr val="tx1"/>
              </a:solidFill>
              <a:prstDash val="solid"/>
              <a:round/>
              <a:headEnd type="none" w="sm" len="sm"/>
              <a:tailEnd type="none" w="sm" len="sm"/>
            </a:ln>
          </p:spPr>
        </p:cxnSp>
      </p:grpSp>
      <p:grpSp>
        <p:nvGrpSpPr>
          <p:cNvPr id="207" name="Group 206">
            <a:extLst>
              <a:ext uri="{FF2B5EF4-FFF2-40B4-BE49-F238E27FC236}">
                <a16:creationId xmlns:a16="http://schemas.microsoft.com/office/drawing/2014/main" id="{D3F10254-F47A-FF48-A5EF-9B9E87F42314}"/>
              </a:ext>
              <a:ext uri="{C183D7F6-B498-43B3-948B-1728B52AA6E4}">
                <adec:decorative xmlns:adec="http://schemas.microsoft.com/office/drawing/2017/decorative" val="1"/>
              </a:ext>
            </a:extLst>
          </p:cNvPr>
          <p:cNvGrpSpPr/>
          <p:nvPr/>
        </p:nvGrpSpPr>
        <p:grpSpPr>
          <a:xfrm>
            <a:off x="4278213" y="1971150"/>
            <a:ext cx="3363027" cy="215444"/>
            <a:chOff x="4601893" y="1974792"/>
            <a:chExt cx="3363027" cy="215444"/>
          </a:xfrm>
        </p:grpSpPr>
        <p:sp>
          <p:nvSpPr>
            <p:cNvPr id="208" name="Google Shape;335;p13">
              <a:extLst>
                <a:ext uri="{FF2B5EF4-FFF2-40B4-BE49-F238E27FC236}">
                  <a16:creationId xmlns:a16="http://schemas.microsoft.com/office/drawing/2014/main" id="{6B271FBC-F07B-F54C-B59F-92244746714F}"/>
                </a:ext>
              </a:extLst>
            </p:cNvPr>
            <p:cNvSpPr txBox="1"/>
            <p:nvPr/>
          </p:nvSpPr>
          <p:spPr>
            <a:xfrm>
              <a:off x="6748240" y="1974792"/>
              <a:ext cx="1216680" cy="215444"/>
            </a:xfrm>
            <a:prstGeom prst="rect">
              <a:avLst/>
            </a:prstGeom>
            <a:noFill/>
            <a:ln>
              <a:noFill/>
            </a:ln>
          </p:spPr>
          <p:txBody>
            <a:bodyPr spcFirstLastPara="1" wrap="square" lIns="0" tIns="0" rIns="0" bIns="0" anchor="t" anchorCtr="0">
              <a:spAutoFit/>
            </a:bodyPr>
            <a:lstStyle/>
            <a:p>
              <a:pPr algn="l" rtl="0">
                <a:spcBef>
                  <a:spcPts val="0"/>
                </a:spcBef>
                <a:spcAft>
                  <a:spcPts val="0"/>
                </a:spcAft>
                <a:buClr>
                  <a:srgbClr val="000000"/>
                </a:buClr>
                <a:buSzPts val="1500"/>
              </a:pPr>
              <a:r>
                <a:rPr lang="sv" sz="1400" b="0" i="0" u="none" baseline="0">
                  <a:solidFill>
                    <a:schemeClr val="tx2">
                      <a:lumMod val="90000"/>
                    </a:schemeClr>
                  </a:solidFill>
                  <a:latin typeface="+mj-lt"/>
                  <a:ea typeface="Arial Black"/>
                  <a:cs typeface="Arial Black"/>
                  <a:sym typeface="Arial Black"/>
                </a:rPr>
                <a:t>Möjliga</a:t>
              </a:r>
              <a:endParaRPr sz="1400">
                <a:solidFill>
                  <a:schemeClr val="tx2">
                    <a:lumMod val="90000"/>
                  </a:schemeClr>
                </a:solidFill>
                <a:latin typeface="+mj-lt"/>
                <a:ea typeface="Arial Black"/>
                <a:cs typeface="Arial Black"/>
                <a:sym typeface="Arial Black"/>
              </a:endParaRPr>
            </a:p>
          </p:txBody>
        </p:sp>
        <p:cxnSp>
          <p:nvCxnSpPr>
            <p:cNvPr id="209" name="Google Shape;351;p13">
              <a:extLst>
                <a:ext uri="{FF2B5EF4-FFF2-40B4-BE49-F238E27FC236}">
                  <a16:creationId xmlns:a16="http://schemas.microsoft.com/office/drawing/2014/main" id="{A49525D1-D2FB-6B44-A0F3-1331F8CC436B}"/>
                </a:ext>
              </a:extLst>
            </p:cNvPr>
            <p:cNvCxnSpPr>
              <a:cxnSpLocks/>
            </p:cNvCxnSpPr>
            <p:nvPr/>
          </p:nvCxnSpPr>
          <p:spPr>
            <a:xfrm flipH="1">
              <a:off x="4601893" y="2090209"/>
              <a:ext cx="2026410" cy="0"/>
            </a:xfrm>
            <a:prstGeom prst="straightConnector1">
              <a:avLst/>
            </a:prstGeom>
            <a:noFill/>
            <a:ln w="6350" cap="flat" cmpd="sng">
              <a:solidFill>
                <a:schemeClr val="tx2">
                  <a:lumMod val="90000"/>
                </a:schemeClr>
              </a:solidFill>
              <a:prstDash val="solid"/>
              <a:round/>
              <a:headEnd type="none" w="sm" len="sm"/>
              <a:tailEnd type="none" w="sm" len="sm"/>
            </a:ln>
          </p:spPr>
        </p:cxnSp>
      </p:grpSp>
      <p:grpSp>
        <p:nvGrpSpPr>
          <p:cNvPr id="210" name="Group 209">
            <a:extLst>
              <a:ext uri="{FF2B5EF4-FFF2-40B4-BE49-F238E27FC236}">
                <a16:creationId xmlns:a16="http://schemas.microsoft.com/office/drawing/2014/main" id="{A31F96AD-001E-9C4F-9755-C5AF69955349}"/>
              </a:ext>
              <a:ext uri="{C183D7F6-B498-43B3-948B-1728B52AA6E4}">
                <adec:decorative xmlns:adec="http://schemas.microsoft.com/office/drawing/2017/decorative" val="1"/>
              </a:ext>
            </a:extLst>
          </p:cNvPr>
          <p:cNvGrpSpPr/>
          <p:nvPr/>
        </p:nvGrpSpPr>
        <p:grpSpPr>
          <a:xfrm>
            <a:off x="4441201" y="2368745"/>
            <a:ext cx="3355601" cy="215444"/>
            <a:chOff x="4764881" y="2363722"/>
            <a:chExt cx="3355601" cy="215444"/>
          </a:xfrm>
        </p:grpSpPr>
        <p:sp>
          <p:nvSpPr>
            <p:cNvPr id="211" name="Google Shape;334;p13">
              <a:extLst>
                <a:ext uri="{FF2B5EF4-FFF2-40B4-BE49-F238E27FC236}">
                  <a16:creationId xmlns:a16="http://schemas.microsoft.com/office/drawing/2014/main" id="{117A3902-81CB-2F4C-AB9D-47309E0A01BB}"/>
                </a:ext>
              </a:extLst>
            </p:cNvPr>
            <p:cNvSpPr txBox="1"/>
            <p:nvPr/>
          </p:nvSpPr>
          <p:spPr>
            <a:xfrm>
              <a:off x="6748241" y="2363722"/>
              <a:ext cx="1372241" cy="215444"/>
            </a:xfrm>
            <a:prstGeom prst="rect">
              <a:avLst/>
            </a:prstGeom>
            <a:noFill/>
            <a:ln>
              <a:noFill/>
            </a:ln>
          </p:spPr>
          <p:txBody>
            <a:bodyPr spcFirstLastPara="1" wrap="square" lIns="0" tIns="0" rIns="0" bIns="0" anchor="t" anchorCtr="0">
              <a:spAutoFit/>
            </a:bodyPr>
            <a:lstStyle/>
            <a:p>
              <a:pPr algn="l" rtl="0">
                <a:spcBef>
                  <a:spcPts val="0"/>
                </a:spcBef>
                <a:spcAft>
                  <a:spcPts val="0"/>
                </a:spcAft>
                <a:buClr>
                  <a:srgbClr val="000000"/>
                </a:buClr>
                <a:buSzPts val="1500"/>
              </a:pPr>
              <a:r>
                <a:rPr lang="sv" sz="1400" b="0" i="0" u="none" baseline="0">
                  <a:solidFill>
                    <a:schemeClr val="tx2">
                      <a:lumMod val="90000"/>
                    </a:schemeClr>
                  </a:solidFill>
                  <a:latin typeface="+mj-lt"/>
                  <a:ea typeface="Arial Black"/>
                  <a:cs typeface="Arial Black"/>
                  <a:sym typeface="Arial Black"/>
                </a:rPr>
                <a:t>Troliga</a:t>
              </a:r>
              <a:endParaRPr sz="1400">
                <a:solidFill>
                  <a:schemeClr val="tx2">
                    <a:lumMod val="90000"/>
                  </a:schemeClr>
                </a:solidFill>
                <a:latin typeface="+mj-lt"/>
                <a:ea typeface="Arial Black"/>
                <a:cs typeface="Arial Black"/>
                <a:sym typeface="Arial Black"/>
              </a:endParaRPr>
            </a:p>
          </p:txBody>
        </p:sp>
        <p:cxnSp>
          <p:nvCxnSpPr>
            <p:cNvPr id="212" name="Google Shape;351;p13">
              <a:extLst>
                <a:ext uri="{FF2B5EF4-FFF2-40B4-BE49-F238E27FC236}">
                  <a16:creationId xmlns:a16="http://schemas.microsoft.com/office/drawing/2014/main" id="{00C33A4D-A092-4D42-9E0A-11C881AB55F8}"/>
                </a:ext>
              </a:extLst>
            </p:cNvPr>
            <p:cNvCxnSpPr>
              <a:cxnSpLocks/>
            </p:cNvCxnSpPr>
            <p:nvPr/>
          </p:nvCxnSpPr>
          <p:spPr>
            <a:xfrm flipH="1">
              <a:off x="4764881" y="2479139"/>
              <a:ext cx="1863422" cy="0"/>
            </a:xfrm>
            <a:prstGeom prst="straightConnector1">
              <a:avLst/>
            </a:prstGeom>
            <a:noFill/>
            <a:ln w="6350" cap="flat" cmpd="sng">
              <a:solidFill>
                <a:schemeClr val="tx2">
                  <a:lumMod val="90000"/>
                </a:schemeClr>
              </a:solidFill>
              <a:prstDash val="solid"/>
              <a:round/>
              <a:headEnd type="none" w="sm" len="sm"/>
              <a:tailEnd type="none" w="sm" len="sm"/>
            </a:ln>
          </p:spPr>
        </p:cxnSp>
      </p:grpSp>
      <p:grpSp>
        <p:nvGrpSpPr>
          <p:cNvPr id="213" name="Group 212">
            <a:extLst>
              <a:ext uri="{FF2B5EF4-FFF2-40B4-BE49-F238E27FC236}">
                <a16:creationId xmlns:a16="http://schemas.microsoft.com/office/drawing/2014/main" id="{AA6533B7-8C61-904F-A7C8-B906BF0DF6DC}"/>
              </a:ext>
              <a:ext uri="{C183D7F6-B498-43B3-948B-1728B52AA6E4}">
                <adec:decorative xmlns:adec="http://schemas.microsoft.com/office/drawing/2017/decorative" val="1"/>
              </a:ext>
            </a:extLst>
          </p:cNvPr>
          <p:cNvGrpSpPr/>
          <p:nvPr/>
        </p:nvGrpSpPr>
        <p:grpSpPr>
          <a:xfrm>
            <a:off x="4074434" y="2766340"/>
            <a:ext cx="3923953" cy="215444"/>
            <a:chOff x="4398114" y="2740871"/>
            <a:chExt cx="3923953" cy="215444"/>
          </a:xfrm>
        </p:grpSpPr>
        <p:sp>
          <p:nvSpPr>
            <p:cNvPr id="214" name="Google Shape;333;p13">
              <a:extLst>
                <a:ext uri="{FF2B5EF4-FFF2-40B4-BE49-F238E27FC236}">
                  <a16:creationId xmlns:a16="http://schemas.microsoft.com/office/drawing/2014/main" id="{2AE9D5B3-B110-2146-B220-6D4A2903437C}"/>
                </a:ext>
              </a:extLst>
            </p:cNvPr>
            <p:cNvSpPr txBox="1"/>
            <p:nvPr/>
          </p:nvSpPr>
          <p:spPr>
            <a:xfrm>
              <a:off x="6748240" y="2740871"/>
              <a:ext cx="1573827" cy="215444"/>
            </a:xfrm>
            <a:prstGeom prst="rect">
              <a:avLst/>
            </a:prstGeom>
            <a:noFill/>
            <a:ln>
              <a:noFill/>
            </a:ln>
          </p:spPr>
          <p:txBody>
            <a:bodyPr spcFirstLastPara="1" wrap="square" lIns="0" tIns="0" rIns="0" bIns="0" anchor="t" anchorCtr="0">
              <a:spAutoFit/>
            </a:bodyPr>
            <a:lstStyle/>
            <a:p>
              <a:pPr algn="l" rtl="0">
                <a:spcBef>
                  <a:spcPts val="0"/>
                </a:spcBef>
                <a:spcAft>
                  <a:spcPts val="0"/>
                </a:spcAft>
                <a:buClr>
                  <a:srgbClr val="000000"/>
                </a:buClr>
                <a:buSzPts val="1500"/>
              </a:pPr>
              <a:r>
                <a:rPr lang="sv" sz="1400" b="0" i="0" u="none" baseline="0">
                  <a:solidFill>
                    <a:schemeClr val="tx2">
                      <a:lumMod val="90000"/>
                    </a:schemeClr>
                  </a:solidFill>
                  <a:latin typeface="+mj-lt"/>
                  <a:ea typeface="Arial Black"/>
                  <a:cs typeface="Arial Black"/>
                  <a:sym typeface="Arial Black"/>
                </a:rPr>
                <a:t>Sannolika</a:t>
              </a:r>
              <a:endParaRPr sz="1400">
                <a:solidFill>
                  <a:schemeClr val="tx2">
                    <a:lumMod val="90000"/>
                  </a:schemeClr>
                </a:solidFill>
                <a:latin typeface="+mj-lt"/>
                <a:ea typeface="Arial Black"/>
                <a:cs typeface="Arial Black"/>
                <a:sym typeface="Arial Black"/>
              </a:endParaRPr>
            </a:p>
          </p:txBody>
        </p:sp>
        <p:cxnSp>
          <p:nvCxnSpPr>
            <p:cNvPr id="215" name="Google Shape;351;p13">
              <a:extLst>
                <a:ext uri="{FF2B5EF4-FFF2-40B4-BE49-F238E27FC236}">
                  <a16:creationId xmlns:a16="http://schemas.microsoft.com/office/drawing/2014/main" id="{A51105A2-9739-E844-ADB1-4881526E8D81}"/>
                </a:ext>
              </a:extLst>
            </p:cNvPr>
            <p:cNvCxnSpPr>
              <a:cxnSpLocks/>
            </p:cNvCxnSpPr>
            <p:nvPr/>
          </p:nvCxnSpPr>
          <p:spPr>
            <a:xfrm flipH="1">
              <a:off x="4398114" y="2856288"/>
              <a:ext cx="2230188" cy="0"/>
            </a:xfrm>
            <a:prstGeom prst="straightConnector1">
              <a:avLst/>
            </a:prstGeom>
            <a:noFill/>
            <a:ln w="6350" cap="flat" cmpd="sng">
              <a:solidFill>
                <a:schemeClr val="tx2">
                  <a:lumMod val="90000"/>
                </a:schemeClr>
              </a:solidFill>
              <a:prstDash val="solid"/>
              <a:round/>
              <a:headEnd type="none" w="sm" len="sm"/>
              <a:tailEnd type="none" w="sm" len="sm"/>
            </a:ln>
          </p:spPr>
        </p:cxnSp>
      </p:grpSp>
      <p:grpSp>
        <p:nvGrpSpPr>
          <p:cNvPr id="216" name="Group 215">
            <a:extLst>
              <a:ext uri="{FF2B5EF4-FFF2-40B4-BE49-F238E27FC236}">
                <a16:creationId xmlns:a16="http://schemas.microsoft.com/office/drawing/2014/main" id="{4763F277-54BD-FE44-9309-FCF545FFC56B}"/>
              </a:ext>
              <a:ext uri="{C183D7F6-B498-43B3-948B-1728B52AA6E4}">
                <adec:decorative xmlns:adec="http://schemas.microsoft.com/office/drawing/2017/decorative" val="1"/>
              </a:ext>
            </a:extLst>
          </p:cNvPr>
          <p:cNvGrpSpPr/>
          <p:nvPr/>
        </p:nvGrpSpPr>
        <p:grpSpPr>
          <a:xfrm>
            <a:off x="4108622" y="3121907"/>
            <a:ext cx="3889765" cy="430887"/>
            <a:chOff x="4432302" y="3241969"/>
            <a:chExt cx="3889765" cy="430887"/>
          </a:xfrm>
        </p:grpSpPr>
        <p:sp>
          <p:nvSpPr>
            <p:cNvPr id="217" name="Google Shape;340;p13">
              <a:extLst>
                <a:ext uri="{FF2B5EF4-FFF2-40B4-BE49-F238E27FC236}">
                  <a16:creationId xmlns:a16="http://schemas.microsoft.com/office/drawing/2014/main" id="{B014AC9E-C2A2-444C-A8AC-9789DA21427F}"/>
                </a:ext>
              </a:extLst>
            </p:cNvPr>
            <p:cNvSpPr txBox="1"/>
            <p:nvPr/>
          </p:nvSpPr>
          <p:spPr>
            <a:xfrm>
              <a:off x="6748240" y="3241969"/>
              <a:ext cx="1573827" cy="430887"/>
            </a:xfrm>
            <a:prstGeom prst="rect">
              <a:avLst/>
            </a:prstGeom>
            <a:noFill/>
            <a:ln>
              <a:noFill/>
            </a:ln>
          </p:spPr>
          <p:txBody>
            <a:bodyPr spcFirstLastPara="1" wrap="square" lIns="0" tIns="0" rIns="0" bIns="0" anchor="t" anchorCtr="0">
              <a:spAutoFit/>
            </a:bodyPr>
            <a:lstStyle/>
            <a:p>
              <a:pPr algn="l" rtl="0">
                <a:spcBef>
                  <a:spcPts val="0"/>
                </a:spcBef>
                <a:spcAft>
                  <a:spcPts val="0"/>
                </a:spcAft>
                <a:buClr>
                  <a:srgbClr val="000000"/>
                </a:buClr>
                <a:buSzPts val="1500"/>
              </a:pPr>
              <a:r>
                <a:rPr lang="sv" sz="1400" b="0" i="0" u="none" baseline="0">
                  <a:solidFill>
                    <a:schemeClr val="dk1"/>
                  </a:solidFill>
                  <a:latin typeface="+mj-lt"/>
                  <a:ea typeface="Arial Black"/>
                  <a:cs typeface="Arial Black"/>
                  <a:sym typeface="Arial Black"/>
                </a:rPr>
                <a:t>Önskvärda framtider </a:t>
              </a:r>
              <a:endParaRPr sz="1400">
                <a:solidFill>
                  <a:schemeClr val="dk1"/>
                </a:solidFill>
                <a:latin typeface="+mj-lt"/>
                <a:ea typeface="Arial Black"/>
                <a:cs typeface="Arial Black"/>
                <a:sym typeface="Arial Black"/>
              </a:endParaRPr>
            </a:p>
          </p:txBody>
        </p:sp>
        <p:cxnSp>
          <p:nvCxnSpPr>
            <p:cNvPr id="218" name="Google Shape;351;p13">
              <a:extLst>
                <a:ext uri="{FF2B5EF4-FFF2-40B4-BE49-F238E27FC236}">
                  <a16:creationId xmlns:a16="http://schemas.microsoft.com/office/drawing/2014/main" id="{52F6EAAA-800B-E84B-9D3B-ABDBC8D97117}"/>
                </a:ext>
              </a:extLst>
            </p:cNvPr>
            <p:cNvCxnSpPr>
              <a:cxnSpLocks/>
            </p:cNvCxnSpPr>
            <p:nvPr/>
          </p:nvCxnSpPr>
          <p:spPr>
            <a:xfrm flipH="1">
              <a:off x="4432302" y="3470854"/>
              <a:ext cx="2196000" cy="0"/>
            </a:xfrm>
            <a:prstGeom prst="straightConnector1">
              <a:avLst/>
            </a:prstGeom>
            <a:noFill/>
            <a:ln w="6350" cap="flat" cmpd="sng">
              <a:solidFill>
                <a:schemeClr val="tx1"/>
              </a:solidFill>
              <a:prstDash val="solid"/>
              <a:round/>
              <a:headEnd type="none" w="sm" len="sm"/>
              <a:tailEnd type="none" w="sm" len="sm"/>
            </a:ln>
          </p:spPr>
        </p:cxn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uurennuslasi, jota pitää käsi.">
            <a:extLst>
              <a:ext uri="{FF2B5EF4-FFF2-40B4-BE49-F238E27FC236}">
                <a16:creationId xmlns:a16="http://schemas.microsoft.com/office/drawing/2014/main" id="{AD411362-53E9-1941-90BA-C2894E354E5C}"/>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flipH="1">
            <a:off x="4596139" y="1834776"/>
            <a:ext cx="4547861" cy="3308724"/>
          </a:xfrm>
          <a:prstGeom prst="rect">
            <a:avLst/>
          </a:prstGeom>
        </p:spPr>
      </p:pic>
      <p:sp>
        <p:nvSpPr>
          <p:cNvPr id="3" name="Google Shape;193;p4">
            <a:extLst>
              <a:ext uri="{FF2B5EF4-FFF2-40B4-BE49-F238E27FC236}">
                <a16:creationId xmlns:a16="http://schemas.microsoft.com/office/drawing/2014/main" id="{F7CC8475-CABD-4D45-A16E-9DE1746296B7}"/>
              </a:ext>
            </a:extLst>
          </p:cNvPr>
          <p:cNvSpPr txBox="1">
            <a:spLocks/>
          </p:cNvSpPr>
          <p:nvPr/>
        </p:nvSpPr>
        <p:spPr>
          <a:xfrm>
            <a:off x="1549590" y="1640537"/>
            <a:ext cx="3276851" cy="2015936"/>
          </a:xfrm>
          <a:prstGeom prst="rect">
            <a:avLst/>
          </a:prstGeom>
          <a:noFill/>
          <a:ln>
            <a:noFill/>
          </a:ln>
        </p:spPr>
        <p:txBody>
          <a:bodyPr spcFirstLastPara="1" wrap="square" lIns="0" tIns="0" rIns="0" bIns="0" anchor="t" anchorCtr="0">
            <a:spAutoFit/>
          </a:bodyPr>
          <a:lstStyle>
            <a:lvl1pPr marL="179388" indent="-179388" algn="l" defTabSz="457200" rtl="0" eaLnBrk="1" latinLnBrk="0" hangingPunct="1">
              <a:spcBef>
                <a:spcPct val="20000"/>
              </a:spcBef>
              <a:buFont typeface="Lucida Grande"/>
              <a:buChar char="-"/>
              <a:defRPr sz="1600" b="0" i="0" kern="1200">
                <a:solidFill>
                  <a:schemeClr val="tx1"/>
                </a:solidFill>
                <a:latin typeface="+mn-lt"/>
                <a:ea typeface="+mn-ea"/>
                <a:cs typeface="Georgia"/>
              </a:defRPr>
            </a:lvl1pPr>
            <a:lvl2pPr marL="357188" indent="-177800" algn="l" defTabSz="457200" rtl="0" eaLnBrk="1" latinLnBrk="0" hangingPunct="1">
              <a:spcBef>
                <a:spcPct val="20000"/>
              </a:spcBef>
              <a:buFont typeface="Georgia" panose="02040502050405020303" pitchFamily="18" charset="0"/>
              <a:buChar char="–"/>
              <a:defRPr sz="1400" b="0" i="0" kern="1200">
                <a:solidFill>
                  <a:schemeClr val="tx1"/>
                </a:solidFill>
                <a:latin typeface="+mn-lt"/>
                <a:ea typeface="+mn-ea"/>
                <a:cs typeface="Georgia"/>
              </a:defRPr>
            </a:lvl2pPr>
            <a:lvl3pPr marL="536575" indent="-171450" algn="l" defTabSz="457200" rtl="0" eaLnBrk="1" latinLnBrk="0" hangingPunct="1">
              <a:spcBef>
                <a:spcPct val="20000"/>
              </a:spcBef>
              <a:buFont typeface="Georgia" panose="02040502050405020303" pitchFamily="18" charset="0"/>
              <a:buChar char="–"/>
              <a:defRPr sz="1200" b="0" i="0" kern="1200">
                <a:solidFill>
                  <a:schemeClr val="tx1"/>
                </a:solidFill>
                <a:latin typeface="+mn-lt"/>
                <a:ea typeface="+mn-ea"/>
                <a:cs typeface="Georgia"/>
              </a:defRPr>
            </a:lvl3pPr>
            <a:lvl4pPr marL="720725" indent="-171450" algn="l" defTabSz="457200" rtl="0" eaLnBrk="1" latinLnBrk="0" hangingPunct="1">
              <a:spcBef>
                <a:spcPct val="20000"/>
              </a:spcBef>
              <a:buFont typeface="Georgia" panose="02040502050405020303" pitchFamily="18" charset="0"/>
              <a:buChar char="–"/>
              <a:defRPr sz="1200" b="0" i="0" kern="1200">
                <a:solidFill>
                  <a:schemeClr val="tx1"/>
                </a:solidFill>
                <a:latin typeface="+mn-lt"/>
                <a:ea typeface="+mn-ea"/>
                <a:cs typeface="Georgia"/>
              </a:defRPr>
            </a:lvl4pPr>
            <a:lvl5pPr marL="1828800" indent="0" algn="ctr" defTabSz="457200" rtl="0" eaLnBrk="1" latinLnBrk="0" hangingPunct="1">
              <a:spcBef>
                <a:spcPct val="20000"/>
              </a:spcBef>
              <a:buFont typeface="Arial"/>
              <a:buNone/>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rtl="0" fontAlgn="auto">
              <a:spcBef>
                <a:spcPts val="0"/>
              </a:spcBef>
              <a:spcAft>
                <a:spcPts val="0"/>
              </a:spcAft>
              <a:buSzPts val="3200"/>
              <a:buNone/>
            </a:pPr>
            <a:r>
              <a:rPr lang="sv" sz="2400" b="1" i="0" u="none" baseline="0">
                <a:solidFill>
                  <a:schemeClr val="dk1"/>
                </a:solidFill>
                <a:latin typeface="+mj-lt"/>
                <a:ea typeface="Georgia"/>
                <a:sym typeface="Georgia"/>
              </a:rPr>
              <a:t>Utmana befintliga antaganden om framtiden</a:t>
            </a:r>
            <a:endParaRPr lang="sv" sz="2400" b="1">
              <a:solidFill>
                <a:schemeClr val="dk1"/>
              </a:solidFill>
              <a:latin typeface="+mj-lt"/>
              <a:ea typeface="Georgia"/>
              <a:sym typeface="Georgia"/>
            </a:endParaRPr>
          </a:p>
          <a:p>
            <a:pPr marL="0" indent="0" algn="l" rtl="0" fontAlgn="auto">
              <a:spcBef>
                <a:spcPts val="560"/>
              </a:spcBef>
              <a:spcAft>
                <a:spcPts val="0"/>
              </a:spcAft>
              <a:buSzPts val="2800"/>
              <a:buNone/>
            </a:pPr>
            <a:r>
              <a:rPr lang="sv" sz="1800" b="0" i="0" u="none" baseline="0">
                <a:solidFill>
                  <a:schemeClr val="dk1"/>
                </a:solidFill>
                <a:ea typeface="Georgia"/>
                <a:sym typeface="Georgia"/>
              </a:rPr>
              <a:t>Varför då? Eftersom våra tankar om framtiden styr våra handlingar i nuet.</a:t>
            </a:r>
            <a:endParaRPr lang="sv" sz="1800">
              <a:solidFill>
                <a:srgbClr val="000000"/>
              </a:solidFill>
              <a:latin typeface="Arial"/>
              <a:ea typeface="Arial"/>
              <a:cs typeface="Arial"/>
              <a:sym typeface="Arial"/>
            </a:endParaRPr>
          </a:p>
        </p:txBody>
      </p:sp>
      <p:sp>
        <p:nvSpPr>
          <p:cNvPr id="4" name="Google Shape;194;p4">
            <a:extLst>
              <a:ext uri="{FF2B5EF4-FFF2-40B4-BE49-F238E27FC236}">
                <a16:creationId xmlns:a16="http://schemas.microsoft.com/office/drawing/2014/main" id="{8F742B2D-3B16-2D45-9B45-508F622A0743}"/>
              </a:ext>
              <a:ext uri="{C183D7F6-B498-43B3-948B-1728B52AA6E4}">
                <adec:decorative xmlns:adec="http://schemas.microsoft.com/office/drawing/2017/decorative" val="1"/>
              </a:ext>
            </a:extLst>
          </p:cNvPr>
          <p:cNvSpPr>
            <a:spLocks noChangeAspect="1"/>
          </p:cNvSpPr>
          <p:nvPr/>
        </p:nvSpPr>
        <p:spPr>
          <a:xfrm>
            <a:off x="539551" y="920537"/>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2000" b="0" i="0" u="none" baseline="0">
                <a:solidFill>
                  <a:schemeClr val="dk1"/>
                </a:solidFill>
                <a:latin typeface="Arial Black"/>
                <a:ea typeface="Arial Black"/>
                <a:cs typeface="Arial Black"/>
                <a:sym typeface="Arial Black"/>
              </a:rPr>
              <a:t>!</a:t>
            </a:r>
            <a:endParaRPr sz="2000" b="0" i="0" u="none" strike="noStrike" cap="none">
              <a:solidFill>
                <a:schemeClr val="dk1"/>
              </a:solidFill>
              <a:latin typeface="Arial Black"/>
              <a:ea typeface="Arial Black"/>
              <a:cs typeface="Arial Black"/>
              <a:sym typeface="Arial Black"/>
            </a:endParaRPr>
          </a:p>
        </p:txBody>
      </p:sp>
      <p:sp>
        <p:nvSpPr>
          <p:cNvPr id="5" name="Google Shape;194;p4">
            <a:extLst>
              <a:ext uri="{FF2B5EF4-FFF2-40B4-BE49-F238E27FC236}">
                <a16:creationId xmlns:a16="http://schemas.microsoft.com/office/drawing/2014/main" id="{2B6D108B-3C68-DD41-BE9F-A5D22FA4D061}"/>
              </a:ext>
              <a:ext uri="{C183D7F6-B498-43B3-948B-1728B52AA6E4}">
                <adec:decorative xmlns:adec="http://schemas.microsoft.com/office/drawing/2017/decorative" val="1"/>
              </a:ext>
            </a:extLst>
          </p:cNvPr>
          <p:cNvSpPr>
            <a:spLocks noChangeAspect="1"/>
          </p:cNvSpPr>
          <p:nvPr/>
        </p:nvSpPr>
        <p:spPr>
          <a:xfrm>
            <a:off x="539551" y="1757780"/>
            <a:ext cx="720000" cy="720000"/>
          </a:xfrm>
          <a:prstGeom prst="ellipse">
            <a:avLst/>
          </a:prstGeom>
          <a:solidFill>
            <a:schemeClr val="tx1"/>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2000" b="0" i="0" u="none" baseline="0">
                <a:solidFill>
                  <a:schemeClr val="bg1"/>
                </a:solidFill>
                <a:latin typeface="Arial Black"/>
                <a:ea typeface="Arial Black"/>
                <a:cs typeface="Arial Black"/>
                <a:sym typeface="Arial Black"/>
              </a:rPr>
              <a:t>1</a:t>
            </a:r>
            <a:endParaRPr sz="2000" b="0" i="0" u="none" strike="noStrike" cap="none">
              <a:solidFill>
                <a:schemeClr val="bg1"/>
              </a:solidFill>
              <a:latin typeface="Arial Black"/>
              <a:ea typeface="Arial Black"/>
              <a:cs typeface="Arial Black"/>
              <a:sym typeface="Arial Black"/>
            </a:endParaRPr>
          </a:p>
        </p:txBody>
      </p:sp>
      <p:sp>
        <p:nvSpPr>
          <p:cNvPr id="6" name="Google Shape;194;p4">
            <a:extLst>
              <a:ext uri="{FF2B5EF4-FFF2-40B4-BE49-F238E27FC236}">
                <a16:creationId xmlns:a16="http://schemas.microsoft.com/office/drawing/2014/main" id="{18B07FC4-CA9D-8046-BCD2-72CD2D2292E7}"/>
              </a:ext>
              <a:ext uri="{C183D7F6-B498-43B3-948B-1728B52AA6E4}">
                <adec:decorative xmlns:adec="http://schemas.microsoft.com/office/drawing/2017/decorative" val="1"/>
              </a:ext>
            </a:extLst>
          </p:cNvPr>
          <p:cNvSpPr>
            <a:spLocks noChangeAspect="1"/>
          </p:cNvSpPr>
          <p:nvPr/>
        </p:nvSpPr>
        <p:spPr>
          <a:xfrm>
            <a:off x="539551" y="2595023"/>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2000" b="0" i="0" u="none" strike="noStrike" cap="none" baseline="0">
                <a:solidFill>
                  <a:schemeClr val="dk1"/>
                </a:solidFill>
                <a:latin typeface="Arial Black"/>
                <a:ea typeface="Arial Black"/>
                <a:cs typeface="Arial Black"/>
                <a:sym typeface="Arial Black"/>
              </a:rPr>
              <a:t>2</a:t>
            </a:r>
            <a:endParaRPr sz="2000" b="0" i="0" u="none" strike="noStrike" cap="none">
              <a:solidFill>
                <a:schemeClr val="dk1"/>
              </a:solidFill>
              <a:latin typeface="Arial Black"/>
              <a:ea typeface="Arial Black"/>
              <a:cs typeface="Arial Black"/>
              <a:sym typeface="Arial Black"/>
            </a:endParaRPr>
          </a:p>
        </p:txBody>
      </p:sp>
      <p:sp>
        <p:nvSpPr>
          <p:cNvPr id="7" name="Google Shape;194;p4">
            <a:extLst>
              <a:ext uri="{FF2B5EF4-FFF2-40B4-BE49-F238E27FC236}">
                <a16:creationId xmlns:a16="http://schemas.microsoft.com/office/drawing/2014/main" id="{FE2B5C50-55F3-5642-8D0A-B1180E4540C4}"/>
              </a:ext>
              <a:ext uri="{C183D7F6-B498-43B3-948B-1728B52AA6E4}">
                <adec:decorative xmlns:adec="http://schemas.microsoft.com/office/drawing/2017/decorative" val="1"/>
              </a:ext>
            </a:extLst>
          </p:cNvPr>
          <p:cNvSpPr>
            <a:spLocks noChangeAspect="1"/>
          </p:cNvSpPr>
          <p:nvPr/>
        </p:nvSpPr>
        <p:spPr>
          <a:xfrm>
            <a:off x="539551" y="3432266"/>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2000" b="0" i="0" u="none" baseline="0">
                <a:solidFill>
                  <a:schemeClr val="dk1"/>
                </a:solidFill>
                <a:latin typeface="Arial Black"/>
                <a:ea typeface="Arial Black"/>
                <a:cs typeface="Arial Black"/>
                <a:sym typeface="Arial Black"/>
              </a:rPr>
              <a:t>3</a:t>
            </a:r>
            <a:endParaRPr sz="2000" b="0" i="0" u="none" strike="noStrike" cap="none">
              <a:solidFill>
                <a:schemeClr val="dk1"/>
              </a:solidFill>
              <a:latin typeface="Arial Black"/>
              <a:ea typeface="Arial Black"/>
              <a:cs typeface="Arial Black"/>
              <a:sym typeface="Arial Black"/>
            </a:endParaRPr>
          </a:p>
        </p:txBody>
      </p:sp>
      <p:sp>
        <p:nvSpPr>
          <p:cNvPr id="2" name="Otsikko 1">
            <a:extLst>
              <a:ext uri="{FF2B5EF4-FFF2-40B4-BE49-F238E27FC236}">
                <a16:creationId xmlns:a16="http://schemas.microsoft.com/office/drawing/2014/main" id="{2073D67D-C8DD-479D-8216-94A7B91C2735}"/>
              </a:ext>
            </a:extLst>
          </p:cNvPr>
          <p:cNvSpPr>
            <a:spLocks noGrp="1"/>
          </p:cNvSpPr>
          <p:nvPr>
            <p:ph type="title" idx="4294967295"/>
          </p:nvPr>
        </p:nvSpPr>
        <p:spPr>
          <a:xfrm>
            <a:off x="0" y="-887537"/>
            <a:ext cx="8208912" cy="808773"/>
          </a:xfrm>
        </p:spPr>
        <p:txBody>
          <a:bodyPr/>
          <a:lstStyle/>
          <a:p>
            <a:pPr algn="l" rtl="0"/>
            <a:r>
              <a:rPr lang="sv" b="0" i="0" u="none" baseline="0"/>
              <a:t>Utmaningsavsnittet</a:t>
            </a:r>
          </a:p>
        </p:txBody>
      </p:sp>
    </p:spTree>
    <p:extLst>
      <p:ext uri="{BB962C8B-B14F-4D97-AF65-F5344CB8AC3E}">
        <p14:creationId xmlns:p14="http://schemas.microsoft.com/office/powerpoint/2010/main" val="363797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irretty kuva, jossa luokkahuoneessa neljä poikaa istuu pulpeteissa kuulokkeet korvillaan. Kuulokkeista menee johto kattoon ja katosta laitteeseen, joka on eräänlainen mylly. Yksi poika pyörittää myllyn kankea ja korokkeen päällä istuva miesopettaja syöttää kirjoja myllyyn. Luokkahuoneen seinässä on vuosiluku 2000. ">
            <a:extLst>
              <a:ext uri="{FF2B5EF4-FFF2-40B4-BE49-F238E27FC236}">
                <a16:creationId xmlns:a16="http://schemas.microsoft.com/office/drawing/2014/main" id="{27851A6F-90EF-4AD6-BC31-68801A027B8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78817" y="697828"/>
            <a:ext cx="5010752" cy="37310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hand&#10;&#10;Description automatically generated">
            <a:extLst>
              <a:ext uri="{FF2B5EF4-FFF2-40B4-BE49-F238E27FC236}">
                <a16:creationId xmlns:a16="http://schemas.microsoft.com/office/drawing/2014/main" id="{1909C30B-CE92-4C49-9C3E-7DDE2CA9EC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402293"/>
            <a:ext cx="2576945" cy="1741208"/>
          </a:xfrm>
          <a:prstGeom prst="rect">
            <a:avLst/>
          </a:prstGeom>
        </p:spPr>
      </p:pic>
      <p:sp>
        <p:nvSpPr>
          <p:cNvPr id="2" name="Otsikko 1">
            <a:extLst>
              <a:ext uri="{FF2B5EF4-FFF2-40B4-BE49-F238E27FC236}">
                <a16:creationId xmlns:a16="http://schemas.microsoft.com/office/drawing/2014/main" id="{B9BC4845-F55A-4A45-946F-E20D691914D1}"/>
              </a:ext>
            </a:extLst>
          </p:cNvPr>
          <p:cNvSpPr>
            <a:spLocks noGrp="1"/>
          </p:cNvSpPr>
          <p:nvPr>
            <p:ph type="title"/>
          </p:nvPr>
        </p:nvSpPr>
        <p:spPr>
          <a:xfrm>
            <a:off x="0" y="-825586"/>
            <a:ext cx="8208912" cy="808773"/>
          </a:xfrm>
        </p:spPr>
        <p:txBody>
          <a:bodyPr/>
          <a:lstStyle/>
          <a:p>
            <a:pPr algn="l" rtl="0"/>
            <a:r>
              <a:rPr lang="sv" b="0" i="0" u="none" baseline="0"/>
              <a:t>Framtidsbild</a:t>
            </a:r>
          </a:p>
        </p:txBody>
      </p:sp>
    </p:spTree>
    <p:extLst>
      <p:ext uri="{BB962C8B-B14F-4D97-AF65-F5344CB8AC3E}">
        <p14:creationId xmlns:p14="http://schemas.microsoft.com/office/powerpoint/2010/main" val="3280592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 name="Rectangle 4">
            <a:extLst>
              <a:ext uri="{FF2B5EF4-FFF2-40B4-BE49-F238E27FC236}">
                <a16:creationId xmlns:a16="http://schemas.microsoft.com/office/drawing/2014/main" id="{AF4F4DFD-FBF4-F542-A3EB-2C97594B5820}"/>
              </a:ext>
              <a:ext uri="{C183D7F6-B498-43B3-948B-1728B52AA6E4}">
                <adec:decorative xmlns:adec="http://schemas.microsoft.com/office/drawing/2017/decorative" val="1"/>
              </a:ext>
            </a:extLst>
          </p:cNvPr>
          <p:cNvSpPr/>
          <p:nvPr/>
        </p:nvSpPr>
        <p:spPr>
          <a:xfrm rot="120000">
            <a:off x="377705" y="1202006"/>
            <a:ext cx="2354371"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576" name="Google Shape;576;p20"/>
          <p:cNvSpPr txBox="1">
            <a:spLocks noGrp="1"/>
          </p:cNvSpPr>
          <p:nvPr>
            <p:ph type="body" idx="1"/>
          </p:nvPr>
        </p:nvSpPr>
        <p:spPr>
          <a:noFill/>
          <a:ln>
            <a:noFill/>
          </a:ln>
        </p:spPr>
        <p:txBody>
          <a:bodyPr spcFirstLastPara="1" wrap="square" lIns="0" tIns="0" rIns="0" bIns="0" anchor="t" anchorCtr="0">
            <a:normAutofit lnSpcReduction="10000"/>
          </a:bodyPr>
          <a:lstStyle/>
          <a:p>
            <a:pPr marL="0" lvl="0" indent="0" algn="l" rtl="0">
              <a:buNone/>
            </a:pPr>
            <a:r>
              <a:rPr lang="sv" b="1" i="0" u="none" baseline="0">
                <a:latin typeface="+mj-lt"/>
                <a:sym typeface="Arial Black"/>
              </a:rPr>
              <a:t>Hur gör vi i praktiken?</a:t>
            </a:r>
            <a:endParaRPr lang="sv" b="1" dirty="0">
              <a:latin typeface="+mj-lt"/>
            </a:endParaRPr>
          </a:p>
          <a:p>
            <a:pPr marL="0" indent="0" algn="l" rtl="0">
              <a:buNone/>
            </a:pPr>
            <a:endParaRPr lang="sv" dirty="0">
              <a:sym typeface="Arial Black"/>
            </a:endParaRPr>
          </a:p>
          <a:p>
            <a:pPr marL="342900" lvl="0" indent="-342900" algn="l" rtl="0">
              <a:buFont typeface="+mj-lt"/>
              <a:buAutoNum type="arabicPeriod"/>
            </a:pPr>
            <a:r>
              <a:rPr lang="sv" b="1" i="0" u="none" baseline="0"/>
              <a:t>Vi delar upp oss i grupper i 10 minuter. </a:t>
            </a:r>
          </a:p>
          <a:p>
            <a:pPr marL="342900" lvl="0" indent="-342900" algn="l" rtl="0">
              <a:buFont typeface="+mj-lt"/>
              <a:buAutoNum type="arabicPeriod"/>
            </a:pPr>
            <a:r>
              <a:rPr lang="sv" b="1" i="0" u="none" baseline="0"/>
              <a:t>Varje grupp får ett framtidsantagande i </a:t>
            </a:r>
            <a:r>
              <a:rPr lang="sv" b="1" i="0" u="none" baseline="0">
                <a:solidFill>
                  <a:srgbClr val="FF0000"/>
                </a:solidFill>
              </a:rPr>
              <a:t>ljudformat/bildformat</a:t>
            </a:r>
            <a:r>
              <a:rPr lang="sv" b="1" i="0" u="none" baseline="0"/>
              <a:t>, länken finns i Miro. </a:t>
            </a:r>
            <a:r>
              <a:rPr lang="sv" b="1" i="0" u="none" baseline="0">
                <a:solidFill>
                  <a:srgbClr val="FF0000"/>
                </a:solidFill>
              </a:rPr>
              <a:t>Lyssna först ensamma på framtidshörspelet.</a:t>
            </a:r>
          </a:p>
          <a:p>
            <a:pPr marL="342900" lvl="0" indent="-342900" algn="l" rtl="0">
              <a:buFont typeface="+mj-lt"/>
              <a:buAutoNum type="arabicPeriod"/>
            </a:pPr>
            <a:r>
              <a:rPr lang="sv" b="0" i="0" u="none" baseline="0"/>
              <a:t>Betrakta </a:t>
            </a:r>
            <a:r>
              <a:rPr lang="sv" b="0" i="0" u="none" baseline="0">
                <a:solidFill>
                  <a:srgbClr val="FF0000"/>
                </a:solidFill>
              </a:rPr>
              <a:t>hörspelet/bilden </a:t>
            </a:r>
            <a:r>
              <a:rPr lang="sv" b="0" i="0" u="none" baseline="0"/>
              <a:t>som en slags uppfattning av framtiden</a:t>
            </a:r>
            <a:endParaRPr lang="sv" dirty="0"/>
          </a:p>
          <a:p>
            <a:pPr marL="342900" lvl="0" indent="-342900" algn="l" rtl="0">
              <a:buFont typeface="+mj-lt"/>
              <a:buAutoNum type="arabicPeriod"/>
            </a:pPr>
            <a:r>
              <a:rPr lang="sv" b="0" i="0" u="none" baseline="0"/>
              <a:t>Samtala i smågrupper </a:t>
            </a:r>
          </a:p>
          <a:p>
            <a:pPr marL="522287" lvl="1" indent="-342900" algn="l" rtl="0">
              <a:buFont typeface="+mj-lt"/>
              <a:buAutoNum type="arabicPeriod"/>
            </a:pPr>
            <a:r>
              <a:rPr lang="sv" b="0" i="0" u="none" baseline="0"/>
              <a:t>Känner ni igen ett liknande antagande om framtiden? Tänker du själv så?</a:t>
            </a:r>
          </a:p>
          <a:p>
            <a:pPr marL="522287" lvl="1" indent="-342900" algn="l" rtl="0">
              <a:buFont typeface="+mj-lt"/>
              <a:buAutoNum type="arabicPeriod"/>
            </a:pPr>
            <a:r>
              <a:rPr lang="sv" b="0" i="0" u="none" baseline="0"/>
              <a:t>Utmana: på vilka slags antaganden bygger detta på? </a:t>
            </a:r>
          </a:p>
          <a:p>
            <a:pPr marL="342900" lvl="0" indent="-342900" algn="l" rtl="0">
              <a:buFont typeface="+mj-lt"/>
              <a:buAutoNum type="arabicPeriod"/>
            </a:pPr>
            <a:endParaRPr lang="sv" dirty="0"/>
          </a:p>
          <a:p>
            <a:pPr marL="342900" lvl="0" indent="-342900" algn="l" rtl="0">
              <a:buFont typeface="+mj-lt"/>
              <a:buAutoNum type="arabicPeriod"/>
            </a:pPr>
            <a:r>
              <a:rPr lang="sv" b="0" i="0" u="none" baseline="0"/>
              <a:t>Frågorna syns också i Miro</a:t>
            </a:r>
            <a:endParaRPr lang="sv" dirty="0"/>
          </a:p>
          <a:p>
            <a:pPr marL="342900" lvl="0" indent="-342900" algn="l" rtl="0">
              <a:buFont typeface="+mj-lt"/>
              <a:buAutoNum type="arabicPeriod"/>
            </a:pPr>
            <a:r>
              <a:rPr lang="sv" b="0" i="0" u="none" baseline="0"/>
              <a:t>Efter 10 minuter kommer vi tillbaka till denna gemensamma grupp </a:t>
            </a:r>
          </a:p>
        </p:txBody>
      </p:sp>
      <p:sp>
        <p:nvSpPr>
          <p:cNvPr id="572" name="Google Shape;572;p20"/>
          <p:cNvSpPr txBox="1">
            <a:spLocks noGrp="1"/>
          </p:cNvSpPr>
          <p:nvPr>
            <p:ph type="title"/>
          </p:nvPr>
        </p:nvSpPr>
        <p:spPr>
          <a:noFill/>
          <a:ln>
            <a:noFill/>
          </a:ln>
        </p:spPr>
        <p:txBody>
          <a:bodyPr spcFirstLastPara="1" wrap="square" lIns="0" tIns="0" rIns="0" bIns="0" anchor="ctr" anchorCtr="0">
            <a:noAutofit/>
          </a:bodyPr>
          <a:lstStyle/>
          <a:p>
            <a:pPr lvl="0" algn="l" rtl="0"/>
            <a:r>
              <a:rPr lang="sv" b="0" i="0" u="none" baseline="0"/>
              <a:t>Utmana antaganden om framtiden</a:t>
            </a:r>
            <a:endParaRPr lang="sv"/>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Oval 1">
            <a:extLst>
              <a:ext uri="{FF2B5EF4-FFF2-40B4-BE49-F238E27FC236}">
                <a16:creationId xmlns:a16="http://schemas.microsoft.com/office/drawing/2014/main" id="{37C62769-7582-664F-90D1-0CABAA9639BC}"/>
              </a:ext>
              <a:ext uri="{C183D7F6-B498-43B3-948B-1728B52AA6E4}">
                <adec:decorative xmlns:adec="http://schemas.microsoft.com/office/drawing/2017/decorative" val="1"/>
              </a:ext>
            </a:extLst>
          </p:cNvPr>
          <p:cNvSpPr/>
          <p:nvPr/>
        </p:nvSpPr>
        <p:spPr>
          <a:xfrm>
            <a:off x="1995714" y="-4536"/>
            <a:ext cx="5152572" cy="515257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5" name="Otsikko 4">
            <a:extLst>
              <a:ext uri="{FF2B5EF4-FFF2-40B4-BE49-F238E27FC236}">
                <a16:creationId xmlns:a16="http://schemas.microsoft.com/office/drawing/2014/main" id="{796FA718-2AD2-45C3-832D-D867F8772E3B}"/>
              </a:ext>
            </a:extLst>
          </p:cNvPr>
          <p:cNvSpPr>
            <a:spLocks noGrp="1"/>
          </p:cNvSpPr>
          <p:nvPr>
            <p:ph type="title" idx="4294967295"/>
          </p:nvPr>
        </p:nvSpPr>
        <p:spPr>
          <a:xfrm>
            <a:off x="61509" y="-869503"/>
            <a:ext cx="8208912" cy="808773"/>
          </a:xfrm>
        </p:spPr>
        <p:txBody>
          <a:bodyPr/>
          <a:lstStyle/>
          <a:p>
            <a:pPr algn="l" rtl="0"/>
            <a:r>
              <a:rPr lang="sv" b="0" i="0" u="none" baseline="0"/>
              <a:t>Inledning</a:t>
            </a:r>
          </a:p>
        </p:txBody>
      </p:sp>
      <p:sp>
        <p:nvSpPr>
          <p:cNvPr id="7" name="Tekstiruutu 6">
            <a:extLst>
              <a:ext uri="{FF2B5EF4-FFF2-40B4-BE49-F238E27FC236}">
                <a16:creationId xmlns:a16="http://schemas.microsoft.com/office/drawing/2014/main" id="{A9552FF6-8ACB-4160-83D0-B4E65BD914C7}"/>
              </a:ext>
              <a:ext uri="{C183D7F6-B498-43B3-948B-1728B52AA6E4}">
                <adec:decorative xmlns:adec="http://schemas.microsoft.com/office/drawing/2017/decorative" val="1"/>
              </a:ext>
            </a:extLst>
          </p:cNvPr>
          <p:cNvSpPr txBox="1"/>
          <p:nvPr/>
        </p:nvSpPr>
        <p:spPr>
          <a:xfrm>
            <a:off x="1741715" y="4030794"/>
            <a:ext cx="5660570" cy="338554"/>
          </a:xfrm>
          <a:prstGeom prst="rect">
            <a:avLst/>
          </a:prstGeom>
          <a:noFill/>
        </p:spPr>
        <p:txBody>
          <a:bodyPr wrap="square">
            <a:spAutoFit/>
          </a:bodyPr>
          <a:lstStyle/>
          <a:p>
            <a:pPr algn="ctr" rtl="0"/>
            <a:r>
              <a:rPr lang="sv" sz="1600" b="0" i="0" u="none" baseline="0">
                <a:latin typeface="+mj-lt"/>
              </a:rPr>
              <a:t>12.1.2021</a:t>
            </a:r>
          </a:p>
        </p:txBody>
      </p:sp>
      <p:sp>
        <p:nvSpPr>
          <p:cNvPr id="4" name="Tekstiruutu 3">
            <a:extLst>
              <a:ext uri="{FF2B5EF4-FFF2-40B4-BE49-F238E27FC236}">
                <a16:creationId xmlns:a16="http://schemas.microsoft.com/office/drawing/2014/main" id="{4EAB7911-F981-4BFE-A457-377A3B550DA5}"/>
              </a:ext>
              <a:ext uri="{C183D7F6-B498-43B3-948B-1728B52AA6E4}">
                <adec:decorative xmlns:adec="http://schemas.microsoft.com/office/drawing/2017/decorative" val="1"/>
              </a:ext>
            </a:extLst>
          </p:cNvPr>
          <p:cNvSpPr txBox="1"/>
          <p:nvPr/>
        </p:nvSpPr>
        <p:spPr>
          <a:xfrm>
            <a:off x="873579" y="4331025"/>
            <a:ext cx="1575825" cy="646331"/>
          </a:xfrm>
          <a:prstGeom prst="rect">
            <a:avLst/>
          </a:prstGeom>
          <a:noFill/>
        </p:spPr>
        <p:txBody>
          <a:bodyPr wrap="square" lIns="0" tIns="0" rIns="0" bIns="0" rtlCol="0">
            <a:spAutoFit/>
          </a:bodyPr>
          <a:lstStyle/>
          <a:p>
            <a:pPr algn="l" rtl="0"/>
            <a:r>
              <a:rPr lang="sv" sz="1400" b="0" i="0" u="none" baseline="0">
                <a:latin typeface="+mn-lt"/>
              </a:rPr>
              <a:t>Sätt dig bekvämt, </a:t>
            </a:r>
          </a:p>
          <a:p>
            <a:pPr algn="l" rtl="0"/>
            <a:r>
              <a:rPr lang="sv" sz="1400" b="0" i="0" u="none" baseline="0">
                <a:latin typeface="+mn-lt"/>
              </a:rPr>
              <a:t>vi börjar om en stund</a:t>
            </a:r>
            <a:endParaRPr lang="sv" sz="1400" b="0" i="0">
              <a:latin typeface="+mn-lt"/>
            </a:endParaRPr>
          </a:p>
        </p:txBody>
      </p:sp>
      <p:cxnSp>
        <p:nvCxnSpPr>
          <p:cNvPr id="3" name="Suora yhdysviiva 2">
            <a:extLst>
              <a:ext uri="{FF2B5EF4-FFF2-40B4-BE49-F238E27FC236}">
                <a16:creationId xmlns:a16="http://schemas.microsoft.com/office/drawing/2014/main" id="{78B51275-39C6-40E8-A712-8DCB4DAED643}"/>
              </a:ext>
              <a:ext uri="{C183D7F6-B498-43B3-948B-1728B52AA6E4}">
                <adec:decorative xmlns:adec="http://schemas.microsoft.com/office/drawing/2017/decorative" val="1"/>
              </a:ext>
            </a:extLst>
          </p:cNvPr>
          <p:cNvCxnSpPr>
            <a:cxnSpLocks/>
            <a:endCxn id="13" idx="3"/>
          </p:cNvCxnSpPr>
          <p:nvPr/>
        </p:nvCxnSpPr>
        <p:spPr>
          <a:xfrm flipV="1">
            <a:off x="619580" y="4771476"/>
            <a:ext cx="131903" cy="11164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A picture containing indoor, table, sitting, small&#10;&#10;Description automatically generated">
            <a:extLst>
              <a:ext uri="{FF2B5EF4-FFF2-40B4-BE49-F238E27FC236}">
                <a16:creationId xmlns:a16="http://schemas.microsoft.com/office/drawing/2014/main" id="{261E38DC-FC22-E143-AB72-3FA7E8032D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3579" y="1168900"/>
            <a:ext cx="7396842" cy="2805700"/>
          </a:xfrm>
          <a:prstGeom prst="rect">
            <a:avLst/>
          </a:prstGeom>
        </p:spPr>
      </p:pic>
      <p:pic>
        <p:nvPicPr>
          <p:cNvPr id="13" name="Google Shape;125;p1">
            <a:extLst>
              <a:ext uri="{FF2B5EF4-FFF2-40B4-BE49-F238E27FC236}">
                <a16:creationId xmlns:a16="http://schemas.microsoft.com/office/drawing/2014/main" id="{A2EC7F80-B10B-B64E-84CD-EA004665577B}"/>
              </a:ext>
              <a:ext uri="{C183D7F6-B498-43B3-948B-1728B52AA6E4}">
                <adec:decorative xmlns:adec="http://schemas.microsoft.com/office/drawing/2017/decorative" val="1"/>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4399452"/>
            <a:ext cx="751483" cy="74404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3;p4">
            <a:extLst>
              <a:ext uri="{FF2B5EF4-FFF2-40B4-BE49-F238E27FC236}">
                <a16:creationId xmlns:a16="http://schemas.microsoft.com/office/drawing/2014/main" id="{4951C2AC-2B9F-F748-BBD1-BBB7A3BAAF78}"/>
              </a:ext>
            </a:extLst>
          </p:cNvPr>
          <p:cNvSpPr txBox="1">
            <a:spLocks/>
          </p:cNvSpPr>
          <p:nvPr/>
        </p:nvSpPr>
        <p:spPr>
          <a:xfrm>
            <a:off x="1541637" y="2086850"/>
            <a:ext cx="3475635" cy="1923604"/>
          </a:xfrm>
          <a:prstGeom prst="rect">
            <a:avLst/>
          </a:prstGeom>
          <a:noFill/>
          <a:ln>
            <a:noFill/>
          </a:ln>
        </p:spPr>
        <p:txBody>
          <a:bodyPr spcFirstLastPara="1" wrap="square" lIns="0" tIns="0" rIns="0" bIns="0" anchor="t" anchorCtr="0">
            <a:spAutoFit/>
          </a:bodyPr>
          <a:lstStyle>
            <a:lvl1pPr marL="179388" indent="-179388" algn="l" defTabSz="457200" rtl="0" eaLnBrk="1" latinLnBrk="0" hangingPunct="1">
              <a:spcBef>
                <a:spcPct val="20000"/>
              </a:spcBef>
              <a:buFont typeface="Lucida Grande"/>
              <a:buChar char="-"/>
              <a:defRPr sz="1600" b="0" i="0" kern="1200">
                <a:solidFill>
                  <a:schemeClr val="tx1"/>
                </a:solidFill>
                <a:latin typeface="+mn-lt"/>
                <a:ea typeface="+mn-ea"/>
                <a:cs typeface="Georgia"/>
              </a:defRPr>
            </a:lvl1pPr>
            <a:lvl2pPr marL="357188" indent="-177800" algn="l" defTabSz="457200" rtl="0" eaLnBrk="1" latinLnBrk="0" hangingPunct="1">
              <a:spcBef>
                <a:spcPct val="20000"/>
              </a:spcBef>
              <a:buFont typeface="Georgia" panose="02040502050405020303" pitchFamily="18" charset="0"/>
              <a:buChar char="–"/>
              <a:defRPr sz="1400" b="0" i="0" kern="1200">
                <a:solidFill>
                  <a:schemeClr val="tx1"/>
                </a:solidFill>
                <a:latin typeface="+mn-lt"/>
                <a:ea typeface="+mn-ea"/>
                <a:cs typeface="Georgia"/>
              </a:defRPr>
            </a:lvl2pPr>
            <a:lvl3pPr marL="536575" indent="-171450" algn="l" defTabSz="457200" rtl="0" eaLnBrk="1" latinLnBrk="0" hangingPunct="1">
              <a:spcBef>
                <a:spcPct val="20000"/>
              </a:spcBef>
              <a:buFont typeface="Georgia" panose="02040502050405020303" pitchFamily="18" charset="0"/>
              <a:buChar char="–"/>
              <a:defRPr sz="1200" b="0" i="0" kern="1200">
                <a:solidFill>
                  <a:schemeClr val="tx1"/>
                </a:solidFill>
                <a:latin typeface="+mn-lt"/>
                <a:ea typeface="+mn-ea"/>
                <a:cs typeface="Georgia"/>
              </a:defRPr>
            </a:lvl3pPr>
            <a:lvl4pPr marL="720725" indent="-171450" algn="l" defTabSz="457200" rtl="0" eaLnBrk="1" latinLnBrk="0" hangingPunct="1">
              <a:spcBef>
                <a:spcPct val="20000"/>
              </a:spcBef>
              <a:buFont typeface="Georgia" panose="02040502050405020303" pitchFamily="18" charset="0"/>
              <a:buChar char="–"/>
              <a:defRPr sz="1200" b="0" i="0" kern="1200">
                <a:solidFill>
                  <a:schemeClr val="tx1"/>
                </a:solidFill>
                <a:latin typeface="+mn-lt"/>
                <a:ea typeface="+mn-ea"/>
                <a:cs typeface="Georgia"/>
              </a:defRPr>
            </a:lvl4pPr>
            <a:lvl5pPr marL="1828800" indent="0" algn="ctr" defTabSz="457200" rtl="0" eaLnBrk="1" latinLnBrk="0" hangingPunct="1">
              <a:spcBef>
                <a:spcPct val="20000"/>
              </a:spcBef>
              <a:buFont typeface="Arial"/>
              <a:buNone/>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defTabSz="914400" rtl="0" fontAlgn="auto">
              <a:spcBef>
                <a:spcPts val="0"/>
              </a:spcBef>
              <a:spcAft>
                <a:spcPts val="0"/>
              </a:spcAft>
              <a:buClr>
                <a:srgbClr val="000000"/>
              </a:buClr>
              <a:buSzPts val="3200"/>
              <a:buNone/>
              <a:defRPr/>
            </a:pPr>
            <a:r>
              <a:rPr lang="sv" sz="2400" b="1" i="0" u="none" kern="0" baseline="0">
                <a:solidFill>
                  <a:srgbClr val="000000"/>
                </a:solidFill>
                <a:latin typeface="+mj-lt"/>
                <a:ea typeface="Georgia"/>
                <a:sym typeface="Georgia"/>
              </a:rPr>
              <a:t>Föreställ dig en önskvärd framtid</a:t>
            </a:r>
          </a:p>
          <a:p>
            <a:pPr marL="0" indent="0" algn="l" defTabSz="914400" rtl="0" fontAlgn="auto">
              <a:spcBef>
                <a:spcPts val="560"/>
              </a:spcBef>
              <a:spcAft>
                <a:spcPts val="0"/>
              </a:spcAft>
              <a:buClr>
                <a:srgbClr val="000000"/>
              </a:buClr>
              <a:buSzPts val="2800"/>
              <a:buNone/>
              <a:defRPr/>
            </a:pPr>
            <a:r>
              <a:rPr lang="sv" sz="1800" b="0" i="0" u="none" kern="0" baseline="0">
                <a:solidFill>
                  <a:srgbClr val="000000"/>
                </a:solidFill>
                <a:ea typeface="Georgia"/>
                <a:sym typeface="Georgia"/>
              </a:rPr>
              <a:t>Varför då? Eftersom det är svårt att genomföra en sådan framtid som vi inte ens kan föreställa oss. </a:t>
            </a:r>
            <a:endParaRPr lang="sv" sz="1800">
              <a:solidFill>
                <a:srgbClr val="000000"/>
              </a:solidFill>
              <a:latin typeface="Arial"/>
              <a:ea typeface="Arial"/>
              <a:cs typeface="Arial"/>
              <a:sym typeface="Arial"/>
            </a:endParaRPr>
          </a:p>
        </p:txBody>
      </p:sp>
      <p:sp>
        <p:nvSpPr>
          <p:cNvPr id="10" name="Google Shape;194;p4">
            <a:extLst>
              <a:ext uri="{FF2B5EF4-FFF2-40B4-BE49-F238E27FC236}">
                <a16:creationId xmlns:a16="http://schemas.microsoft.com/office/drawing/2014/main" id="{705B3BB9-A7F2-5E49-8183-25D530170125}"/>
              </a:ext>
              <a:ext uri="{C183D7F6-B498-43B3-948B-1728B52AA6E4}">
                <adec:decorative xmlns:adec="http://schemas.microsoft.com/office/drawing/2017/decorative" val="1"/>
              </a:ext>
            </a:extLst>
          </p:cNvPr>
          <p:cNvSpPr>
            <a:spLocks noChangeAspect="1"/>
          </p:cNvSpPr>
          <p:nvPr/>
        </p:nvSpPr>
        <p:spPr>
          <a:xfrm>
            <a:off x="539551" y="920537"/>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2000" b="0" i="0" u="none" baseline="0">
                <a:solidFill>
                  <a:schemeClr val="dk1"/>
                </a:solidFill>
                <a:latin typeface="Arial Black"/>
                <a:ea typeface="Arial Black"/>
                <a:cs typeface="Arial Black"/>
                <a:sym typeface="Arial Black"/>
              </a:rPr>
              <a:t>!</a:t>
            </a:r>
            <a:endParaRPr sz="2000" b="0" i="0" u="none" strike="noStrike" cap="none">
              <a:solidFill>
                <a:schemeClr val="dk1"/>
              </a:solidFill>
              <a:latin typeface="Arial Black"/>
              <a:ea typeface="Arial Black"/>
              <a:cs typeface="Arial Black"/>
              <a:sym typeface="Arial Black"/>
            </a:endParaRPr>
          </a:p>
        </p:txBody>
      </p:sp>
      <p:sp>
        <p:nvSpPr>
          <p:cNvPr id="11" name="Google Shape;194;p4">
            <a:extLst>
              <a:ext uri="{FF2B5EF4-FFF2-40B4-BE49-F238E27FC236}">
                <a16:creationId xmlns:a16="http://schemas.microsoft.com/office/drawing/2014/main" id="{62EF8FA2-6C9E-7D49-8496-B4196F02459F}"/>
              </a:ext>
              <a:ext uri="{C183D7F6-B498-43B3-948B-1728B52AA6E4}">
                <adec:decorative xmlns:adec="http://schemas.microsoft.com/office/drawing/2017/decorative" val="1"/>
              </a:ext>
            </a:extLst>
          </p:cNvPr>
          <p:cNvSpPr>
            <a:spLocks noChangeAspect="1"/>
          </p:cNvSpPr>
          <p:nvPr/>
        </p:nvSpPr>
        <p:spPr>
          <a:xfrm>
            <a:off x="539551" y="1757780"/>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2000" b="0" i="0" u="none" baseline="0">
                <a:latin typeface="Arial Black"/>
                <a:ea typeface="Arial Black"/>
                <a:cs typeface="Arial Black"/>
                <a:sym typeface="Arial Black"/>
              </a:rPr>
              <a:t>1</a:t>
            </a:r>
            <a:endParaRPr sz="2000" b="0" i="0" u="none" strike="noStrike" cap="none">
              <a:latin typeface="Arial Black"/>
              <a:ea typeface="Arial Black"/>
              <a:cs typeface="Arial Black"/>
              <a:sym typeface="Arial Black"/>
            </a:endParaRPr>
          </a:p>
        </p:txBody>
      </p:sp>
      <p:sp>
        <p:nvSpPr>
          <p:cNvPr id="12" name="Google Shape;194;p4">
            <a:extLst>
              <a:ext uri="{FF2B5EF4-FFF2-40B4-BE49-F238E27FC236}">
                <a16:creationId xmlns:a16="http://schemas.microsoft.com/office/drawing/2014/main" id="{99E42242-A186-7C46-BD40-222146F3A822}"/>
              </a:ext>
              <a:ext uri="{C183D7F6-B498-43B3-948B-1728B52AA6E4}">
                <adec:decorative xmlns:adec="http://schemas.microsoft.com/office/drawing/2017/decorative" val="1"/>
              </a:ext>
            </a:extLst>
          </p:cNvPr>
          <p:cNvSpPr>
            <a:spLocks noChangeAspect="1"/>
          </p:cNvSpPr>
          <p:nvPr/>
        </p:nvSpPr>
        <p:spPr>
          <a:xfrm>
            <a:off x="539551" y="2595023"/>
            <a:ext cx="720000" cy="720000"/>
          </a:xfrm>
          <a:prstGeom prst="ellipse">
            <a:avLst/>
          </a:prstGeom>
          <a:solidFill>
            <a:schemeClr val="tx1"/>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2000" b="0" i="0" u="none" strike="noStrike" cap="none" baseline="0">
                <a:solidFill>
                  <a:schemeClr val="bg1"/>
                </a:solidFill>
                <a:latin typeface="Arial Black"/>
                <a:ea typeface="Arial Black"/>
                <a:cs typeface="Arial Black"/>
                <a:sym typeface="Arial Black"/>
              </a:rPr>
              <a:t>2</a:t>
            </a:r>
            <a:endParaRPr sz="2000" b="0" i="0" u="none" strike="noStrike" cap="none">
              <a:solidFill>
                <a:schemeClr val="bg1"/>
              </a:solidFill>
              <a:latin typeface="Arial Black"/>
              <a:ea typeface="Arial Black"/>
              <a:cs typeface="Arial Black"/>
              <a:sym typeface="Arial Black"/>
            </a:endParaRPr>
          </a:p>
        </p:txBody>
      </p:sp>
      <p:sp>
        <p:nvSpPr>
          <p:cNvPr id="13" name="Google Shape;194;p4">
            <a:extLst>
              <a:ext uri="{FF2B5EF4-FFF2-40B4-BE49-F238E27FC236}">
                <a16:creationId xmlns:a16="http://schemas.microsoft.com/office/drawing/2014/main" id="{093F409D-31B5-834C-B03C-C07E05701D02}"/>
              </a:ext>
              <a:ext uri="{C183D7F6-B498-43B3-948B-1728B52AA6E4}">
                <adec:decorative xmlns:adec="http://schemas.microsoft.com/office/drawing/2017/decorative" val="1"/>
              </a:ext>
            </a:extLst>
          </p:cNvPr>
          <p:cNvSpPr>
            <a:spLocks noChangeAspect="1"/>
          </p:cNvSpPr>
          <p:nvPr/>
        </p:nvSpPr>
        <p:spPr>
          <a:xfrm>
            <a:off x="539551" y="3432266"/>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2000" b="0" i="0" u="none" baseline="0">
                <a:solidFill>
                  <a:schemeClr val="dk1"/>
                </a:solidFill>
                <a:latin typeface="Arial Black"/>
                <a:ea typeface="Arial Black"/>
                <a:cs typeface="Arial Black"/>
                <a:sym typeface="Arial Black"/>
              </a:rPr>
              <a:t>3</a:t>
            </a:r>
            <a:endParaRPr sz="2000" b="0" i="0" u="none" strike="noStrike" cap="none">
              <a:solidFill>
                <a:schemeClr val="dk1"/>
              </a:solidFill>
              <a:latin typeface="Arial Black"/>
              <a:ea typeface="Arial Black"/>
              <a:cs typeface="Arial Black"/>
              <a:sym typeface="Arial Black"/>
            </a:endParaRPr>
          </a:p>
        </p:txBody>
      </p:sp>
      <p:pic>
        <p:nvPicPr>
          <p:cNvPr id="6" name="Kuva 5" descr="Kuva patsaan päästä, josta tursuaa erilaisia asioita kuten kukka, maapallo, pilviä, tuuliturbiineja, aurinkopaneeleita, vettä ja nurmikkoa.&#10;&#10;Kuvaus luotu automaattisesti">
            <a:extLst>
              <a:ext uri="{FF2B5EF4-FFF2-40B4-BE49-F238E27FC236}">
                <a16:creationId xmlns:a16="http://schemas.microsoft.com/office/drawing/2014/main" id="{09CDD762-3ABB-4665-A704-A84E16808A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0176" y="1021246"/>
            <a:ext cx="3847437" cy="4122254"/>
          </a:xfrm>
          <a:prstGeom prst="rect">
            <a:avLst/>
          </a:prstGeom>
        </p:spPr>
      </p:pic>
      <p:sp>
        <p:nvSpPr>
          <p:cNvPr id="2" name="Otsikko 1">
            <a:extLst>
              <a:ext uri="{FF2B5EF4-FFF2-40B4-BE49-F238E27FC236}">
                <a16:creationId xmlns:a16="http://schemas.microsoft.com/office/drawing/2014/main" id="{C5451F8E-DEA0-45C0-B1F5-0104FCA712C2}"/>
              </a:ext>
            </a:extLst>
          </p:cNvPr>
          <p:cNvSpPr>
            <a:spLocks noGrp="1"/>
          </p:cNvSpPr>
          <p:nvPr>
            <p:ph type="title" idx="4294967295"/>
          </p:nvPr>
        </p:nvSpPr>
        <p:spPr>
          <a:xfrm>
            <a:off x="0" y="-920573"/>
            <a:ext cx="8208912" cy="808773"/>
          </a:xfrm>
        </p:spPr>
        <p:txBody>
          <a:bodyPr/>
          <a:lstStyle/>
          <a:p>
            <a:pPr algn="l" rtl="0"/>
            <a:r>
              <a:rPr lang="sv" b="0" i="0" u="none" baseline="0"/>
              <a:t>Föreställ dig-avsnittet</a:t>
            </a:r>
          </a:p>
        </p:txBody>
      </p:sp>
    </p:spTree>
    <p:extLst>
      <p:ext uri="{BB962C8B-B14F-4D97-AF65-F5344CB8AC3E}">
        <p14:creationId xmlns:p14="http://schemas.microsoft.com/office/powerpoint/2010/main" val="3525751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 name="Rectangle 5">
            <a:extLst>
              <a:ext uri="{FF2B5EF4-FFF2-40B4-BE49-F238E27FC236}">
                <a16:creationId xmlns:a16="http://schemas.microsoft.com/office/drawing/2014/main" id="{BC445B6F-9CEF-B24E-8B60-1146EC0C2EE8}"/>
              </a:ext>
              <a:ext uri="{C183D7F6-B498-43B3-948B-1728B52AA6E4}">
                <adec:decorative xmlns:adec="http://schemas.microsoft.com/office/drawing/2017/decorative" val="1"/>
              </a:ext>
            </a:extLst>
          </p:cNvPr>
          <p:cNvSpPr/>
          <p:nvPr/>
        </p:nvSpPr>
        <p:spPr>
          <a:xfrm rot="120000">
            <a:off x="1376422" y="2880468"/>
            <a:ext cx="6286096"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7" name="Rectangle 6">
            <a:extLst>
              <a:ext uri="{FF2B5EF4-FFF2-40B4-BE49-F238E27FC236}">
                <a16:creationId xmlns:a16="http://schemas.microsoft.com/office/drawing/2014/main" id="{D3A9B498-51DC-724E-8683-F3AF4ACCF865}"/>
              </a:ext>
              <a:ext uri="{C183D7F6-B498-43B3-948B-1728B52AA6E4}">
                <adec:decorative xmlns:adec="http://schemas.microsoft.com/office/drawing/2017/decorative" val="1"/>
              </a:ext>
            </a:extLst>
          </p:cNvPr>
          <p:cNvSpPr/>
          <p:nvPr/>
        </p:nvSpPr>
        <p:spPr>
          <a:xfrm rot="-120000">
            <a:off x="2019559" y="2160450"/>
            <a:ext cx="5044067"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8" name="Rectangle 7">
            <a:extLst>
              <a:ext uri="{FF2B5EF4-FFF2-40B4-BE49-F238E27FC236}">
                <a16:creationId xmlns:a16="http://schemas.microsoft.com/office/drawing/2014/main" id="{BE58EB53-6855-2A45-9E64-FDEA71242EFA}"/>
              </a:ext>
              <a:ext uri="{C183D7F6-B498-43B3-948B-1728B52AA6E4}">
                <adec:decorative xmlns:adec="http://schemas.microsoft.com/office/drawing/2017/decorative" val="1"/>
              </a:ext>
            </a:extLst>
          </p:cNvPr>
          <p:cNvSpPr/>
          <p:nvPr/>
        </p:nvSpPr>
        <p:spPr>
          <a:xfrm rot="120000">
            <a:off x="2457449" y="1387929"/>
            <a:ext cx="4229101"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4" name="Title 3">
            <a:extLst>
              <a:ext uri="{FF2B5EF4-FFF2-40B4-BE49-F238E27FC236}">
                <a16:creationId xmlns:a16="http://schemas.microsoft.com/office/drawing/2014/main" id="{80244F23-82AF-7545-8573-9DD95252F74D}"/>
              </a:ext>
            </a:extLst>
          </p:cNvPr>
          <p:cNvSpPr>
            <a:spLocks noGrp="1"/>
          </p:cNvSpPr>
          <p:nvPr>
            <p:ph type="title"/>
          </p:nvPr>
        </p:nvSpPr>
        <p:spPr>
          <a:xfrm>
            <a:off x="467544" y="1270083"/>
            <a:ext cx="8208912" cy="2603335"/>
          </a:xfrm>
        </p:spPr>
        <p:txBody>
          <a:bodyPr/>
          <a:lstStyle/>
          <a:p>
            <a:pPr algn="ctr" rtl="0"/>
            <a:r>
              <a:rPr lang="sv" sz="4800" b="0" i="0" u="none" baseline="0">
                <a:solidFill>
                  <a:schemeClr val="dk1"/>
                </a:solidFill>
                <a:ea typeface="Georgia"/>
                <a:cs typeface="Georgia"/>
                <a:sym typeface="Georgia"/>
              </a:rPr>
              <a:t>Innan vi börjar föreställa oss, </a:t>
            </a:r>
            <a:br>
              <a:rPr lang="sv" sz="4800">
                <a:solidFill>
                  <a:schemeClr val="dk1"/>
                </a:solidFill>
                <a:ea typeface="Georgia"/>
                <a:cs typeface="Georgia"/>
                <a:sym typeface="Georgia"/>
              </a:rPr>
            </a:br>
            <a:r>
              <a:rPr lang="sv" sz="4800" b="0" i="0" u="none" baseline="0">
                <a:solidFill>
                  <a:schemeClr val="dk1"/>
                </a:solidFill>
                <a:ea typeface="Georgia"/>
                <a:cs typeface="Georgia"/>
                <a:sym typeface="Georgia"/>
              </a:rPr>
              <a:t>låt oss tänka på gångna tider en stund.</a:t>
            </a:r>
            <a:endParaRPr lang="sv" sz="4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C957227-154C-4142-8EBD-9AC0AE596E2A}"/>
              </a:ext>
              <a:ext uri="{C183D7F6-B498-43B3-948B-1728B52AA6E4}">
                <adec:decorative xmlns:adec="http://schemas.microsoft.com/office/drawing/2017/decorative" val="1"/>
              </a:ext>
            </a:extLst>
          </p:cNvPr>
          <p:cNvSpPr/>
          <p:nvPr/>
        </p:nvSpPr>
        <p:spPr>
          <a:xfrm rot="-120000">
            <a:off x="377705" y="1202005"/>
            <a:ext cx="2354371"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grpSp>
        <p:nvGrpSpPr>
          <p:cNvPr id="23" name="Group 22" descr="Aikajana, joka ulottuu vuodesta 1940 vuoteen 2020.">
            <a:extLst>
              <a:ext uri="{FF2B5EF4-FFF2-40B4-BE49-F238E27FC236}">
                <a16:creationId xmlns:a16="http://schemas.microsoft.com/office/drawing/2014/main" id="{E02173FF-281B-764E-93BF-9FE4FC397F3E}"/>
              </a:ext>
            </a:extLst>
          </p:cNvPr>
          <p:cNvGrpSpPr/>
          <p:nvPr/>
        </p:nvGrpSpPr>
        <p:grpSpPr>
          <a:xfrm>
            <a:off x="400618" y="3377495"/>
            <a:ext cx="7533370" cy="215444"/>
            <a:chOff x="400618" y="3739416"/>
            <a:chExt cx="7533370" cy="215444"/>
          </a:xfrm>
        </p:grpSpPr>
        <p:sp>
          <p:nvSpPr>
            <p:cNvPr id="9" name="Tekstiruutu 8">
              <a:extLst>
                <a:ext uri="{FF2B5EF4-FFF2-40B4-BE49-F238E27FC236}">
                  <a16:creationId xmlns:a16="http://schemas.microsoft.com/office/drawing/2014/main" id="{35849BF7-FA2F-4DD8-ABCE-A38A9FE2A22A}"/>
                </a:ext>
              </a:extLst>
            </p:cNvPr>
            <p:cNvSpPr txBox="1"/>
            <p:nvPr/>
          </p:nvSpPr>
          <p:spPr>
            <a:xfrm>
              <a:off x="7453087" y="3739416"/>
              <a:ext cx="480901" cy="215444"/>
            </a:xfrm>
            <a:prstGeom prst="rect">
              <a:avLst/>
            </a:prstGeom>
            <a:noFill/>
          </p:spPr>
          <p:txBody>
            <a:bodyPr wrap="none" lIns="0" tIns="0" rIns="0" bIns="0" rtlCol="0">
              <a:spAutoFit/>
            </a:bodyPr>
            <a:lstStyle/>
            <a:p>
              <a:pPr algn="l" rtl="0"/>
              <a:r>
                <a:rPr lang="sv" sz="1400" b="0" i="0" u="none" baseline="0">
                  <a:latin typeface="+mj-lt"/>
                </a:rPr>
                <a:t>2020</a:t>
              </a:r>
              <a:endParaRPr lang="sv" sz="1400">
                <a:latin typeface="+mj-lt"/>
              </a:endParaRPr>
            </a:p>
          </p:txBody>
        </p:sp>
        <p:sp>
          <p:nvSpPr>
            <p:cNvPr id="11" name="Tekstiruutu 10">
              <a:extLst>
                <a:ext uri="{FF2B5EF4-FFF2-40B4-BE49-F238E27FC236}">
                  <a16:creationId xmlns:a16="http://schemas.microsoft.com/office/drawing/2014/main" id="{90E9A349-98DB-4DEB-B560-6CBB9A7993F1}"/>
                </a:ext>
              </a:extLst>
            </p:cNvPr>
            <p:cNvSpPr txBox="1"/>
            <p:nvPr/>
          </p:nvSpPr>
          <p:spPr>
            <a:xfrm>
              <a:off x="5689969" y="3739416"/>
              <a:ext cx="480901" cy="215444"/>
            </a:xfrm>
            <a:prstGeom prst="rect">
              <a:avLst/>
            </a:prstGeom>
            <a:noFill/>
          </p:spPr>
          <p:txBody>
            <a:bodyPr wrap="none" lIns="0" tIns="0" rIns="0" bIns="0" rtlCol="0">
              <a:spAutoFit/>
            </a:bodyPr>
            <a:lstStyle/>
            <a:p>
              <a:pPr algn="l" rtl="0"/>
              <a:r>
                <a:rPr lang="sv" sz="1400" b="0" i="0" u="none" baseline="0">
                  <a:latin typeface="+mj-lt"/>
                </a:rPr>
                <a:t>2 000</a:t>
              </a:r>
              <a:endParaRPr lang="sv" sz="1400">
                <a:latin typeface="+mj-lt"/>
              </a:endParaRPr>
            </a:p>
          </p:txBody>
        </p:sp>
        <p:sp>
          <p:nvSpPr>
            <p:cNvPr id="13" name="Tekstiruutu 12">
              <a:extLst>
                <a:ext uri="{FF2B5EF4-FFF2-40B4-BE49-F238E27FC236}">
                  <a16:creationId xmlns:a16="http://schemas.microsoft.com/office/drawing/2014/main" id="{1478C29A-29B4-4A6B-8469-0737E8375377}"/>
                </a:ext>
              </a:extLst>
            </p:cNvPr>
            <p:cNvSpPr txBox="1"/>
            <p:nvPr/>
          </p:nvSpPr>
          <p:spPr>
            <a:xfrm>
              <a:off x="3926852" y="3739416"/>
              <a:ext cx="480901" cy="215444"/>
            </a:xfrm>
            <a:prstGeom prst="rect">
              <a:avLst/>
            </a:prstGeom>
            <a:noFill/>
          </p:spPr>
          <p:txBody>
            <a:bodyPr wrap="none" lIns="0" tIns="0" rIns="0" bIns="0" rtlCol="0">
              <a:spAutoFit/>
            </a:bodyPr>
            <a:lstStyle/>
            <a:p>
              <a:pPr algn="l" rtl="0"/>
              <a:r>
                <a:rPr lang="sv" sz="1400" b="0" i="0" u="none" baseline="0">
                  <a:latin typeface="+mj-lt"/>
                </a:rPr>
                <a:t>1980</a:t>
              </a:r>
              <a:endParaRPr lang="sv" sz="1400">
                <a:latin typeface="+mj-lt"/>
              </a:endParaRPr>
            </a:p>
          </p:txBody>
        </p:sp>
        <p:sp>
          <p:nvSpPr>
            <p:cNvPr id="15" name="Tekstiruutu 14">
              <a:extLst>
                <a:ext uri="{FF2B5EF4-FFF2-40B4-BE49-F238E27FC236}">
                  <a16:creationId xmlns:a16="http://schemas.microsoft.com/office/drawing/2014/main" id="{5DDBC777-2B9C-43F4-B4A9-05D633794CDC}"/>
                </a:ext>
              </a:extLst>
            </p:cNvPr>
            <p:cNvSpPr txBox="1"/>
            <p:nvPr/>
          </p:nvSpPr>
          <p:spPr>
            <a:xfrm>
              <a:off x="2163735" y="3739416"/>
              <a:ext cx="480901" cy="215444"/>
            </a:xfrm>
            <a:prstGeom prst="rect">
              <a:avLst/>
            </a:prstGeom>
            <a:noFill/>
          </p:spPr>
          <p:txBody>
            <a:bodyPr wrap="none" lIns="0" tIns="0" rIns="0" bIns="0" rtlCol="0">
              <a:spAutoFit/>
            </a:bodyPr>
            <a:lstStyle/>
            <a:p>
              <a:pPr algn="l" rtl="0"/>
              <a:r>
                <a:rPr lang="sv" sz="1400" b="0" i="0" u="none" baseline="0">
                  <a:latin typeface="+mj-lt"/>
                </a:rPr>
                <a:t>1960</a:t>
              </a:r>
              <a:endParaRPr lang="sv" sz="1400">
                <a:latin typeface="+mj-lt"/>
              </a:endParaRPr>
            </a:p>
          </p:txBody>
        </p:sp>
        <p:sp>
          <p:nvSpPr>
            <p:cNvPr id="17" name="Tekstiruutu 16">
              <a:extLst>
                <a:ext uri="{FF2B5EF4-FFF2-40B4-BE49-F238E27FC236}">
                  <a16:creationId xmlns:a16="http://schemas.microsoft.com/office/drawing/2014/main" id="{0BFC96B5-C5CD-460A-86C6-6FC0DC95E905}"/>
                </a:ext>
              </a:extLst>
            </p:cNvPr>
            <p:cNvSpPr txBox="1"/>
            <p:nvPr/>
          </p:nvSpPr>
          <p:spPr>
            <a:xfrm>
              <a:off x="400618" y="3739416"/>
              <a:ext cx="480901" cy="215444"/>
            </a:xfrm>
            <a:prstGeom prst="rect">
              <a:avLst/>
            </a:prstGeom>
            <a:noFill/>
          </p:spPr>
          <p:txBody>
            <a:bodyPr wrap="none" lIns="0" tIns="0" rIns="0" bIns="0" rtlCol="0">
              <a:spAutoFit/>
            </a:bodyPr>
            <a:lstStyle/>
            <a:p>
              <a:pPr algn="l" rtl="0"/>
              <a:r>
                <a:rPr lang="sv" sz="1400" b="0" i="0" u="none" baseline="0">
                  <a:latin typeface="+mj-lt"/>
                </a:rPr>
                <a:t>1940</a:t>
              </a:r>
              <a:endParaRPr lang="sv" sz="1400">
                <a:latin typeface="+mj-lt"/>
              </a:endParaRPr>
            </a:p>
          </p:txBody>
        </p:sp>
      </p:grpSp>
      <p:sp>
        <p:nvSpPr>
          <p:cNvPr id="6" name="Google Shape;687;p27">
            <a:extLst>
              <a:ext uri="{FF2B5EF4-FFF2-40B4-BE49-F238E27FC236}">
                <a16:creationId xmlns:a16="http://schemas.microsoft.com/office/drawing/2014/main" id="{DD0CA11D-B627-4300-9ABC-685EA79C8021}"/>
              </a:ext>
            </a:extLst>
          </p:cNvPr>
          <p:cNvSpPr txBox="1">
            <a:spLocks noGrp="1"/>
          </p:cNvSpPr>
          <p:nvPr>
            <p:ph type="body" idx="1"/>
          </p:nvPr>
        </p:nvSpPr>
        <p:spPr>
          <a:noFill/>
          <a:ln>
            <a:noFill/>
          </a:ln>
        </p:spPr>
        <p:txBody>
          <a:bodyPr spcFirstLastPara="1" vert="horz" wrap="square" lIns="0" tIns="0" rIns="0" bIns="0" rtlCol="0" anchor="t" anchorCtr="0">
            <a:noAutofit/>
          </a:bodyPr>
          <a:lstStyle/>
          <a:p>
            <a:pPr marL="0" indent="0" algn="l" rtl="0">
              <a:buNone/>
            </a:pPr>
            <a:r>
              <a:rPr lang="sv" b="1" i="0" u="none" baseline="0">
                <a:latin typeface="+mj-lt"/>
              </a:rPr>
              <a:t>Hur gör vi i praktiken?</a:t>
            </a:r>
          </a:p>
          <a:p>
            <a:pPr marL="0" indent="0" algn="l" rtl="0">
              <a:buNone/>
            </a:pPr>
            <a:endParaRPr lang="sv"/>
          </a:p>
          <a:p>
            <a:pPr marL="342900" indent="-342900" algn="l" rtl="0">
              <a:buFont typeface="+mj-lt"/>
              <a:buAutoNum type="arabicPeriod"/>
            </a:pPr>
            <a:r>
              <a:rPr lang="sv" b="0" i="0" u="none" baseline="0"/>
              <a:t>Vi går till den gemensamma Miro-plattformen och gör övningen tillsammans och samtidigt</a:t>
            </a:r>
            <a:endParaRPr lang="sv"/>
          </a:p>
          <a:p>
            <a:pPr marL="342900" indent="-342900" algn="l" rtl="0">
              <a:buFont typeface="+mj-lt"/>
              <a:buAutoNum type="arabicPeriod"/>
            </a:pPr>
            <a:r>
              <a:rPr lang="sv" b="0" i="0" u="none" baseline="0"/>
              <a:t>Markera på tidslinjen med en Post-It-lapp </a:t>
            </a:r>
          </a:p>
          <a:p>
            <a:pPr lvl="1" algn="l" rtl="0"/>
            <a:r>
              <a:rPr lang="sv" b="0" i="0" u="none" baseline="0"/>
              <a:t>Blicka bakåt: Vilka företeelser har bidragit till hurdant nuet är?</a:t>
            </a:r>
          </a:p>
          <a:p>
            <a:pPr lvl="1" algn="l" rtl="0"/>
            <a:r>
              <a:rPr lang="sv" b="0" i="0" u="none" baseline="0"/>
              <a:t>Blicka framåt: Vilka företeelser i nutiden påverkar framtiden?</a:t>
            </a:r>
          </a:p>
        </p:txBody>
      </p:sp>
      <p:sp>
        <p:nvSpPr>
          <p:cNvPr id="2" name="Otsikko 1">
            <a:extLst>
              <a:ext uri="{FF2B5EF4-FFF2-40B4-BE49-F238E27FC236}">
                <a16:creationId xmlns:a16="http://schemas.microsoft.com/office/drawing/2014/main" id="{A78EBA6F-1FAA-4054-A8EB-7A1C23AF1CBF}"/>
              </a:ext>
            </a:extLst>
          </p:cNvPr>
          <p:cNvSpPr>
            <a:spLocks noGrp="1"/>
          </p:cNvSpPr>
          <p:nvPr>
            <p:ph type="title"/>
          </p:nvPr>
        </p:nvSpPr>
        <p:spPr/>
        <p:txBody>
          <a:bodyPr/>
          <a:lstStyle/>
          <a:p>
            <a:pPr algn="l" rtl="0"/>
            <a:r>
              <a:rPr lang="sv" b="0" i="0" u="none" baseline="0"/>
              <a:t>Hur har världen förändrat oss?</a:t>
            </a:r>
            <a:endParaRPr lang="sv"/>
          </a:p>
        </p:txBody>
      </p:sp>
      <p:grpSp>
        <p:nvGrpSpPr>
          <p:cNvPr id="27" name="Group 26">
            <a:extLst>
              <a:ext uri="{FF2B5EF4-FFF2-40B4-BE49-F238E27FC236}">
                <a16:creationId xmlns:a16="http://schemas.microsoft.com/office/drawing/2014/main" id="{EB432C32-B729-2B48-8F88-B115B3166E54}"/>
              </a:ext>
              <a:ext uri="{C183D7F6-B498-43B3-948B-1728B52AA6E4}">
                <adec:decorative xmlns:adec="http://schemas.microsoft.com/office/drawing/2017/decorative" val="1"/>
              </a:ext>
            </a:extLst>
          </p:cNvPr>
          <p:cNvGrpSpPr/>
          <p:nvPr/>
        </p:nvGrpSpPr>
        <p:grpSpPr>
          <a:xfrm>
            <a:off x="2509267" y="3794568"/>
            <a:ext cx="956930" cy="853945"/>
            <a:chOff x="2604034" y="3794568"/>
            <a:chExt cx="956930" cy="853945"/>
          </a:xfrm>
        </p:grpSpPr>
        <p:sp>
          <p:nvSpPr>
            <p:cNvPr id="14" name="Tekstiruutu 13">
              <a:extLst>
                <a:ext uri="{FF2B5EF4-FFF2-40B4-BE49-F238E27FC236}">
                  <a16:creationId xmlns:a16="http://schemas.microsoft.com/office/drawing/2014/main" id="{EAC53952-F41D-4513-8CE5-0D21FA621714}"/>
                </a:ext>
              </a:extLst>
            </p:cNvPr>
            <p:cNvSpPr txBox="1"/>
            <p:nvPr/>
          </p:nvSpPr>
          <p:spPr>
            <a:xfrm>
              <a:off x="2604034" y="4217626"/>
              <a:ext cx="956930" cy="430887"/>
            </a:xfrm>
            <a:prstGeom prst="rect">
              <a:avLst/>
            </a:prstGeom>
            <a:noFill/>
          </p:spPr>
          <p:txBody>
            <a:bodyPr wrap="square" lIns="0" tIns="0" rIns="0" bIns="0" rtlCol="0">
              <a:spAutoFit/>
            </a:bodyPr>
            <a:lstStyle/>
            <a:p>
              <a:pPr algn="ctr" rtl="0"/>
              <a:r>
                <a:rPr lang="sv" sz="1400" b="0" i="0" u="none" baseline="0">
                  <a:latin typeface="+mn-lt"/>
                </a:rPr>
                <a:t>Grundskolan för alla</a:t>
              </a:r>
              <a:endParaRPr lang="sv" sz="1400">
                <a:latin typeface="+mn-lt"/>
              </a:endParaRPr>
            </a:p>
          </p:txBody>
        </p:sp>
        <p:cxnSp>
          <p:nvCxnSpPr>
            <p:cNvPr id="25" name="Straight Connector 24">
              <a:extLst>
                <a:ext uri="{FF2B5EF4-FFF2-40B4-BE49-F238E27FC236}">
                  <a16:creationId xmlns:a16="http://schemas.microsoft.com/office/drawing/2014/main" id="{4DE3DA2B-0808-9C48-AF12-F20DA1F9845C}"/>
                </a:ext>
              </a:extLst>
            </p:cNvPr>
            <p:cNvCxnSpPr>
              <a:cxnSpLocks/>
            </p:cNvCxnSpPr>
            <p:nvPr/>
          </p:nvCxnSpPr>
          <p:spPr>
            <a:xfrm>
              <a:off x="3082499" y="3794568"/>
              <a:ext cx="0" cy="24562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E89D6406-CA6B-C348-BA70-168C5FF303C9}"/>
              </a:ext>
              <a:ext uri="{C183D7F6-B498-43B3-948B-1728B52AA6E4}">
                <adec:decorative xmlns:adec="http://schemas.microsoft.com/office/drawing/2017/decorative" val="1"/>
              </a:ext>
            </a:extLst>
          </p:cNvPr>
          <p:cNvGrpSpPr/>
          <p:nvPr/>
        </p:nvGrpSpPr>
        <p:grpSpPr>
          <a:xfrm>
            <a:off x="3784516" y="3794568"/>
            <a:ext cx="1435396" cy="853944"/>
            <a:chOff x="4274691" y="3794568"/>
            <a:chExt cx="1435396" cy="853944"/>
          </a:xfrm>
        </p:grpSpPr>
        <p:sp>
          <p:nvSpPr>
            <p:cNvPr id="7" name="Tekstiruutu 6">
              <a:extLst>
                <a:ext uri="{FF2B5EF4-FFF2-40B4-BE49-F238E27FC236}">
                  <a16:creationId xmlns:a16="http://schemas.microsoft.com/office/drawing/2014/main" id="{E8D9444C-7C76-4266-ABC0-7B2000302653}"/>
                </a:ext>
              </a:extLst>
            </p:cNvPr>
            <p:cNvSpPr txBox="1"/>
            <p:nvPr/>
          </p:nvSpPr>
          <p:spPr>
            <a:xfrm>
              <a:off x="4274691" y="4217625"/>
              <a:ext cx="1435396" cy="430887"/>
            </a:xfrm>
            <a:prstGeom prst="rect">
              <a:avLst/>
            </a:prstGeom>
            <a:noFill/>
          </p:spPr>
          <p:txBody>
            <a:bodyPr wrap="square" lIns="0" tIns="0" rIns="0" bIns="0" rtlCol="0">
              <a:spAutoFit/>
            </a:bodyPr>
            <a:lstStyle/>
            <a:p>
              <a:pPr algn="ctr" rtl="0"/>
              <a:r>
                <a:rPr lang="sv" sz="1400" b="0" i="0" u="none" baseline="0">
                  <a:latin typeface="+mn-lt"/>
                </a:rPr>
                <a:t>Berlinmurens fall</a:t>
              </a:r>
              <a:endParaRPr lang="sv" sz="1400">
                <a:latin typeface="+mn-lt"/>
              </a:endParaRPr>
            </a:p>
          </p:txBody>
        </p:sp>
        <p:cxnSp>
          <p:nvCxnSpPr>
            <p:cNvPr id="28" name="Straight Connector 27">
              <a:extLst>
                <a:ext uri="{FF2B5EF4-FFF2-40B4-BE49-F238E27FC236}">
                  <a16:creationId xmlns:a16="http://schemas.microsoft.com/office/drawing/2014/main" id="{1DF7B51D-E17B-9141-B19B-460D3CB955C0}"/>
                </a:ext>
              </a:extLst>
            </p:cNvPr>
            <p:cNvCxnSpPr>
              <a:cxnSpLocks/>
            </p:cNvCxnSpPr>
            <p:nvPr/>
          </p:nvCxnSpPr>
          <p:spPr>
            <a:xfrm>
              <a:off x="4992389" y="3794568"/>
              <a:ext cx="0" cy="24562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91E51E40-779F-014F-A0C7-5D80802B6CA2}"/>
              </a:ext>
              <a:ext uri="{C183D7F6-B498-43B3-948B-1728B52AA6E4}">
                <adec:decorative xmlns:adec="http://schemas.microsoft.com/office/drawing/2017/decorative" val="1"/>
              </a:ext>
            </a:extLst>
          </p:cNvPr>
          <p:cNvGrpSpPr/>
          <p:nvPr/>
        </p:nvGrpSpPr>
        <p:grpSpPr>
          <a:xfrm>
            <a:off x="6862694" y="3794568"/>
            <a:ext cx="956930" cy="634585"/>
            <a:chOff x="6555944" y="3794568"/>
            <a:chExt cx="956930" cy="634585"/>
          </a:xfrm>
        </p:grpSpPr>
        <p:sp>
          <p:nvSpPr>
            <p:cNvPr id="10" name="Tekstiruutu 9">
              <a:extLst>
                <a:ext uri="{FF2B5EF4-FFF2-40B4-BE49-F238E27FC236}">
                  <a16:creationId xmlns:a16="http://schemas.microsoft.com/office/drawing/2014/main" id="{1C56A38E-D6C2-42B3-B72E-F1282766C229}"/>
                </a:ext>
              </a:extLst>
            </p:cNvPr>
            <p:cNvSpPr txBox="1"/>
            <p:nvPr/>
          </p:nvSpPr>
          <p:spPr>
            <a:xfrm>
              <a:off x="6555944" y="4213709"/>
              <a:ext cx="956930" cy="215444"/>
            </a:xfrm>
            <a:prstGeom prst="rect">
              <a:avLst/>
            </a:prstGeom>
            <a:noFill/>
          </p:spPr>
          <p:txBody>
            <a:bodyPr wrap="square" lIns="0" tIns="0" rIns="0" bIns="0" rtlCol="0">
              <a:spAutoFit/>
            </a:bodyPr>
            <a:lstStyle/>
            <a:p>
              <a:pPr algn="ctr" rtl="0"/>
              <a:r>
                <a:rPr lang="sv" sz="1400" b="0" i="0" u="none" baseline="0">
                  <a:latin typeface="+mn-lt"/>
                </a:rPr>
                <a:t>Pulled Oats</a:t>
              </a:r>
              <a:endParaRPr lang="sv" sz="1400">
                <a:latin typeface="+mn-lt"/>
              </a:endParaRPr>
            </a:p>
          </p:txBody>
        </p:sp>
        <p:cxnSp>
          <p:nvCxnSpPr>
            <p:cNvPr id="30" name="Straight Connector 29">
              <a:extLst>
                <a:ext uri="{FF2B5EF4-FFF2-40B4-BE49-F238E27FC236}">
                  <a16:creationId xmlns:a16="http://schemas.microsoft.com/office/drawing/2014/main" id="{27F7D191-227E-D84E-B164-D98600DE9BE7}"/>
                </a:ext>
              </a:extLst>
            </p:cNvPr>
            <p:cNvCxnSpPr>
              <a:cxnSpLocks/>
            </p:cNvCxnSpPr>
            <p:nvPr/>
          </p:nvCxnSpPr>
          <p:spPr>
            <a:xfrm>
              <a:off x="7034409" y="3794568"/>
              <a:ext cx="0" cy="24562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1" name="Group 30">
            <a:extLst>
              <a:ext uri="{FF2B5EF4-FFF2-40B4-BE49-F238E27FC236}">
                <a16:creationId xmlns:a16="http://schemas.microsoft.com/office/drawing/2014/main" id="{2692DCAF-DB34-F243-A8F8-6CD3C1965E17}"/>
              </a:ext>
              <a:ext uri="{C183D7F6-B498-43B3-948B-1728B52AA6E4}">
                <adec:decorative xmlns:adec="http://schemas.microsoft.com/office/drawing/2017/decorative" val="1"/>
              </a:ext>
            </a:extLst>
          </p:cNvPr>
          <p:cNvGrpSpPr/>
          <p:nvPr/>
        </p:nvGrpSpPr>
        <p:grpSpPr>
          <a:xfrm>
            <a:off x="5348212" y="3802228"/>
            <a:ext cx="956931" cy="842369"/>
            <a:chOff x="5459144" y="3806143"/>
            <a:chExt cx="956931" cy="842369"/>
          </a:xfrm>
        </p:grpSpPr>
        <p:sp>
          <p:nvSpPr>
            <p:cNvPr id="12" name="Tekstiruutu 11">
              <a:extLst>
                <a:ext uri="{FF2B5EF4-FFF2-40B4-BE49-F238E27FC236}">
                  <a16:creationId xmlns:a16="http://schemas.microsoft.com/office/drawing/2014/main" id="{9EAB3F42-7563-489A-8D31-9262C4E6E177}"/>
                </a:ext>
              </a:extLst>
            </p:cNvPr>
            <p:cNvSpPr txBox="1"/>
            <p:nvPr/>
          </p:nvSpPr>
          <p:spPr>
            <a:xfrm>
              <a:off x="5459144" y="4217625"/>
              <a:ext cx="956931" cy="430887"/>
            </a:xfrm>
            <a:prstGeom prst="rect">
              <a:avLst/>
            </a:prstGeom>
            <a:noFill/>
          </p:spPr>
          <p:txBody>
            <a:bodyPr wrap="square" lIns="0" tIns="0" rIns="0" bIns="0" rtlCol="0">
              <a:spAutoFit/>
            </a:bodyPr>
            <a:lstStyle/>
            <a:p>
              <a:pPr algn="ctr" rtl="0"/>
              <a:r>
                <a:rPr lang="sv" sz="1400" b="0" i="0" u="none" baseline="0">
                  <a:latin typeface="+mn-lt"/>
                </a:rPr>
                <a:t>Finland blir EU-medlem</a:t>
              </a:r>
              <a:endParaRPr lang="sv" sz="1400">
                <a:latin typeface="+mn-lt"/>
              </a:endParaRPr>
            </a:p>
          </p:txBody>
        </p:sp>
        <p:cxnSp>
          <p:nvCxnSpPr>
            <p:cNvPr id="32" name="Straight Connector 31">
              <a:extLst>
                <a:ext uri="{FF2B5EF4-FFF2-40B4-BE49-F238E27FC236}">
                  <a16:creationId xmlns:a16="http://schemas.microsoft.com/office/drawing/2014/main" id="{05652320-AB31-164E-94E4-1AC543359FDA}"/>
                </a:ext>
              </a:extLst>
            </p:cNvPr>
            <p:cNvCxnSpPr>
              <a:cxnSpLocks/>
            </p:cNvCxnSpPr>
            <p:nvPr/>
          </p:nvCxnSpPr>
          <p:spPr>
            <a:xfrm>
              <a:off x="5937609" y="3806143"/>
              <a:ext cx="0" cy="24562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8" name="Suora nuoliyhdysviiva 7">
            <a:extLst>
              <a:ext uri="{FF2B5EF4-FFF2-40B4-BE49-F238E27FC236}">
                <a16:creationId xmlns:a16="http://schemas.microsoft.com/office/drawing/2014/main" id="{A2D4AF5B-E85F-4909-B3B2-D3CC26387D10}"/>
              </a:ext>
              <a:ext uri="{C183D7F6-B498-43B3-948B-1728B52AA6E4}">
                <adec:decorative xmlns:adec="http://schemas.microsoft.com/office/drawing/2017/decorative" val="1"/>
              </a:ext>
            </a:extLst>
          </p:cNvPr>
          <p:cNvCxnSpPr>
            <a:cxnSpLocks/>
          </p:cNvCxnSpPr>
          <p:nvPr/>
        </p:nvCxnSpPr>
        <p:spPr>
          <a:xfrm>
            <a:off x="0" y="3794568"/>
            <a:ext cx="7743463" cy="0"/>
          </a:xfrm>
          <a:prstGeom prst="straightConnector1">
            <a:avLst/>
          </a:prstGeom>
          <a:ln w="25400">
            <a:solidFill>
              <a:schemeClr val="accent5"/>
            </a:solidFill>
            <a:round/>
            <a:tailEnd type="arrow"/>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85314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22B2E2-EAD7-CB4C-9730-B657AC249837}"/>
              </a:ext>
            </a:extLst>
          </p:cNvPr>
          <p:cNvSpPr>
            <a:spLocks noGrp="1"/>
          </p:cNvSpPr>
          <p:nvPr>
            <p:ph type="title"/>
          </p:nvPr>
        </p:nvSpPr>
        <p:spPr/>
        <p:txBody>
          <a:bodyPr/>
          <a:lstStyle/>
          <a:p>
            <a:pPr algn="l" rtl="0"/>
            <a:r>
              <a:rPr lang="sv" b="0" i="0" u="none" baseline="0"/>
              <a:t>Vad gör vi</a:t>
            </a:r>
            <a:endParaRPr lang="sv"/>
          </a:p>
        </p:txBody>
      </p:sp>
      <p:grpSp>
        <p:nvGrpSpPr>
          <p:cNvPr id="24" name="Group 23">
            <a:extLst>
              <a:ext uri="{FF2B5EF4-FFF2-40B4-BE49-F238E27FC236}">
                <a16:creationId xmlns:a16="http://schemas.microsoft.com/office/drawing/2014/main" id="{B5AC5FEA-F9D7-8D46-A726-BC3B03975F38}"/>
              </a:ext>
              <a:ext uri="{C183D7F6-B498-43B3-948B-1728B52AA6E4}">
                <adec:decorative xmlns:adec="http://schemas.microsoft.com/office/drawing/2017/decorative" val="1"/>
              </a:ext>
            </a:extLst>
          </p:cNvPr>
          <p:cNvGrpSpPr/>
          <p:nvPr/>
        </p:nvGrpSpPr>
        <p:grpSpPr>
          <a:xfrm>
            <a:off x="1841490" y="1272406"/>
            <a:ext cx="5461020" cy="3092891"/>
            <a:chOff x="1768533" y="1272406"/>
            <a:chExt cx="5461020" cy="3092891"/>
          </a:xfrm>
        </p:grpSpPr>
        <p:grpSp>
          <p:nvGrpSpPr>
            <p:cNvPr id="7" name="Group 6">
              <a:extLst>
                <a:ext uri="{FF2B5EF4-FFF2-40B4-BE49-F238E27FC236}">
                  <a16:creationId xmlns:a16="http://schemas.microsoft.com/office/drawing/2014/main" id="{380132AE-9C4E-1F43-B380-AB1B78BB65F9}"/>
                </a:ext>
              </a:extLst>
            </p:cNvPr>
            <p:cNvGrpSpPr/>
            <p:nvPr/>
          </p:nvGrpSpPr>
          <p:grpSpPr>
            <a:xfrm>
              <a:off x="1768533" y="1272406"/>
              <a:ext cx="1199210" cy="1355678"/>
              <a:chOff x="619642" y="1263246"/>
              <a:chExt cx="1199210" cy="1355678"/>
            </a:xfrm>
          </p:grpSpPr>
          <p:sp>
            <p:nvSpPr>
              <p:cNvPr id="5" name="Rectangle 4">
                <a:extLst>
                  <a:ext uri="{FF2B5EF4-FFF2-40B4-BE49-F238E27FC236}">
                    <a16:creationId xmlns:a16="http://schemas.microsoft.com/office/drawing/2014/main" id="{99BE4F4E-F72A-9E4E-8FBB-51AE913DB341}"/>
                  </a:ext>
                </a:extLst>
              </p:cNvPr>
              <p:cNvSpPr/>
              <p:nvPr/>
            </p:nvSpPr>
            <p:spPr>
              <a:xfrm>
                <a:off x="619642" y="2126481"/>
                <a:ext cx="1199210" cy="492443"/>
              </a:xfrm>
              <a:prstGeom prst="rect">
                <a:avLst/>
              </a:prstGeom>
            </p:spPr>
            <p:txBody>
              <a:bodyPr wrap="square" lIns="0" tIns="0" rIns="0" bIns="0">
                <a:spAutoFit/>
              </a:bodyPr>
              <a:lstStyle/>
              <a:p>
                <a:pPr marL="114297" indent="0" algn="ctr" rtl="0">
                  <a:buNone/>
                </a:pPr>
                <a:r>
                  <a:rPr lang="sv" sz="1600" b="0" i="0" u="none" baseline="0">
                    <a:latin typeface="+mn-lt"/>
                  </a:rPr>
                  <a:t>Först föreställer vi oss ensamma</a:t>
                </a:r>
              </a:p>
            </p:txBody>
          </p:sp>
          <p:sp>
            <p:nvSpPr>
              <p:cNvPr id="6" name="Google Shape;194;p4">
                <a:extLst>
                  <a:ext uri="{FF2B5EF4-FFF2-40B4-BE49-F238E27FC236}">
                    <a16:creationId xmlns:a16="http://schemas.microsoft.com/office/drawing/2014/main" id="{C775BE12-D9DE-554F-BDDD-1C77F81D25A6}"/>
                  </a:ext>
                </a:extLst>
              </p:cNvPr>
              <p:cNvSpPr>
                <a:spLocks noChangeAspect="1"/>
              </p:cNvSpPr>
              <p:nvPr/>
            </p:nvSpPr>
            <p:spPr>
              <a:xfrm>
                <a:off x="859247" y="1263246"/>
                <a:ext cx="720000" cy="720000"/>
              </a:xfrm>
              <a:prstGeom prst="ellipse">
                <a:avLst/>
              </a:prstGeom>
              <a:solidFill>
                <a:schemeClr val="accent5"/>
              </a:solidFill>
              <a:ln w="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2000" b="0" i="0" u="none" strike="noStrike" cap="none" baseline="0">
                    <a:latin typeface="Arial Black"/>
                    <a:ea typeface="Arial Black"/>
                    <a:cs typeface="Arial Black"/>
                    <a:sym typeface="Arial Black"/>
                  </a:rPr>
                  <a:t>1</a:t>
                </a:r>
                <a:endParaRPr sz="2000" b="0" i="0" u="none" strike="noStrike" cap="none">
                  <a:latin typeface="Arial Black"/>
                  <a:ea typeface="Arial Black"/>
                  <a:cs typeface="Arial Black"/>
                  <a:sym typeface="Arial Black"/>
                </a:endParaRPr>
              </a:p>
            </p:txBody>
          </p:sp>
        </p:grpSp>
        <p:grpSp>
          <p:nvGrpSpPr>
            <p:cNvPr id="8" name="Group 7">
              <a:extLst>
                <a:ext uri="{FF2B5EF4-FFF2-40B4-BE49-F238E27FC236}">
                  <a16:creationId xmlns:a16="http://schemas.microsoft.com/office/drawing/2014/main" id="{9BDB1286-78CC-9747-BC12-2271AD430F61}"/>
                </a:ext>
              </a:extLst>
            </p:cNvPr>
            <p:cNvGrpSpPr/>
            <p:nvPr/>
          </p:nvGrpSpPr>
          <p:grpSpPr>
            <a:xfrm>
              <a:off x="3517473" y="1272406"/>
              <a:ext cx="1581174" cy="1355678"/>
              <a:chOff x="619642" y="1263246"/>
              <a:chExt cx="1581174" cy="1355678"/>
            </a:xfrm>
          </p:grpSpPr>
          <p:sp>
            <p:nvSpPr>
              <p:cNvPr id="9" name="Rectangle 8">
                <a:extLst>
                  <a:ext uri="{FF2B5EF4-FFF2-40B4-BE49-F238E27FC236}">
                    <a16:creationId xmlns:a16="http://schemas.microsoft.com/office/drawing/2014/main" id="{2642646A-A75D-B241-A45D-CC80986E7014}"/>
                  </a:ext>
                </a:extLst>
              </p:cNvPr>
              <p:cNvSpPr/>
              <p:nvPr/>
            </p:nvSpPr>
            <p:spPr>
              <a:xfrm>
                <a:off x="619642" y="2126481"/>
                <a:ext cx="1581174" cy="492443"/>
              </a:xfrm>
              <a:prstGeom prst="rect">
                <a:avLst/>
              </a:prstGeom>
            </p:spPr>
            <p:txBody>
              <a:bodyPr wrap="square" lIns="0" tIns="0" rIns="0" bIns="0">
                <a:spAutoFit/>
              </a:bodyPr>
              <a:lstStyle/>
              <a:p>
                <a:pPr marL="114297" indent="0" algn="ctr" rtl="0">
                  <a:buNone/>
                </a:pPr>
                <a:r>
                  <a:rPr lang="sv" sz="1600" b="0" i="0" u="none" baseline="0">
                    <a:latin typeface="+mn-lt"/>
                  </a:rPr>
                  <a:t>Vi samtalar och känner efter</a:t>
                </a:r>
              </a:p>
            </p:txBody>
          </p:sp>
          <p:sp>
            <p:nvSpPr>
              <p:cNvPr id="10" name="Google Shape;194;p4">
                <a:extLst>
                  <a:ext uri="{FF2B5EF4-FFF2-40B4-BE49-F238E27FC236}">
                    <a16:creationId xmlns:a16="http://schemas.microsoft.com/office/drawing/2014/main" id="{1218C332-63FE-5C46-83FC-E91E88300C06}"/>
                  </a:ext>
                </a:extLst>
              </p:cNvPr>
              <p:cNvSpPr>
                <a:spLocks noChangeAspect="1"/>
              </p:cNvSpPr>
              <p:nvPr/>
            </p:nvSpPr>
            <p:spPr>
              <a:xfrm>
                <a:off x="1050229" y="1263246"/>
                <a:ext cx="720000" cy="720000"/>
              </a:xfrm>
              <a:prstGeom prst="ellipse">
                <a:avLst/>
              </a:prstGeom>
              <a:solidFill>
                <a:schemeClr val="accent5"/>
              </a:solidFill>
              <a:ln w="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2000" b="0" i="0" u="none" strike="noStrike" cap="none" baseline="0">
                    <a:latin typeface="Arial Black"/>
                    <a:ea typeface="Arial Black"/>
                    <a:cs typeface="Arial Black"/>
                    <a:sym typeface="Arial Black"/>
                  </a:rPr>
                  <a:t>2</a:t>
                </a:r>
                <a:endParaRPr sz="2000" b="0" i="0" u="none" strike="noStrike" cap="none">
                  <a:latin typeface="Arial Black"/>
                  <a:ea typeface="Arial Black"/>
                  <a:cs typeface="Arial Black"/>
                  <a:sym typeface="Arial Black"/>
                </a:endParaRPr>
              </a:p>
            </p:txBody>
          </p:sp>
        </p:grpSp>
        <p:grpSp>
          <p:nvGrpSpPr>
            <p:cNvPr id="11" name="Group 10">
              <a:extLst>
                <a:ext uri="{FF2B5EF4-FFF2-40B4-BE49-F238E27FC236}">
                  <a16:creationId xmlns:a16="http://schemas.microsoft.com/office/drawing/2014/main" id="{349AE6E1-6ABD-764D-8B06-B424C06FF651}"/>
                </a:ext>
              </a:extLst>
            </p:cNvPr>
            <p:cNvGrpSpPr/>
            <p:nvPr/>
          </p:nvGrpSpPr>
          <p:grpSpPr>
            <a:xfrm>
              <a:off x="5648379" y="1272406"/>
              <a:ext cx="1581174" cy="1355678"/>
              <a:chOff x="619642" y="1263246"/>
              <a:chExt cx="1581174" cy="1355678"/>
            </a:xfrm>
          </p:grpSpPr>
          <p:sp>
            <p:nvSpPr>
              <p:cNvPr id="12" name="Rectangle 11">
                <a:extLst>
                  <a:ext uri="{FF2B5EF4-FFF2-40B4-BE49-F238E27FC236}">
                    <a16:creationId xmlns:a16="http://schemas.microsoft.com/office/drawing/2014/main" id="{DD39A35E-C487-6D4A-9E99-B2DAE0041C8B}"/>
                  </a:ext>
                </a:extLst>
              </p:cNvPr>
              <p:cNvSpPr/>
              <p:nvPr/>
            </p:nvSpPr>
            <p:spPr>
              <a:xfrm>
                <a:off x="619642" y="2126481"/>
                <a:ext cx="1581174" cy="492443"/>
              </a:xfrm>
              <a:prstGeom prst="rect">
                <a:avLst/>
              </a:prstGeom>
            </p:spPr>
            <p:txBody>
              <a:bodyPr wrap="square" lIns="0" tIns="0" rIns="0" bIns="0">
                <a:spAutoFit/>
              </a:bodyPr>
              <a:lstStyle/>
              <a:p>
                <a:pPr marL="114297" indent="0" algn="ctr" rtl="0">
                  <a:buNone/>
                </a:pPr>
                <a:r>
                  <a:rPr lang="sv" sz="1600" b="0" i="0" u="none" baseline="0">
                    <a:latin typeface="+mn-lt"/>
                  </a:rPr>
                  <a:t>Vi väljer en gemensam riktning</a:t>
                </a:r>
              </a:p>
            </p:txBody>
          </p:sp>
          <p:sp>
            <p:nvSpPr>
              <p:cNvPr id="13" name="Google Shape;194;p4">
                <a:extLst>
                  <a:ext uri="{FF2B5EF4-FFF2-40B4-BE49-F238E27FC236}">
                    <a16:creationId xmlns:a16="http://schemas.microsoft.com/office/drawing/2014/main" id="{998072FE-FBA1-7B45-B84F-634123E18113}"/>
                  </a:ext>
                </a:extLst>
              </p:cNvPr>
              <p:cNvSpPr>
                <a:spLocks noChangeAspect="1"/>
              </p:cNvSpPr>
              <p:nvPr/>
            </p:nvSpPr>
            <p:spPr>
              <a:xfrm>
                <a:off x="1050229" y="1263246"/>
                <a:ext cx="720000" cy="720000"/>
              </a:xfrm>
              <a:prstGeom prst="ellipse">
                <a:avLst/>
              </a:prstGeom>
              <a:solidFill>
                <a:schemeClr val="accent5"/>
              </a:solidFill>
              <a:ln w="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2000" b="0" i="0" u="none" strike="noStrike" cap="none" baseline="0">
                    <a:latin typeface="Arial Black"/>
                    <a:ea typeface="Arial Black"/>
                    <a:cs typeface="Arial Black"/>
                    <a:sym typeface="Arial Black"/>
                  </a:rPr>
                  <a:t>3</a:t>
                </a:r>
                <a:endParaRPr sz="2000" b="0" i="0" u="none" strike="noStrike" cap="none">
                  <a:latin typeface="Arial Black"/>
                  <a:ea typeface="Arial Black"/>
                  <a:cs typeface="Arial Black"/>
                  <a:sym typeface="Arial Black"/>
                </a:endParaRPr>
              </a:p>
            </p:txBody>
          </p:sp>
        </p:grpSp>
        <p:grpSp>
          <p:nvGrpSpPr>
            <p:cNvPr id="18" name="Group 17">
              <a:extLst>
                <a:ext uri="{FF2B5EF4-FFF2-40B4-BE49-F238E27FC236}">
                  <a16:creationId xmlns:a16="http://schemas.microsoft.com/office/drawing/2014/main" id="{FF9AC9E1-D961-EA45-9A86-663A39F8CCA0}"/>
                </a:ext>
              </a:extLst>
            </p:cNvPr>
            <p:cNvGrpSpPr/>
            <p:nvPr/>
          </p:nvGrpSpPr>
          <p:grpSpPr>
            <a:xfrm>
              <a:off x="2452021" y="3009619"/>
              <a:ext cx="1581174" cy="1355678"/>
              <a:chOff x="619642" y="1263246"/>
              <a:chExt cx="1581174" cy="1355678"/>
            </a:xfrm>
          </p:grpSpPr>
          <p:sp>
            <p:nvSpPr>
              <p:cNvPr id="19" name="Rectangle 18">
                <a:extLst>
                  <a:ext uri="{FF2B5EF4-FFF2-40B4-BE49-F238E27FC236}">
                    <a16:creationId xmlns:a16="http://schemas.microsoft.com/office/drawing/2014/main" id="{9A403B8B-E709-6C40-84B3-690BCF909837}"/>
                  </a:ext>
                </a:extLst>
              </p:cNvPr>
              <p:cNvSpPr/>
              <p:nvPr/>
            </p:nvSpPr>
            <p:spPr>
              <a:xfrm>
                <a:off x="619642" y="2126481"/>
                <a:ext cx="1581174" cy="492443"/>
              </a:xfrm>
              <a:prstGeom prst="rect">
                <a:avLst/>
              </a:prstGeom>
            </p:spPr>
            <p:txBody>
              <a:bodyPr wrap="square" lIns="0" tIns="0" rIns="0" bIns="0">
                <a:spAutoFit/>
              </a:bodyPr>
              <a:lstStyle/>
              <a:p>
                <a:pPr marL="114297" indent="0" algn="ctr" rtl="0">
                  <a:buNone/>
                </a:pPr>
                <a:r>
                  <a:rPr lang="sv" sz="1600" b="0" i="0" u="none" baseline="0">
                    <a:latin typeface="+mn-lt"/>
                  </a:rPr>
                  <a:t>Vi bearbetar riktningen</a:t>
                </a:r>
              </a:p>
            </p:txBody>
          </p:sp>
          <p:sp>
            <p:nvSpPr>
              <p:cNvPr id="20" name="Google Shape;194;p4">
                <a:extLst>
                  <a:ext uri="{FF2B5EF4-FFF2-40B4-BE49-F238E27FC236}">
                    <a16:creationId xmlns:a16="http://schemas.microsoft.com/office/drawing/2014/main" id="{74C86AE9-FC2F-6A40-8F73-C9239C209EE3}"/>
                  </a:ext>
                </a:extLst>
              </p:cNvPr>
              <p:cNvSpPr>
                <a:spLocks noChangeAspect="1"/>
              </p:cNvSpPr>
              <p:nvPr/>
            </p:nvSpPr>
            <p:spPr>
              <a:xfrm>
                <a:off x="1050229" y="1263246"/>
                <a:ext cx="720000" cy="720000"/>
              </a:xfrm>
              <a:prstGeom prst="ellipse">
                <a:avLst/>
              </a:prstGeom>
              <a:solidFill>
                <a:schemeClr val="accent5"/>
              </a:solidFill>
              <a:ln w="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2000" b="0" i="0" u="none" strike="noStrike" cap="none" baseline="0">
                    <a:latin typeface="Arial Black"/>
                    <a:ea typeface="Arial Black"/>
                    <a:cs typeface="Arial Black"/>
                    <a:sym typeface="Arial Black"/>
                  </a:rPr>
                  <a:t>4</a:t>
                </a:r>
                <a:endParaRPr sz="2000" b="0" i="0" u="none" strike="noStrike" cap="none">
                  <a:latin typeface="Arial Black"/>
                  <a:ea typeface="Arial Black"/>
                  <a:cs typeface="Arial Black"/>
                  <a:sym typeface="Arial Black"/>
                </a:endParaRPr>
              </a:p>
            </p:txBody>
          </p:sp>
        </p:grpSp>
        <p:grpSp>
          <p:nvGrpSpPr>
            <p:cNvPr id="21" name="Group 20">
              <a:extLst>
                <a:ext uri="{FF2B5EF4-FFF2-40B4-BE49-F238E27FC236}">
                  <a16:creationId xmlns:a16="http://schemas.microsoft.com/office/drawing/2014/main" id="{AD846D04-F103-D64C-A16E-927495DBF3F8}"/>
                </a:ext>
              </a:extLst>
            </p:cNvPr>
            <p:cNvGrpSpPr/>
            <p:nvPr/>
          </p:nvGrpSpPr>
          <p:grpSpPr>
            <a:xfrm>
              <a:off x="4582926" y="3009619"/>
              <a:ext cx="1581174" cy="1355678"/>
              <a:chOff x="619642" y="1263246"/>
              <a:chExt cx="1581174" cy="1355678"/>
            </a:xfrm>
          </p:grpSpPr>
          <p:sp>
            <p:nvSpPr>
              <p:cNvPr id="22" name="Rectangle 21">
                <a:extLst>
                  <a:ext uri="{FF2B5EF4-FFF2-40B4-BE49-F238E27FC236}">
                    <a16:creationId xmlns:a16="http://schemas.microsoft.com/office/drawing/2014/main" id="{D37FD6C6-4FE1-E040-B8E2-A87D514E7F8C}"/>
                  </a:ext>
                </a:extLst>
              </p:cNvPr>
              <p:cNvSpPr/>
              <p:nvPr/>
            </p:nvSpPr>
            <p:spPr>
              <a:xfrm>
                <a:off x="619642" y="2126481"/>
                <a:ext cx="1581174" cy="492443"/>
              </a:xfrm>
              <a:prstGeom prst="rect">
                <a:avLst/>
              </a:prstGeom>
            </p:spPr>
            <p:txBody>
              <a:bodyPr wrap="square" lIns="0" tIns="0" rIns="0" bIns="0">
                <a:spAutoFit/>
              </a:bodyPr>
              <a:lstStyle/>
              <a:p>
                <a:pPr marL="114297" indent="0" algn="ctr" rtl="0">
                  <a:buNone/>
                </a:pPr>
                <a:r>
                  <a:rPr lang="sv" sz="1600" b="0" i="0" u="none" baseline="0">
                    <a:latin typeface="+mn-lt"/>
                  </a:rPr>
                  <a:t>Vi hittar på gärningar</a:t>
                </a:r>
              </a:p>
            </p:txBody>
          </p:sp>
          <p:sp>
            <p:nvSpPr>
              <p:cNvPr id="23" name="Google Shape;194;p4">
                <a:extLst>
                  <a:ext uri="{FF2B5EF4-FFF2-40B4-BE49-F238E27FC236}">
                    <a16:creationId xmlns:a16="http://schemas.microsoft.com/office/drawing/2014/main" id="{EA1DBBCA-9FED-D449-B81B-1D82C383EC1F}"/>
                  </a:ext>
                </a:extLst>
              </p:cNvPr>
              <p:cNvSpPr>
                <a:spLocks noChangeAspect="1"/>
              </p:cNvSpPr>
              <p:nvPr/>
            </p:nvSpPr>
            <p:spPr>
              <a:xfrm>
                <a:off x="1050229" y="1263246"/>
                <a:ext cx="720000" cy="720000"/>
              </a:xfrm>
              <a:prstGeom prst="ellipse">
                <a:avLst/>
              </a:prstGeom>
              <a:solidFill>
                <a:schemeClr val="accent5"/>
              </a:solidFill>
              <a:ln w="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2000" b="0" i="0" u="none" strike="noStrike" cap="none" baseline="0">
                    <a:latin typeface="Arial Black"/>
                    <a:ea typeface="Arial Black"/>
                    <a:cs typeface="Arial Black"/>
                    <a:sym typeface="Arial Black"/>
                  </a:rPr>
                  <a:t>5</a:t>
                </a:r>
                <a:endParaRPr sz="2000" b="0" i="0" u="none" strike="noStrike" cap="none">
                  <a:latin typeface="Arial Black"/>
                  <a:ea typeface="Arial Black"/>
                  <a:cs typeface="Arial Black"/>
                  <a:sym typeface="Arial Black"/>
                </a:endParaRPr>
              </a:p>
            </p:txBody>
          </p:sp>
        </p:grpSp>
      </p:grpSp>
    </p:spTree>
    <p:extLst>
      <p:ext uri="{BB962C8B-B14F-4D97-AF65-F5344CB8AC3E}">
        <p14:creationId xmlns:p14="http://schemas.microsoft.com/office/powerpoint/2010/main" val="2833484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10" name="Rectangle 9">
            <a:extLst>
              <a:ext uri="{FF2B5EF4-FFF2-40B4-BE49-F238E27FC236}">
                <a16:creationId xmlns:a16="http://schemas.microsoft.com/office/drawing/2014/main" id="{B862E17E-EB5B-3E4A-9C3A-922DDEDD12CB}"/>
              </a:ext>
              <a:ext uri="{C183D7F6-B498-43B3-948B-1728B52AA6E4}">
                <adec:decorative xmlns:adec="http://schemas.microsoft.com/office/drawing/2017/decorative" val="1"/>
              </a:ext>
            </a:extLst>
          </p:cNvPr>
          <p:cNvSpPr/>
          <p:nvPr/>
        </p:nvSpPr>
        <p:spPr>
          <a:xfrm rot="-60000">
            <a:off x="1013419" y="3859961"/>
            <a:ext cx="3928179" cy="38917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7" name="Rectangle 6">
            <a:extLst>
              <a:ext uri="{FF2B5EF4-FFF2-40B4-BE49-F238E27FC236}">
                <a16:creationId xmlns:a16="http://schemas.microsoft.com/office/drawing/2014/main" id="{69E8CF2F-EB74-4641-A62C-74F2EFCAC9C1}"/>
              </a:ext>
              <a:ext uri="{C183D7F6-B498-43B3-948B-1728B52AA6E4}">
                <adec:decorative xmlns:adec="http://schemas.microsoft.com/office/drawing/2017/decorative" val="1"/>
              </a:ext>
            </a:extLst>
          </p:cNvPr>
          <p:cNvSpPr/>
          <p:nvPr/>
        </p:nvSpPr>
        <p:spPr>
          <a:xfrm rot="60000">
            <a:off x="952054" y="3638916"/>
            <a:ext cx="7272733" cy="38917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5" name="Rectangle 4">
            <a:extLst>
              <a:ext uri="{FF2B5EF4-FFF2-40B4-BE49-F238E27FC236}">
                <a16:creationId xmlns:a16="http://schemas.microsoft.com/office/drawing/2014/main" id="{F88B0168-8C5B-1C44-94D9-4D7942B05694}"/>
              </a:ext>
              <a:ext uri="{C183D7F6-B498-43B3-948B-1728B52AA6E4}">
                <adec:decorative xmlns:adec="http://schemas.microsoft.com/office/drawing/2017/decorative" val="1"/>
              </a:ext>
            </a:extLst>
          </p:cNvPr>
          <p:cNvSpPr/>
          <p:nvPr/>
        </p:nvSpPr>
        <p:spPr>
          <a:xfrm rot="120000">
            <a:off x="532346" y="1202006"/>
            <a:ext cx="2354371"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687" name="Google Shape;687;p27"/>
          <p:cNvSpPr txBox="1">
            <a:spLocks noGrp="1"/>
          </p:cNvSpPr>
          <p:nvPr>
            <p:ph type="body" idx="1"/>
          </p:nvPr>
        </p:nvSpPr>
        <p:spPr>
          <a:noFill/>
          <a:ln>
            <a:noFill/>
          </a:ln>
        </p:spPr>
        <p:txBody>
          <a:bodyPr spcFirstLastPara="1" vert="horz" wrap="square" lIns="0" tIns="0" rIns="0" bIns="0" rtlCol="0" anchor="t" anchorCtr="0">
            <a:noAutofit/>
          </a:bodyPr>
          <a:lstStyle/>
          <a:p>
            <a:pPr marL="127000" indent="0" algn="l" rtl="0">
              <a:buNone/>
            </a:pPr>
            <a:r>
              <a:rPr lang="sv" b="1" i="0" u="none" baseline="0">
                <a:latin typeface="+mj-lt"/>
              </a:rPr>
              <a:t>Hur gör vi i praktiken?</a:t>
            </a:r>
          </a:p>
          <a:p>
            <a:pPr marL="127000" indent="0" algn="l" rtl="0">
              <a:buNone/>
            </a:pPr>
            <a:endParaRPr lang="sv" dirty="0"/>
          </a:p>
          <a:p>
            <a:pPr marL="469900" indent="-342900" algn="l" rtl="0">
              <a:buFont typeface="+mj-lt"/>
              <a:buAutoNum type="arabicPeriod"/>
            </a:pPr>
            <a:r>
              <a:rPr lang="sv" b="0" i="0" u="none" baseline="0"/>
              <a:t>Nu får du arbeta självständigt i cirka sju minuter.</a:t>
            </a:r>
          </a:p>
          <a:p>
            <a:pPr marL="469900" indent="-342900" algn="l" rtl="0">
              <a:buFont typeface="+mj-lt"/>
              <a:buAutoNum type="arabicPeriod"/>
            </a:pPr>
            <a:r>
              <a:rPr lang="sv" b="0" i="0" u="none" baseline="0"/>
              <a:t>Ta en penna och papper eller öppna ett tomt dokument.</a:t>
            </a:r>
          </a:p>
          <a:p>
            <a:pPr marL="469900" indent="-342900" algn="l" rtl="0">
              <a:buFont typeface="+mj-lt"/>
              <a:buAutoNum type="arabicPeriod"/>
            </a:pPr>
            <a:r>
              <a:rPr lang="sv" b="0" i="0" u="none" baseline="0"/>
              <a:t>Välj ett tema som du behandlar i din vision. Reflektera över vilka goda saker i nuet du vill stärka för att framtiden ska vara bättre? </a:t>
            </a:r>
          </a:p>
          <a:p>
            <a:pPr marL="469900" indent="-342900" algn="l" rtl="0">
              <a:buFont typeface="+mj-lt"/>
              <a:buAutoNum type="arabicPeriod"/>
            </a:pPr>
            <a:r>
              <a:rPr lang="sv" b="0" i="0" u="none" baseline="0"/>
              <a:t>Skriv ner på vilket sätt framtiden ska vara bättre och för vem? Försök vara så konkret som möjligt.</a:t>
            </a:r>
          </a:p>
          <a:p>
            <a:pPr marL="596900" lvl="1" indent="0" algn="l" rtl="0">
              <a:buNone/>
            </a:pPr>
            <a:endParaRPr lang="sv" dirty="0"/>
          </a:p>
          <a:p>
            <a:pPr marL="596900" lvl="1" indent="0" algn="l" rtl="0">
              <a:buNone/>
            </a:pPr>
            <a:r>
              <a:rPr lang="sv" sz="1600" b="0" i="1" u="none" baseline="0"/>
              <a:t>Jag vill förstärka </a:t>
            </a:r>
            <a:r>
              <a:rPr lang="sv" sz="1600" b="1" i="1" u="none" baseline="0"/>
              <a:t>vad</a:t>
            </a:r>
            <a:r>
              <a:rPr lang="sv" sz="1600" b="0" i="1" u="none" baseline="0"/>
              <a:t>, för att under 2050 </a:t>
            </a:r>
            <a:r>
              <a:rPr lang="sv" sz="1600" b="1" i="1" u="none" baseline="0"/>
              <a:t>vad är annorlunda</a:t>
            </a:r>
            <a:r>
              <a:rPr lang="sv" sz="1600" b="0" i="1" u="none" baseline="0"/>
              <a:t> / </a:t>
            </a:r>
            <a:r>
              <a:rPr lang="sv" sz="1600" b="1" i="1" u="none" baseline="0"/>
              <a:t>vad har hänt </a:t>
            </a:r>
            <a:r>
              <a:rPr lang="sv" sz="1600" b="0" i="1" u="none" baseline="0"/>
              <a:t>/ </a:t>
            </a:r>
            <a:r>
              <a:rPr lang="sv" sz="1600" b="1" i="1" u="none" baseline="0"/>
              <a:t>hurdan är världen</a:t>
            </a:r>
            <a:r>
              <a:rPr lang="sv" sz="1600" b="0" i="1" u="none" baseline="0"/>
              <a:t>.</a:t>
            </a:r>
          </a:p>
        </p:txBody>
      </p:sp>
      <p:sp>
        <p:nvSpPr>
          <p:cNvPr id="686" name="Google Shape;686;p27"/>
          <p:cNvSpPr txBox="1">
            <a:spLocks noGrp="1"/>
          </p:cNvSpPr>
          <p:nvPr>
            <p:ph type="title"/>
          </p:nvPr>
        </p:nvSpPr>
        <p:spPr>
          <a:noFill/>
          <a:ln>
            <a:noFill/>
          </a:ln>
        </p:spPr>
        <p:txBody>
          <a:bodyPr spcFirstLastPara="1" vert="horz" wrap="square" lIns="0" tIns="0" rIns="0" bIns="0" rtlCol="0" anchor="ctr" anchorCtr="0">
            <a:noAutofit/>
          </a:bodyPr>
          <a:lstStyle/>
          <a:p>
            <a:pPr algn="l" rtl="0"/>
            <a:r>
              <a:rPr lang="sv" b="0" i="0" u="none" baseline="0"/>
              <a:t>Föreställ dig en önskvärd framtid</a:t>
            </a:r>
            <a:endParaRPr lang="sv"/>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10" name="Rectangle 9">
            <a:extLst>
              <a:ext uri="{FF2B5EF4-FFF2-40B4-BE49-F238E27FC236}">
                <a16:creationId xmlns:a16="http://schemas.microsoft.com/office/drawing/2014/main" id="{223F5ECE-A7E1-674B-9A49-C45DD4758832}"/>
              </a:ext>
            </a:extLst>
          </p:cNvPr>
          <p:cNvSpPr/>
          <p:nvPr/>
        </p:nvSpPr>
        <p:spPr>
          <a:xfrm>
            <a:off x="2598543" y="993516"/>
            <a:ext cx="3946914" cy="1323439"/>
          </a:xfrm>
          <a:prstGeom prst="rect">
            <a:avLst/>
          </a:prstGeom>
        </p:spPr>
        <p:txBody>
          <a:bodyPr wrap="none">
            <a:spAutoFit/>
          </a:bodyPr>
          <a:lstStyle/>
          <a:p>
            <a:pPr algn="l" rtl="0"/>
            <a:r>
              <a:rPr lang="sv" sz="8000" b="0" i="0" u="none" baseline="0">
                <a:solidFill>
                  <a:schemeClr val="accent5"/>
                </a:solidFill>
                <a:latin typeface="+mj-lt"/>
              </a:rPr>
              <a:t>10 min</a:t>
            </a:r>
            <a:endParaRPr lang="sv" sz="8000">
              <a:solidFill>
                <a:schemeClr val="accent5"/>
              </a:solidFill>
              <a:latin typeface="+mj-lt"/>
            </a:endParaRPr>
          </a:p>
        </p:txBody>
      </p:sp>
      <p:sp>
        <p:nvSpPr>
          <p:cNvPr id="17" name="Google Shape;712;p29">
            <a:extLst>
              <a:ext uri="{FF2B5EF4-FFF2-40B4-BE49-F238E27FC236}">
                <a16:creationId xmlns:a16="http://schemas.microsoft.com/office/drawing/2014/main" id="{58BDC1C3-9EA6-9C48-AA7F-B8412AA1B32F}"/>
              </a:ext>
            </a:extLst>
          </p:cNvPr>
          <p:cNvSpPr txBox="1">
            <a:spLocks noGrp="1"/>
          </p:cNvSpPr>
          <p:nvPr>
            <p:ph type="title"/>
          </p:nvPr>
        </p:nvSpPr>
        <p:spPr>
          <a:xfrm>
            <a:off x="3271209" y="572505"/>
            <a:ext cx="2601581" cy="559102"/>
          </a:xfrm>
          <a:noFill/>
          <a:ln>
            <a:noFill/>
          </a:ln>
        </p:spPr>
        <p:txBody>
          <a:bodyPr spcFirstLastPara="1" wrap="square" lIns="0" tIns="0" rIns="0" bIns="0" anchor="ctr" anchorCtr="0">
            <a:noAutofit/>
          </a:bodyPr>
          <a:lstStyle/>
          <a:p>
            <a:pPr lvl="0" rtl="0"/>
            <a:r>
              <a:rPr lang="sv" sz="4800" b="0" i="0" u="none" baseline="0"/>
              <a:t>Paus</a:t>
            </a:r>
            <a:endParaRPr lang="sv" sz="6000">
              <a:solidFill>
                <a:schemeClr val="accent5"/>
              </a:solidFill>
              <a:sym typeface="Georgia"/>
            </a:endParaRPr>
          </a:p>
        </p:txBody>
      </p:sp>
      <p:pic>
        <p:nvPicPr>
          <p:cNvPr id="7" name="Picture 6" descr="Kahvikuppi">
            <a:extLst>
              <a:ext uri="{FF2B5EF4-FFF2-40B4-BE49-F238E27FC236}">
                <a16:creationId xmlns:a16="http://schemas.microsoft.com/office/drawing/2014/main" id="{95E9BE4F-497D-4B40-AF6F-8740D1AC9E2C}"/>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727199" y="1774793"/>
            <a:ext cx="5689600" cy="29568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9" name="Rectangle 8">
            <a:extLst>
              <a:ext uri="{FF2B5EF4-FFF2-40B4-BE49-F238E27FC236}">
                <a16:creationId xmlns:a16="http://schemas.microsoft.com/office/drawing/2014/main" id="{FED4AB4E-1428-4E44-BC83-90B2CCC64679}"/>
              </a:ext>
              <a:ext uri="{C183D7F6-B498-43B3-948B-1728B52AA6E4}">
                <adec:decorative xmlns:adec="http://schemas.microsoft.com/office/drawing/2017/decorative" val="1"/>
              </a:ext>
            </a:extLst>
          </p:cNvPr>
          <p:cNvSpPr/>
          <p:nvPr/>
        </p:nvSpPr>
        <p:spPr>
          <a:xfrm rot="-60000">
            <a:off x="1021690" y="3786761"/>
            <a:ext cx="6494919" cy="38917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10" name="Rectangle 9">
            <a:extLst>
              <a:ext uri="{FF2B5EF4-FFF2-40B4-BE49-F238E27FC236}">
                <a16:creationId xmlns:a16="http://schemas.microsoft.com/office/drawing/2014/main" id="{8BB7EF77-1407-EF47-9EB9-6B4F39DE5635}"/>
              </a:ext>
              <a:ext uri="{C183D7F6-B498-43B3-948B-1728B52AA6E4}">
                <adec:decorative xmlns:adec="http://schemas.microsoft.com/office/drawing/2017/decorative" val="1"/>
              </a:ext>
            </a:extLst>
          </p:cNvPr>
          <p:cNvSpPr/>
          <p:nvPr/>
        </p:nvSpPr>
        <p:spPr>
          <a:xfrm rot="60000">
            <a:off x="969210" y="3545805"/>
            <a:ext cx="4364766" cy="38917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5" name="Rectangle 4">
            <a:extLst>
              <a:ext uri="{FF2B5EF4-FFF2-40B4-BE49-F238E27FC236}">
                <a16:creationId xmlns:a16="http://schemas.microsoft.com/office/drawing/2014/main" id="{F9E949BE-3725-7A46-B712-73C0B7A57605}"/>
              </a:ext>
              <a:ext uri="{C183D7F6-B498-43B3-948B-1728B52AA6E4}">
                <adec:decorative xmlns:adec="http://schemas.microsoft.com/office/drawing/2017/decorative" val="1"/>
              </a:ext>
            </a:extLst>
          </p:cNvPr>
          <p:cNvSpPr/>
          <p:nvPr/>
        </p:nvSpPr>
        <p:spPr>
          <a:xfrm rot="-120000">
            <a:off x="479171" y="1177399"/>
            <a:ext cx="2354371"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722" name="Google Shape;722;p30"/>
          <p:cNvSpPr txBox="1">
            <a:spLocks noGrp="1"/>
          </p:cNvSpPr>
          <p:nvPr>
            <p:ph type="body" idx="1"/>
          </p:nvPr>
        </p:nvSpPr>
        <p:spPr>
          <a:xfrm>
            <a:off x="467544" y="1203598"/>
            <a:ext cx="8208912" cy="3354955"/>
          </a:xfrm>
          <a:noFill/>
          <a:ln>
            <a:noFill/>
          </a:ln>
        </p:spPr>
        <p:txBody>
          <a:bodyPr spcFirstLastPara="1" vert="horz" wrap="square" lIns="0" tIns="0" rIns="0" bIns="0" rtlCol="0" anchor="t" anchorCtr="0">
            <a:normAutofit fontScale="92500" lnSpcReduction="10000"/>
          </a:bodyPr>
          <a:lstStyle/>
          <a:p>
            <a:pPr marL="127000" indent="0" algn="l" rtl="0">
              <a:buNone/>
            </a:pPr>
            <a:r>
              <a:rPr lang="sv" b="1" i="0" u="none" baseline="0">
                <a:latin typeface="+mj-lt"/>
              </a:rPr>
              <a:t>Hur gör vi i praktiken?</a:t>
            </a:r>
          </a:p>
          <a:p>
            <a:pPr marL="127000" indent="0" algn="l" rtl="0">
              <a:buNone/>
            </a:pPr>
            <a:endParaRPr lang="sv" b="1" dirty="0">
              <a:latin typeface="+mj-lt"/>
            </a:endParaRPr>
          </a:p>
          <a:p>
            <a:pPr marL="469900" indent="-342900" algn="l" rtl="0">
              <a:buFont typeface="+mj-lt"/>
              <a:buAutoNum type="arabicPeriod"/>
            </a:pPr>
            <a:r>
              <a:rPr lang="sv" b="0" i="0" u="none" baseline="0"/>
              <a:t>Vi delar upp oss i grupper i 20 minuter. </a:t>
            </a:r>
          </a:p>
          <a:p>
            <a:pPr marL="469900" indent="-342900" algn="l" rtl="0">
              <a:buFont typeface="+mj-lt"/>
              <a:buAutoNum type="arabicPeriod"/>
            </a:pPr>
            <a:r>
              <a:rPr lang="sv" b="1" i="0" u="none" baseline="0"/>
              <a:t>Alla skriver sin mening med en vision i Miro.</a:t>
            </a:r>
          </a:p>
          <a:p>
            <a:pPr marL="469900" indent="-342900" algn="l" rtl="0">
              <a:buFont typeface="+mj-lt"/>
              <a:buAutoNum type="arabicPeriod"/>
            </a:pPr>
            <a:r>
              <a:rPr lang="sv" b="0" i="0" u="none" baseline="0"/>
              <a:t>Diskutera: Vad är gemensamt? Vad är annorlunda? För vem är visionerna önskvärda?</a:t>
            </a:r>
          </a:p>
          <a:p>
            <a:pPr marL="939800" lvl="1" indent="-342900" algn="l" rtl="0">
              <a:buFont typeface="+mj-lt"/>
              <a:buAutoNum type="arabicPeriod"/>
            </a:pPr>
            <a:r>
              <a:rPr lang="sv" b="0" i="0" u="none" baseline="0"/>
              <a:t>Diskussionsregler: Lyssna. Var snäll mot andra. Acceptera olika åsikter och respektera dem. </a:t>
            </a:r>
          </a:p>
          <a:p>
            <a:pPr marL="469900" indent="-342900" algn="l" rtl="0">
              <a:buFont typeface="+mj-lt"/>
              <a:buAutoNum type="arabicPeriod"/>
            </a:pPr>
            <a:r>
              <a:rPr lang="sv" b="0" i="0" u="none" baseline="0"/>
              <a:t>Välj en gemensam vision genom omröstning: alla har tre röster (=pluppar). </a:t>
            </a:r>
          </a:p>
          <a:p>
            <a:pPr marL="469900" indent="-342900" algn="l" rtl="0">
              <a:buFont typeface="+mj-lt"/>
              <a:buAutoNum type="arabicPeriod"/>
            </a:pPr>
            <a:r>
              <a:rPr lang="sv" b="0" i="0" u="none" baseline="0"/>
              <a:t>Skriv i Miro utifrån en önskvärd framtid som ni väljer en koncis, så </a:t>
            </a:r>
            <a:r>
              <a:rPr lang="sv" b="1" i="0" u="none" baseline="0"/>
              <a:t>konkret</a:t>
            </a:r>
            <a:r>
              <a:rPr lang="sv" b="0" i="0" u="none" baseline="0"/>
              <a:t> vision som möjligt enligt följande:  </a:t>
            </a:r>
          </a:p>
          <a:p>
            <a:pPr marL="596900" lvl="1" indent="0" algn="l" rtl="0">
              <a:buNone/>
            </a:pPr>
            <a:endParaRPr lang="sv" dirty="0"/>
          </a:p>
          <a:p>
            <a:pPr marL="596900" lvl="1" indent="0" algn="l" rtl="0">
              <a:buNone/>
            </a:pPr>
            <a:r>
              <a:rPr lang="sv" b="1" i="1" u="none" baseline="0"/>
              <a:t>”Under 2050 vem/vad/var + verb + vad” </a:t>
            </a:r>
          </a:p>
          <a:p>
            <a:pPr marL="596900" lvl="1" indent="0" algn="l" rtl="0">
              <a:buNone/>
            </a:pPr>
            <a:r>
              <a:rPr lang="sv" b="0" i="1" u="none" baseline="0"/>
              <a:t>(till exempel ”Under 2050 är varje finländares koldioxidavtryck 80 procent mindre än nu”)</a:t>
            </a:r>
          </a:p>
          <a:p>
            <a:pPr marL="596900" lvl="1" indent="0" algn="l" rtl="0">
              <a:buNone/>
            </a:pPr>
            <a:endParaRPr lang="sv" dirty="0"/>
          </a:p>
          <a:p>
            <a:pPr marL="127000" indent="0" algn="l" rtl="0">
              <a:buNone/>
            </a:pPr>
            <a:r>
              <a:rPr lang="sv" b="0" i="0" u="none" baseline="0"/>
              <a:t>Till slut går vi tillbaka till den gemensamma, stora gruppen. </a:t>
            </a:r>
          </a:p>
        </p:txBody>
      </p:sp>
      <p:sp>
        <p:nvSpPr>
          <p:cNvPr id="721" name="Google Shape;721;p30"/>
          <p:cNvSpPr txBox="1">
            <a:spLocks noGrp="1"/>
          </p:cNvSpPr>
          <p:nvPr>
            <p:ph type="title"/>
          </p:nvPr>
        </p:nvSpPr>
        <p:spPr>
          <a:noFill/>
          <a:ln>
            <a:noFill/>
          </a:ln>
        </p:spPr>
        <p:txBody>
          <a:bodyPr spcFirstLastPara="1" vert="horz" wrap="square" lIns="0" tIns="0" rIns="0" bIns="0" rtlCol="0" anchor="ctr" anchorCtr="0">
            <a:noAutofit/>
          </a:bodyPr>
          <a:lstStyle/>
          <a:p>
            <a:pPr algn="l" rtl="0"/>
            <a:r>
              <a:rPr lang="sv" b="0" i="0" u="none" baseline="0"/>
              <a:t>Vi delar med oss av våra tankar om framtiden i smågrupper och söker en gemensam riktning</a:t>
            </a:r>
            <a:endParaRPr lang="sv"/>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7" name="Google Shape;193;p4">
            <a:extLst>
              <a:ext uri="{FF2B5EF4-FFF2-40B4-BE49-F238E27FC236}">
                <a16:creationId xmlns:a16="http://schemas.microsoft.com/office/drawing/2014/main" id="{96D35AB6-9BB0-FF49-8F37-98B6586961B0}"/>
              </a:ext>
            </a:extLst>
          </p:cNvPr>
          <p:cNvSpPr txBox="1">
            <a:spLocks/>
          </p:cNvSpPr>
          <p:nvPr/>
        </p:nvSpPr>
        <p:spPr>
          <a:xfrm>
            <a:off x="1541637" y="3199796"/>
            <a:ext cx="4326425" cy="1369606"/>
          </a:xfrm>
          <a:prstGeom prst="rect">
            <a:avLst/>
          </a:prstGeom>
          <a:noFill/>
          <a:ln>
            <a:noFill/>
          </a:ln>
        </p:spPr>
        <p:txBody>
          <a:bodyPr spcFirstLastPara="1" wrap="square" lIns="0" tIns="0" rIns="0" bIns="0" anchor="t" anchorCtr="0">
            <a:spAutoFit/>
          </a:bodyPr>
          <a:lstStyle>
            <a:lvl1pPr marL="179388" indent="-179388" algn="l" defTabSz="457200" rtl="0" eaLnBrk="1" latinLnBrk="0" hangingPunct="1">
              <a:spcBef>
                <a:spcPct val="20000"/>
              </a:spcBef>
              <a:buFont typeface="Lucida Grande"/>
              <a:buChar char="-"/>
              <a:defRPr sz="1600" b="0" i="0" kern="1200">
                <a:solidFill>
                  <a:schemeClr val="tx1"/>
                </a:solidFill>
                <a:latin typeface="+mn-lt"/>
                <a:ea typeface="+mn-ea"/>
                <a:cs typeface="Georgia"/>
              </a:defRPr>
            </a:lvl1pPr>
            <a:lvl2pPr marL="357188" indent="-177800" algn="l" defTabSz="457200" rtl="0" eaLnBrk="1" latinLnBrk="0" hangingPunct="1">
              <a:spcBef>
                <a:spcPct val="20000"/>
              </a:spcBef>
              <a:buFont typeface="Georgia" panose="02040502050405020303" pitchFamily="18" charset="0"/>
              <a:buChar char="–"/>
              <a:defRPr sz="1400" b="0" i="0" kern="1200">
                <a:solidFill>
                  <a:schemeClr val="tx1"/>
                </a:solidFill>
                <a:latin typeface="+mn-lt"/>
                <a:ea typeface="+mn-ea"/>
                <a:cs typeface="Georgia"/>
              </a:defRPr>
            </a:lvl2pPr>
            <a:lvl3pPr marL="536575" indent="-171450" algn="l" defTabSz="457200" rtl="0" eaLnBrk="1" latinLnBrk="0" hangingPunct="1">
              <a:spcBef>
                <a:spcPct val="20000"/>
              </a:spcBef>
              <a:buFont typeface="Georgia" panose="02040502050405020303" pitchFamily="18" charset="0"/>
              <a:buChar char="–"/>
              <a:defRPr sz="1200" b="0" i="0" kern="1200">
                <a:solidFill>
                  <a:schemeClr val="tx1"/>
                </a:solidFill>
                <a:latin typeface="+mn-lt"/>
                <a:ea typeface="+mn-ea"/>
                <a:cs typeface="Georgia"/>
              </a:defRPr>
            </a:lvl3pPr>
            <a:lvl4pPr marL="720725" indent="-171450" algn="l" defTabSz="457200" rtl="0" eaLnBrk="1" latinLnBrk="0" hangingPunct="1">
              <a:spcBef>
                <a:spcPct val="20000"/>
              </a:spcBef>
              <a:buFont typeface="Georgia" panose="02040502050405020303" pitchFamily="18" charset="0"/>
              <a:buChar char="–"/>
              <a:defRPr sz="1200" b="0" i="0" kern="1200">
                <a:solidFill>
                  <a:schemeClr val="tx1"/>
                </a:solidFill>
                <a:latin typeface="+mn-lt"/>
                <a:ea typeface="+mn-ea"/>
                <a:cs typeface="Georgia"/>
              </a:defRPr>
            </a:lvl4pPr>
            <a:lvl5pPr marL="1828800" indent="0" algn="ctr" defTabSz="457200" rtl="0" eaLnBrk="1" latinLnBrk="0" hangingPunct="1">
              <a:spcBef>
                <a:spcPct val="20000"/>
              </a:spcBef>
              <a:buFont typeface="Arial"/>
              <a:buNone/>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l" defTabSz="914400" rtl="0">
              <a:spcBef>
                <a:spcPts val="0"/>
              </a:spcBef>
              <a:buClr>
                <a:srgbClr val="000000"/>
              </a:buClr>
              <a:buSzPts val="3200"/>
              <a:buNone/>
              <a:defRPr/>
            </a:pPr>
            <a:r>
              <a:rPr lang="sv" sz="2400" b="1" i="0" u="none" kern="0" baseline="0">
                <a:solidFill>
                  <a:srgbClr val="000000"/>
                </a:solidFill>
                <a:latin typeface="+mj-lt"/>
                <a:ea typeface="Georgia"/>
                <a:sym typeface="Georgia"/>
              </a:rPr>
              <a:t>Handla och påverka framtiden.</a:t>
            </a:r>
          </a:p>
          <a:p>
            <a:pPr marL="0" lvl="0" indent="0" algn="l" defTabSz="914400" rtl="0">
              <a:spcBef>
                <a:spcPts val="560"/>
              </a:spcBef>
              <a:buClr>
                <a:srgbClr val="000000"/>
              </a:buClr>
              <a:buSzPts val="2800"/>
              <a:buNone/>
              <a:defRPr/>
            </a:pPr>
            <a:r>
              <a:rPr lang="sv" sz="1800" b="0" i="0" u="none" kern="0" baseline="0">
                <a:solidFill>
                  <a:srgbClr val="000000"/>
                </a:solidFill>
                <a:ea typeface="Georgia"/>
                <a:sym typeface="Georgia"/>
              </a:rPr>
              <a:t>Varför då? Eftersom världen endast förändras genom handlingar.</a:t>
            </a:r>
            <a:endParaRPr lang="sv" sz="1800" kern="0">
              <a:solidFill>
                <a:srgbClr val="000000"/>
              </a:solidFill>
              <a:latin typeface="Arial"/>
              <a:ea typeface="Arial"/>
              <a:cs typeface="Arial"/>
              <a:sym typeface="Arial"/>
            </a:endParaRPr>
          </a:p>
        </p:txBody>
      </p:sp>
      <p:sp>
        <p:nvSpPr>
          <p:cNvPr id="10" name="Google Shape;194;p4">
            <a:extLst>
              <a:ext uri="{FF2B5EF4-FFF2-40B4-BE49-F238E27FC236}">
                <a16:creationId xmlns:a16="http://schemas.microsoft.com/office/drawing/2014/main" id="{077313A0-B9E0-8F43-9D8C-81A646B6F563}"/>
              </a:ext>
              <a:ext uri="{C183D7F6-B498-43B3-948B-1728B52AA6E4}">
                <adec:decorative xmlns:adec="http://schemas.microsoft.com/office/drawing/2017/decorative" val="1"/>
              </a:ext>
            </a:extLst>
          </p:cNvPr>
          <p:cNvSpPr>
            <a:spLocks noChangeAspect="1"/>
          </p:cNvSpPr>
          <p:nvPr/>
        </p:nvSpPr>
        <p:spPr>
          <a:xfrm>
            <a:off x="539551" y="920537"/>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2000" b="0" i="0" u="none" baseline="0">
                <a:solidFill>
                  <a:schemeClr val="dk1"/>
                </a:solidFill>
                <a:latin typeface="Arial Black"/>
                <a:ea typeface="Arial Black"/>
                <a:cs typeface="Arial Black"/>
                <a:sym typeface="Arial Black"/>
              </a:rPr>
              <a:t>!</a:t>
            </a:r>
            <a:endParaRPr sz="2000" b="0" i="0" u="none" strike="noStrike" cap="none">
              <a:solidFill>
                <a:schemeClr val="dk1"/>
              </a:solidFill>
              <a:latin typeface="Arial Black"/>
              <a:ea typeface="Arial Black"/>
              <a:cs typeface="Arial Black"/>
              <a:sym typeface="Arial Black"/>
            </a:endParaRPr>
          </a:p>
        </p:txBody>
      </p:sp>
      <p:sp>
        <p:nvSpPr>
          <p:cNvPr id="12" name="Google Shape;194;p4">
            <a:extLst>
              <a:ext uri="{FF2B5EF4-FFF2-40B4-BE49-F238E27FC236}">
                <a16:creationId xmlns:a16="http://schemas.microsoft.com/office/drawing/2014/main" id="{78D28190-FA1F-2A4B-8875-CE329E8E4F4B}"/>
              </a:ext>
              <a:ext uri="{C183D7F6-B498-43B3-948B-1728B52AA6E4}">
                <adec:decorative xmlns:adec="http://schemas.microsoft.com/office/drawing/2017/decorative" val="1"/>
              </a:ext>
            </a:extLst>
          </p:cNvPr>
          <p:cNvSpPr>
            <a:spLocks noChangeAspect="1"/>
          </p:cNvSpPr>
          <p:nvPr/>
        </p:nvSpPr>
        <p:spPr>
          <a:xfrm>
            <a:off x="539551" y="1757780"/>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2000" b="0" i="0" u="none" baseline="0">
                <a:latin typeface="Arial Black"/>
                <a:ea typeface="Arial Black"/>
                <a:cs typeface="Arial Black"/>
                <a:sym typeface="Arial Black"/>
              </a:rPr>
              <a:t>1</a:t>
            </a:r>
            <a:endParaRPr sz="2000" b="0" i="0" u="none" strike="noStrike" cap="none">
              <a:latin typeface="Arial Black"/>
              <a:ea typeface="Arial Black"/>
              <a:cs typeface="Arial Black"/>
              <a:sym typeface="Arial Black"/>
            </a:endParaRPr>
          </a:p>
        </p:txBody>
      </p:sp>
      <p:sp>
        <p:nvSpPr>
          <p:cNvPr id="14" name="Google Shape;194;p4">
            <a:extLst>
              <a:ext uri="{FF2B5EF4-FFF2-40B4-BE49-F238E27FC236}">
                <a16:creationId xmlns:a16="http://schemas.microsoft.com/office/drawing/2014/main" id="{AC609DAC-1DC3-6340-B0F7-0312B1BF401B}"/>
              </a:ext>
              <a:ext uri="{C183D7F6-B498-43B3-948B-1728B52AA6E4}">
                <adec:decorative xmlns:adec="http://schemas.microsoft.com/office/drawing/2017/decorative" val="1"/>
              </a:ext>
            </a:extLst>
          </p:cNvPr>
          <p:cNvSpPr>
            <a:spLocks noChangeAspect="1"/>
          </p:cNvSpPr>
          <p:nvPr/>
        </p:nvSpPr>
        <p:spPr>
          <a:xfrm>
            <a:off x="539551" y="2595023"/>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2000" b="0" i="0" u="none" strike="noStrike" cap="none" baseline="0">
                <a:latin typeface="Arial Black"/>
                <a:ea typeface="Arial Black"/>
                <a:cs typeface="Arial Black"/>
                <a:sym typeface="Arial Black"/>
              </a:rPr>
              <a:t>2</a:t>
            </a:r>
            <a:endParaRPr sz="2000" b="0" i="0" u="none" strike="noStrike" cap="none">
              <a:latin typeface="Arial Black"/>
              <a:ea typeface="Arial Black"/>
              <a:cs typeface="Arial Black"/>
              <a:sym typeface="Arial Black"/>
            </a:endParaRPr>
          </a:p>
        </p:txBody>
      </p:sp>
      <p:sp>
        <p:nvSpPr>
          <p:cNvPr id="16" name="Google Shape;194;p4">
            <a:extLst>
              <a:ext uri="{FF2B5EF4-FFF2-40B4-BE49-F238E27FC236}">
                <a16:creationId xmlns:a16="http://schemas.microsoft.com/office/drawing/2014/main" id="{E299CEE6-D337-6641-90E4-16A3137C4E2A}"/>
              </a:ext>
              <a:ext uri="{C183D7F6-B498-43B3-948B-1728B52AA6E4}">
                <adec:decorative xmlns:adec="http://schemas.microsoft.com/office/drawing/2017/decorative" val="1"/>
              </a:ext>
            </a:extLst>
          </p:cNvPr>
          <p:cNvSpPr>
            <a:spLocks noChangeAspect="1"/>
          </p:cNvSpPr>
          <p:nvPr/>
        </p:nvSpPr>
        <p:spPr>
          <a:xfrm>
            <a:off x="539551" y="3432266"/>
            <a:ext cx="720000" cy="720000"/>
          </a:xfrm>
          <a:prstGeom prst="ellipse">
            <a:avLst/>
          </a:prstGeom>
          <a:solidFill>
            <a:schemeClr val="tx1"/>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2000" b="0" i="0" u="none" baseline="0">
                <a:solidFill>
                  <a:schemeClr val="bg1"/>
                </a:solidFill>
                <a:latin typeface="Arial Black"/>
                <a:ea typeface="Arial Black"/>
                <a:cs typeface="Arial Black"/>
                <a:sym typeface="Arial Black"/>
              </a:rPr>
              <a:t>3</a:t>
            </a:r>
            <a:endParaRPr sz="2000" b="0" i="0" u="none" strike="noStrike" cap="none">
              <a:solidFill>
                <a:schemeClr val="bg1"/>
              </a:solidFill>
              <a:latin typeface="Arial Black"/>
              <a:ea typeface="Arial Black"/>
              <a:cs typeface="Arial Black"/>
              <a:sym typeface="Arial Black"/>
            </a:endParaRPr>
          </a:p>
        </p:txBody>
      </p:sp>
      <p:pic>
        <p:nvPicPr>
          <p:cNvPr id="3" name="Kuva 2" descr="Mustavalkoinen kuva työkalupakista.">
            <a:extLst>
              <a:ext uri="{FF2B5EF4-FFF2-40B4-BE49-F238E27FC236}">
                <a16:creationId xmlns:a16="http://schemas.microsoft.com/office/drawing/2014/main" id="{C185226D-F2E7-48CE-911C-5B01D0874F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9728" y="2746008"/>
            <a:ext cx="4113985" cy="2723458"/>
          </a:xfrm>
          <a:prstGeom prst="rect">
            <a:avLst/>
          </a:prstGeom>
        </p:spPr>
      </p:pic>
      <p:sp>
        <p:nvSpPr>
          <p:cNvPr id="2" name="Otsikko 1">
            <a:extLst>
              <a:ext uri="{FF2B5EF4-FFF2-40B4-BE49-F238E27FC236}">
                <a16:creationId xmlns:a16="http://schemas.microsoft.com/office/drawing/2014/main" id="{4C8752B4-5E81-4A6F-BD3D-D810B9C5F42B}"/>
              </a:ext>
            </a:extLst>
          </p:cNvPr>
          <p:cNvSpPr>
            <a:spLocks noGrp="1"/>
          </p:cNvSpPr>
          <p:nvPr>
            <p:ph type="title" idx="4294967295"/>
          </p:nvPr>
        </p:nvSpPr>
        <p:spPr>
          <a:xfrm>
            <a:off x="0" y="-887538"/>
            <a:ext cx="8208912" cy="808773"/>
          </a:xfrm>
        </p:spPr>
        <p:txBody>
          <a:bodyPr/>
          <a:lstStyle/>
          <a:p>
            <a:pPr algn="l" rtl="0"/>
            <a:r>
              <a:rPr lang="sv" b="0" i="0" u="none" baseline="0"/>
              <a:t>Handlingsavsnitt</a:t>
            </a:r>
          </a:p>
        </p:txBody>
      </p:sp>
    </p:spTree>
    <p:extLst>
      <p:ext uri="{BB962C8B-B14F-4D97-AF65-F5344CB8AC3E}">
        <p14:creationId xmlns:p14="http://schemas.microsoft.com/office/powerpoint/2010/main" val="842923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pic>
        <p:nvPicPr>
          <p:cNvPr id="8" name="Picture 7" descr="Taustalla All Male Panel teksti ja edessä istuvia miehiä keskustelemassa.">
            <a:extLst>
              <a:ext uri="{FF2B5EF4-FFF2-40B4-BE49-F238E27FC236}">
                <a16:creationId xmlns:a16="http://schemas.microsoft.com/office/drawing/2014/main" id="{4A41E121-11E2-F747-A36C-F45C0B3B98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10693" y="1203325"/>
            <a:ext cx="5233307" cy="3234750"/>
          </a:xfrm>
          <a:prstGeom prst="rect">
            <a:avLst/>
          </a:prstGeom>
        </p:spPr>
      </p:pic>
      <p:pic>
        <p:nvPicPr>
          <p:cNvPr id="785" name="Google Shape;785;p37" descr="Pyöreä merkki, jonka sisällä kuva näyttelijä David Hasselhofista näyttämässä peukkua."/>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450488" y="2932372"/>
            <a:ext cx="1653500" cy="1668590"/>
          </a:xfrm>
          <a:prstGeom prst="rect">
            <a:avLst/>
          </a:prstGeom>
          <a:noFill/>
          <a:ln>
            <a:noFill/>
          </a:ln>
        </p:spPr>
      </p:pic>
      <p:sp>
        <p:nvSpPr>
          <p:cNvPr id="784" name="Google Shape;784;p37"/>
          <p:cNvSpPr txBox="1">
            <a:spLocks noGrp="1"/>
          </p:cNvSpPr>
          <p:nvPr>
            <p:ph type="body" idx="1"/>
          </p:nvPr>
        </p:nvSpPr>
        <p:spPr>
          <a:xfrm>
            <a:off x="944723" y="1395426"/>
            <a:ext cx="2665031" cy="3313113"/>
          </a:xfrm>
          <a:noFill/>
          <a:ln>
            <a:noFill/>
          </a:ln>
        </p:spPr>
        <p:txBody>
          <a:bodyPr spcFirstLastPara="1" wrap="square" lIns="0" tIns="0" rIns="0" bIns="0" anchor="t" anchorCtr="0">
            <a:noAutofit/>
          </a:bodyPr>
          <a:lstStyle/>
          <a:p>
            <a:pPr marL="127000" lvl="0" indent="0" algn="l" rtl="0">
              <a:buNone/>
            </a:pPr>
            <a:r>
              <a:rPr lang="sv" sz="1400" b="0" i="0" u="none" baseline="0" dirty="0"/>
              <a:t>I och med forskare Saara Särmäs David Hasselhoff-meme blev diskussionspaneler med endast manliga deltagare ett viralt fenomen som blev internationellt känt.</a:t>
            </a:r>
          </a:p>
        </p:txBody>
      </p:sp>
      <p:sp>
        <p:nvSpPr>
          <p:cNvPr id="783" name="Google Shape;783;p37"/>
          <p:cNvSpPr txBox="1">
            <a:spLocks noGrp="1"/>
          </p:cNvSpPr>
          <p:nvPr>
            <p:ph type="title"/>
          </p:nvPr>
        </p:nvSpPr>
        <p:spPr>
          <a:xfrm>
            <a:off x="467545" y="267494"/>
            <a:ext cx="8208912" cy="808773"/>
          </a:xfrm>
          <a:noFill/>
          <a:ln>
            <a:noFill/>
          </a:ln>
        </p:spPr>
        <p:txBody>
          <a:bodyPr spcFirstLastPara="1" wrap="square" lIns="0" tIns="0" rIns="0" bIns="0" anchor="ctr" anchorCtr="0">
            <a:noAutofit/>
          </a:bodyPr>
          <a:lstStyle/>
          <a:p>
            <a:pPr lvl="0" algn="l" rtl="0"/>
            <a:r>
              <a:rPr lang="sv" b="0" i="0" u="none" baseline="0"/>
              <a:t>En berättelse om ett meme som påverkade tankemodeller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F3CBFA30-605E-41BA-BB0A-0435BE4DA9ED}"/>
              </a:ext>
            </a:extLst>
          </p:cNvPr>
          <p:cNvSpPr>
            <a:spLocks noGrp="1"/>
          </p:cNvSpPr>
          <p:nvPr>
            <p:ph type="title"/>
          </p:nvPr>
        </p:nvSpPr>
        <p:spPr/>
        <p:txBody>
          <a:bodyPr/>
          <a:lstStyle/>
          <a:p>
            <a:pPr algn="l" rtl="0"/>
            <a:r>
              <a:rPr lang="sv" b="0" i="0" u="none" baseline="0"/>
              <a:t>Förändringsnivåer</a:t>
            </a:r>
            <a:endParaRPr lang="sv"/>
          </a:p>
        </p:txBody>
      </p:sp>
      <p:sp>
        <p:nvSpPr>
          <p:cNvPr id="23" name="Google Shape;269;p9">
            <a:extLst>
              <a:ext uri="{FF2B5EF4-FFF2-40B4-BE49-F238E27FC236}">
                <a16:creationId xmlns:a16="http://schemas.microsoft.com/office/drawing/2014/main" id="{53B773CA-4E0C-A346-8C89-BB3C40F530A7}"/>
              </a:ext>
            </a:extLst>
          </p:cNvPr>
          <p:cNvSpPr txBox="1"/>
          <p:nvPr/>
        </p:nvSpPr>
        <p:spPr>
          <a:xfrm>
            <a:off x="0" y="4228652"/>
            <a:ext cx="1185598" cy="914848"/>
          </a:xfrm>
          <a:prstGeom prst="rect">
            <a:avLst/>
          </a:prstGeom>
          <a:noFill/>
          <a:ln>
            <a:noFill/>
          </a:ln>
        </p:spPr>
        <p:txBody>
          <a:bodyPr spcFirstLastPara="1" wrap="square" lIns="144000" tIns="0" rIns="0" bIns="144000" anchor="t" anchorCtr="0">
            <a:spAutoFit/>
          </a:bodyPr>
          <a:lstStyle/>
          <a:p>
            <a:pPr algn="l" defTabSz="1219139" rtl="0">
              <a:defRPr/>
            </a:pPr>
            <a:r>
              <a:rPr lang="sv" sz="1000" b="0" i="0" u="none" baseline="0">
                <a:solidFill>
                  <a:srgbClr val="000000"/>
                </a:solidFill>
                <a:latin typeface="+mn-lt"/>
              </a:rPr>
              <a:t>Efter: Laininen 2018; </a:t>
            </a:r>
            <a:br>
              <a:rPr lang="sv" sz="1000">
                <a:solidFill>
                  <a:srgbClr val="000000"/>
                </a:solidFill>
                <a:latin typeface="+mn-lt"/>
              </a:rPr>
            </a:br>
            <a:r>
              <a:rPr lang="sv" sz="1000" b="0" i="0" u="none" baseline="0">
                <a:solidFill>
                  <a:srgbClr val="000000"/>
                </a:solidFill>
                <a:latin typeface="+mn-lt"/>
              </a:rPr>
              <a:t>O´Brien &amp; Sygna 2013; </a:t>
            </a:r>
            <a:br>
              <a:rPr lang="sv" sz="1000">
                <a:solidFill>
                  <a:srgbClr val="000000"/>
                </a:solidFill>
                <a:latin typeface="+mn-lt"/>
              </a:rPr>
            </a:br>
            <a:r>
              <a:rPr lang="sv" sz="1000" b="0" i="0" u="none" baseline="0">
                <a:solidFill>
                  <a:srgbClr val="000000"/>
                </a:solidFill>
                <a:latin typeface="+mn-lt"/>
              </a:rPr>
              <a:t>Sharma 2007.</a:t>
            </a:r>
          </a:p>
        </p:txBody>
      </p:sp>
      <p:grpSp>
        <p:nvGrpSpPr>
          <p:cNvPr id="24" name="Group 23" descr="Ympyrä, jossa on kolme kehää sisäkkäin. Sisimmäinen on numero 1, keskimmäinen numero 2 ja ulommainen numero 3. Ympyrä kuvaa erilaisten tekojen vaikutusten laajuutta niin, että sisimmän ympyrän vaikutukset ovat pienimpiä ja vastaavasti uloimman ympyrän vaikutukset laajimpia.">
            <a:extLst>
              <a:ext uri="{FF2B5EF4-FFF2-40B4-BE49-F238E27FC236}">
                <a16:creationId xmlns:a16="http://schemas.microsoft.com/office/drawing/2014/main" id="{94715E85-B794-E34C-88B9-B6D75E458142}"/>
              </a:ext>
            </a:extLst>
          </p:cNvPr>
          <p:cNvGrpSpPr/>
          <p:nvPr/>
        </p:nvGrpSpPr>
        <p:grpSpPr>
          <a:xfrm>
            <a:off x="1390655" y="1819270"/>
            <a:ext cx="6362690" cy="6362690"/>
            <a:chOff x="2293530" y="1897912"/>
            <a:chExt cx="6414488" cy="6414488"/>
          </a:xfrm>
        </p:grpSpPr>
        <p:sp>
          <p:nvSpPr>
            <p:cNvPr id="25" name="Oval 24">
              <a:extLst>
                <a:ext uri="{FF2B5EF4-FFF2-40B4-BE49-F238E27FC236}">
                  <a16:creationId xmlns:a16="http://schemas.microsoft.com/office/drawing/2014/main" id="{4F740DDB-8786-DC42-92D9-BA343436828C}"/>
                </a:ext>
              </a:extLst>
            </p:cNvPr>
            <p:cNvSpPr/>
            <p:nvPr/>
          </p:nvSpPr>
          <p:spPr>
            <a:xfrm>
              <a:off x="2442327" y="2046709"/>
              <a:ext cx="6116894" cy="61168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rtl="0">
                <a:defRPr/>
              </a:pPr>
              <a:endParaRPr lang="sv" sz="1350">
                <a:solidFill>
                  <a:srgbClr val="FFFFFF"/>
                </a:solidFill>
                <a:latin typeface="Georgia" panose="02040502050405020303"/>
              </a:endParaRPr>
            </a:p>
          </p:txBody>
        </p:sp>
        <p:sp>
          <p:nvSpPr>
            <p:cNvPr id="26" name="Oval 25">
              <a:extLst>
                <a:ext uri="{FF2B5EF4-FFF2-40B4-BE49-F238E27FC236}">
                  <a16:creationId xmlns:a16="http://schemas.microsoft.com/office/drawing/2014/main" id="{8F0D8870-33D7-1C44-831F-5F130C538BA4}"/>
                </a:ext>
              </a:extLst>
            </p:cNvPr>
            <p:cNvSpPr/>
            <p:nvPr/>
          </p:nvSpPr>
          <p:spPr>
            <a:xfrm>
              <a:off x="3199296" y="2803678"/>
              <a:ext cx="4602956" cy="4602956"/>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rtl="0">
                <a:defRPr/>
              </a:pPr>
              <a:endParaRPr lang="sv" sz="1350">
                <a:solidFill>
                  <a:srgbClr val="FFFFFF"/>
                </a:solidFill>
                <a:latin typeface="Georgia" panose="02040502050405020303"/>
              </a:endParaRPr>
            </a:p>
          </p:txBody>
        </p:sp>
        <p:sp>
          <p:nvSpPr>
            <p:cNvPr id="27" name="Oval 26">
              <a:extLst>
                <a:ext uri="{FF2B5EF4-FFF2-40B4-BE49-F238E27FC236}">
                  <a16:creationId xmlns:a16="http://schemas.microsoft.com/office/drawing/2014/main" id="{8C69E079-D9BC-BD45-A23A-52EA67B89229}"/>
                </a:ext>
              </a:extLst>
            </p:cNvPr>
            <p:cNvSpPr/>
            <p:nvPr/>
          </p:nvSpPr>
          <p:spPr>
            <a:xfrm>
              <a:off x="4227552" y="3831934"/>
              <a:ext cx="2637728" cy="2637728"/>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rtl="0">
                <a:defRPr/>
              </a:pPr>
              <a:endParaRPr lang="sv" sz="1350">
                <a:solidFill>
                  <a:srgbClr val="FFFFFF"/>
                </a:solidFill>
                <a:latin typeface="Georgia" panose="02040502050405020303"/>
              </a:endParaRPr>
            </a:p>
          </p:txBody>
        </p:sp>
        <p:grpSp>
          <p:nvGrpSpPr>
            <p:cNvPr id="28" name="Group 27">
              <a:extLst>
                <a:ext uri="{FF2B5EF4-FFF2-40B4-BE49-F238E27FC236}">
                  <a16:creationId xmlns:a16="http://schemas.microsoft.com/office/drawing/2014/main" id="{646C17B5-C046-8847-8B06-AEC09502A38F}"/>
                </a:ext>
              </a:extLst>
            </p:cNvPr>
            <p:cNvGrpSpPr/>
            <p:nvPr/>
          </p:nvGrpSpPr>
          <p:grpSpPr>
            <a:xfrm>
              <a:off x="2293530" y="1897912"/>
              <a:ext cx="6414488" cy="6414488"/>
              <a:chOff x="1437972" y="2228025"/>
              <a:chExt cx="9157698" cy="9157698"/>
            </a:xfrm>
          </p:grpSpPr>
          <p:sp>
            <p:nvSpPr>
              <p:cNvPr id="32" name="Oval 31">
                <a:extLst>
                  <a:ext uri="{FF2B5EF4-FFF2-40B4-BE49-F238E27FC236}">
                    <a16:creationId xmlns:a16="http://schemas.microsoft.com/office/drawing/2014/main" id="{D08BD095-A7A4-A14D-8435-E1E3824C0952}"/>
                  </a:ext>
                </a:extLst>
              </p:cNvPr>
              <p:cNvSpPr/>
              <p:nvPr/>
            </p:nvSpPr>
            <p:spPr>
              <a:xfrm>
                <a:off x="1437972" y="2228025"/>
                <a:ext cx="9157698" cy="915769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rtl="0">
                  <a:defRPr/>
                </a:pPr>
                <a:endParaRPr lang="sv" sz="1350">
                  <a:solidFill>
                    <a:srgbClr val="FFFFFF"/>
                  </a:solidFill>
                  <a:latin typeface="Georgia" panose="02040502050405020303"/>
                </a:endParaRPr>
              </a:p>
            </p:txBody>
          </p:sp>
          <p:sp>
            <p:nvSpPr>
              <p:cNvPr id="33" name="Oval 32">
                <a:extLst>
                  <a:ext uri="{FF2B5EF4-FFF2-40B4-BE49-F238E27FC236}">
                    <a16:creationId xmlns:a16="http://schemas.microsoft.com/office/drawing/2014/main" id="{809319BE-C92C-D74D-A596-F92DE16BC145}"/>
                  </a:ext>
                </a:extLst>
              </p:cNvPr>
              <p:cNvSpPr/>
              <p:nvPr/>
            </p:nvSpPr>
            <p:spPr>
              <a:xfrm>
                <a:off x="2948184" y="3738237"/>
                <a:ext cx="6137274" cy="613727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rtl="0">
                  <a:defRPr/>
                </a:pPr>
                <a:endParaRPr lang="sv" sz="1350">
                  <a:solidFill>
                    <a:srgbClr val="FFFFFF"/>
                  </a:solidFill>
                  <a:latin typeface="Georgia" panose="02040502050405020303"/>
                </a:endParaRPr>
              </a:p>
            </p:txBody>
          </p:sp>
          <p:sp>
            <p:nvSpPr>
              <p:cNvPr id="34" name="Oval 33">
                <a:extLst>
                  <a:ext uri="{FF2B5EF4-FFF2-40B4-BE49-F238E27FC236}">
                    <a16:creationId xmlns:a16="http://schemas.microsoft.com/office/drawing/2014/main" id="{CB42A0BD-9007-F94B-A31D-EC4F64A5A944}"/>
                  </a:ext>
                </a:extLst>
              </p:cNvPr>
              <p:cNvSpPr/>
              <p:nvPr/>
            </p:nvSpPr>
            <p:spPr>
              <a:xfrm>
                <a:off x="4389819" y="5163775"/>
                <a:ext cx="3400424" cy="340042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rtl="0">
                  <a:defRPr/>
                </a:pPr>
                <a:endParaRPr lang="sv" sz="1350">
                  <a:solidFill>
                    <a:srgbClr val="FFFFFF"/>
                  </a:solidFill>
                  <a:latin typeface="Georgia" panose="02040502050405020303"/>
                </a:endParaRPr>
              </a:p>
            </p:txBody>
          </p:sp>
        </p:grpSp>
      </p:grpSp>
      <p:grpSp>
        <p:nvGrpSpPr>
          <p:cNvPr id="38" name="Group 37">
            <a:extLst>
              <a:ext uri="{FF2B5EF4-FFF2-40B4-BE49-F238E27FC236}">
                <a16:creationId xmlns:a16="http://schemas.microsoft.com/office/drawing/2014/main" id="{1A7771BD-2C53-4F43-BFA8-092D9469421A}"/>
              </a:ext>
              <a:ext uri="{C183D7F6-B498-43B3-948B-1728B52AA6E4}">
                <adec:decorative xmlns:adec="http://schemas.microsoft.com/office/drawing/2017/decorative" val="1"/>
              </a:ext>
            </a:extLst>
          </p:cNvPr>
          <p:cNvGrpSpPr/>
          <p:nvPr/>
        </p:nvGrpSpPr>
        <p:grpSpPr>
          <a:xfrm>
            <a:off x="2956405" y="3795121"/>
            <a:ext cx="3321735" cy="836161"/>
            <a:chOff x="171405" y="1133783"/>
            <a:chExt cx="3321735" cy="836161"/>
          </a:xfrm>
        </p:grpSpPr>
        <p:sp>
          <p:nvSpPr>
            <p:cNvPr id="39" name="TextBox 38">
              <a:extLst>
                <a:ext uri="{FF2B5EF4-FFF2-40B4-BE49-F238E27FC236}">
                  <a16:creationId xmlns:a16="http://schemas.microsoft.com/office/drawing/2014/main" id="{4B03D524-DC05-6D4C-89F0-62834D9AEFDB}"/>
                </a:ext>
              </a:extLst>
            </p:cNvPr>
            <p:cNvSpPr txBox="1"/>
            <p:nvPr/>
          </p:nvSpPr>
          <p:spPr>
            <a:xfrm>
              <a:off x="171405" y="1600612"/>
              <a:ext cx="3321735" cy="369332"/>
            </a:xfrm>
            <a:prstGeom prst="rect">
              <a:avLst/>
            </a:prstGeom>
            <a:noFill/>
          </p:spPr>
          <p:txBody>
            <a:bodyPr wrap="square" rtlCol="0">
              <a:spAutoFit/>
            </a:bodyPr>
            <a:lstStyle/>
            <a:p>
              <a:pPr algn="ctr" defTabSz="685766" rtl="0">
                <a:defRPr/>
              </a:pPr>
              <a:r>
                <a:rPr lang="sv" b="0" i="0" u="none" baseline="0">
                  <a:solidFill>
                    <a:srgbClr val="000000"/>
                  </a:solidFill>
                  <a:latin typeface="+mn-lt"/>
                  <a:cs typeface="Arial Black" panose="020B0604020202020204" pitchFamily="34" charset="0"/>
                </a:rPr>
                <a:t>Beteende</a:t>
              </a:r>
            </a:p>
          </p:txBody>
        </p:sp>
        <p:sp>
          <p:nvSpPr>
            <p:cNvPr id="40" name="Google Shape;194;p4">
              <a:extLst>
                <a:ext uri="{FF2B5EF4-FFF2-40B4-BE49-F238E27FC236}">
                  <a16:creationId xmlns:a16="http://schemas.microsoft.com/office/drawing/2014/main" id="{FC925326-C0AC-A944-915C-9D7C6079AAB4}"/>
                </a:ext>
              </a:extLst>
            </p:cNvPr>
            <p:cNvSpPr>
              <a:spLocks noChangeAspect="1"/>
            </p:cNvSpPr>
            <p:nvPr/>
          </p:nvSpPr>
          <p:spPr>
            <a:xfrm>
              <a:off x="1607033" y="1133783"/>
              <a:ext cx="396000" cy="396000"/>
            </a:xfrm>
            <a:prstGeom prst="ellipse">
              <a:avLst/>
            </a:prstGeom>
            <a:solidFill>
              <a:schemeClr val="bg1"/>
            </a:solidFill>
            <a:ln w="635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1100" b="0" i="0" u="none" baseline="0">
                  <a:solidFill>
                    <a:schemeClr val="dk1"/>
                  </a:solidFill>
                  <a:latin typeface="Arial Black"/>
                  <a:ea typeface="Arial Black"/>
                  <a:cs typeface="Arial Black"/>
                  <a:sym typeface="Arial Black"/>
                </a:rPr>
                <a:t>1</a:t>
              </a:r>
              <a:endParaRPr sz="1100" b="0" i="0" u="none" strike="noStrike" cap="none">
                <a:solidFill>
                  <a:schemeClr val="dk1"/>
                </a:solidFill>
                <a:latin typeface="Arial Black"/>
                <a:ea typeface="Arial Black"/>
                <a:cs typeface="Arial Black"/>
                <a:sym typeface="Arial Black"/>
              </a:endParaRPr>
            </a:p>
          </p:txBody>
        </p:sp>
      </p:grpSp>
      <p:grpSp>
        <p:nvGrpSpPr>
          <p:cNvPr id="41" name="Group 40">
            <a:extLst>
              <a:ext uri="{FF2B5EF4-FFF2-40B4-BE49-F238E27FC236}">
                <a16:creationId xmlns:a16="http://schemas.microsoft.com/office/drawing/2014/main" id="{33E243C4-A878-0F4F-B934-DFE82AD175CB}"/>
              </a:ext>
              <a:ext uri="{C183D7F6-B498-43B3-948B-1728B52AA6E4}">
                <adec:decorative xmlns:adec="http://schemas.microsoft.com/office/drawing/2017/decorative" val="1"/>
              </a:ext>
            </a:extLst>
          </p:cNvPr>
          <p:cNvGrpSpPr/>
          <p:nvPr/>
        </p:nvGrpSpPr>
        <p:grpSpPr>
          <a:xfrm>
            <a:off x="3590851" y="2723791"/>
            <a:ext cx="1998365" cy="836161"/>
            <a:chOff x="3618090" y="2661646"/>
            <a:chExt cx="1998365" cy="836161"/>
          </a:xfrm>
        </p:grpSpPr>
        <p:sp>
          <p:nvSpPr>
            <p:cNvPr id="42" name="TextBox 41">
              <a:extLst>
                <a:ext uri="{FF2B5EF4-FFF2-40B4-BE49-F238E27FC236}">
                  <a16:creationId xmlns:a16="http://schemas.microsoft.com/office/drawing/2014/main" id="{9317AC5D-A9A9-4342-9402-BD823C4FC6D6}"/>
                </a:ext>
              </a:extLst>
            </p:cNvPr>
            <p:cNvSpPr txBox="1"/>
            <p:nvPr/>
          </p:nvSpPr>
          <p:spPr>
            <a:xfrm>
              <a:off x="3618090" y="3128475"/>
              <a:ext cx="1998365" cy="369332"/>
            </a:xfrm>
            <a:prstGeom prst="rect">
              <a:avLst/>
            </a:prstGeom>
            <a:noFill/>
          </p:spPr>
          <p:txBody>
            <a:bodyPr wrap="square" rtlCol="0">
              <a:spAutoFit/>
            </a:bodyPr>
            <a:lstStyle/>
            <a:p>
              <a:pPr algn="ctr" defTabSz="685766" rtl="0">
                <a:defRPr/>
              </a:pPr>
              <a:r>
                <a:rPr lang="sv" b="0" i="0" u="none" baseline="0">
                  <a:solidFill>
                    <a:srgbClr val="000000"/>
                  </a:solidFill>
                  <a:latin typeface="+mn-lt"/>
                  <a:cs typeface="Arial Black" panose="020B0604020202020204" pitchFamily="34" charset="0"/>
                </a:rPr>
                <a:t>Strukturer</a:t>
              </a:r>
            </a:p>
          </p:txBody>
        </p:sp>
        <p:sp>
          <p:nvSpPr>
            <p:cNvPr id="43" name="Google Shape;194;p4">
              <a:extLst>
                <a:ext uri="{FF2B5EF4-FFF2-40B4-BE49-F238E27FC236}">
                  <a16:creationId xmlns:a16="http://schemas.microsoft.com/office/drawing/2014/main" id="{8C19ACFD-3421-8F4C-B08C-8E0997AF66FE}"/>
                </a:ext>
              </a:extLst>
            </p:cNvPr>
            <p:cNvSpPr>
              <a:spLocks noChangeAspect="1"/>
            </p:cNvSpPr>
            <p:nvPr/>
          </p:nvSpPr>
          <p:spPr>
            <a:xfrm>
              <a:off x="4419272" y="2661646"/>
              <a:ext cx="396000" cy="396000"/>
            </a:xfrm>
            <a:prstGeom prst="ellipse">
              <a:avLst/>
            </a:prstGeom>
            <a:solidFill>
              <a:schemeClr val="bg1"/>
            </a:solidFill>
            <a:ln w="635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1100" b="0" i="0" u="none" baseline="0">
                  <a:solidFill>
                    <a:schemeClr val="dk1"/>
                  </a:solidFill>
                  <a:latin typeface="Arial Black"/>
                  <a:ea typeface="Arial Black"/>
                  <a:cs typeface="Arial Black"/>
                  <a:sym typeface="Arial Black"/>
                </a:rPr>
                <a:t>2</a:t>
              </a:r>
              <a:endParaRPr sz="1100" b="0" i="0" u="none" strike="noStrike" cap="none">
                <a:solidFill>
                  <a:schemeClr val="dk1"/>
                </a:solidFill>
                <a:latin typeface="Arial Black"/>
                <a:ea typeface="Arial Black"/>
                <a:cs typeface="Arial Black"/>
                <a:sym typeface="Arial Black"/>
              </a:endParaRPr>
            </a:p>
          </p:txBody>
        </p:sp>
      </p:grpSp>
      <p:grpSp>
        <p:nvGrpSpPr>
          <p:cNvPr id="44" name="Group 43">
            <a:extLst>
              <a:ext uri="{FF2B5EF4-FFF2-40B4-BE49-F238E27FC236}">
                <a16:creationId xmlns:a16="http://schemas.microsoft.com/office/drawing/2014/main" id="{B7095B6E-31F1-5A4F-8099-FDD74714395E}"/>
              </a:ext>
              <a:ext uri="{C183D7F6-B498-43B3-948B-1728B52AA6E4}">
                <adec:decorative xmlns:adec="http://schemas.microsoft.com/office/drawing/2017/decorative" val="1"/>
              </a:ext>
            </a:extLst>
          </p:cNvPr>
          <p:cNvGrpSpPr/>
          <p:nvPr/>
        </p:nvGrpSpPr>
        <p:grpSpPr>
          <a:xfrm>
            <a:off x="3590851" y="1652460"/>
            <a:ext cx="1998365" cy="836161"/>
            <a:chOff x="3618090" y="2661646"/>
            <a:chExt cx="1998365" cy="836161"/>
          </a:xfrm>
        </p:grpSpPr>
        <p:sp>
          <p:nvSpPr>
            <p:cNvPr id="45" name="TextBox 44">
              <a:extLst>
                <a:ext uri="{FF2B5EF4-FFF2-40B4-BE49-F238E27FC236}">
                  <a16:creationId xmlns:a16="http://schemas.microsoft.com/office/drawing/2014/main" id="{074CDB42-F060-B541-81C5-C0D32F362F87}"/>
                </a:ext>
              </a:extLst>
            </p:cNvPr>
            <p:cNvSpPr txBox="1"/>
            <p:nvPr/>
          </p:nvSpPr>
          <p:spPr>
            <a:xfrm>
              <a:off x="3618090" y="3128475"/>
              <a:ext cx="1998365" cy="369332"/>
            </a:xfrm>
            <a:prstGeom prst="rect">
              <a:avLst/>
            </a:prstGeom>
            <a:noFill/>
          </p:spPr>
          <p:txBody>
            <a:bodyPr wrap="square" rtlCol="0">
              <a:spAutoFit/>
            </a:bodyPr>
            <a:lstStyle/>
            <a:p>
              <a:pPr algn="ctr" defTabSz="685766" rtl="0">
                <a:defRPr/>
              </a:pPr>
              <a:r>
                <a:rPr lang="sv" b="0" i="0" u="none" baseline="0">
                  <a:solidFill>
                    <a:srgbClr val="000000"/>
                  </a:solidFill>
                  <a:latin typeface="+mn-lt"/>
                  <a:cs typeface="Arial Black" panose="020B0604020202020204" pitchFamily="34" charset="0"/>
                </a:rPr>
                <a:t>Tankemodeller</a:t>
              </a:r>
            </a:p>
          </p:txBody>
        </p:sp>
        <p:sp>
          <p:nvSpPr>
            <p:cNvPr id="46" name="Google Shape;194;p4">
              <a:extLst>
                <a:ext uri="{FF2B5EF4-FFF2-40B4-BE49-F238E27FC236}">
                  <a16:creationId xmlns:a16="http://schemas.microsoft.com/office/drawing/2014/main" id="{E99B5024-C6BE-2C49-BC52-7A377744CBB2}"/>
                </a:ext>
              </a:extLst>
            </p:cNvPr>
            <p:cNvSpPr>
              <a:spLocks noChangeAspect="1"/>
            </p:cNvSpPr>
            <p:nvPr/>
          </p:nvSpPr>
          <p:spPr>
            <a:xfrm>
              <a:off x="4419272" y="2661646"/>
              <a:ext cx="396000" cy="396000"/>
            </a:xfrm>
            <a:prstGeom prst="ellipse">
              <a:avLst/>
            </a:prstGeom>
            <a:solidFill>
              <a:schemeClr val="bg1"/>
            </a:solidFill>
            <a:ln w="635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1100" b="0" i="0" u="none" baseline="0">
                  <a:solidFill>
                    <a:schemeClr val="dk1"/>
                  </a:solidFill>
                  <a:latin typeface="Arial Black"/>
                  <a:ea typeface="Arial Black"/>
                  <a:cs typeface="Arial Black"/>
                  <a:sym typeface="Arial Black"/>
                </a:rPr>
                <a:t>3</a:t>
              </a:r>
              <a:endParaRPr sz="1100" b="0" i="0" u="none" strike="noStrike" cap="none">
                <a:solidFill>
                  <a:schemeClr val="dk1"/>
                </a:solidFill>
                <a:latin typeface="Arial Black"/>
                <a:ea typeface="Arial Black"/>
                <a:cs typeface="Arial Black"/>
                <a:sym typeface="Arial Black"/>
              </a:endParaRPr>
            </a:p>
          </p:txBody>
        </p:sp>
      </p:grpSp>
      <p:cxnSp>
        <p:nvCxnSpPr>
          <p:cNvPr id="47" name="Straight Arrow Connector 46">
            <a:extLst>
              <a:ext uri="{FF2B5EF4-FFF2-40B4-BE49-F238E27FC236}">
                <a16:creationId xmlns:a16="http://schemas.microsoft.com/office/drawing/2014/main" id="{62008EBB-FB22-124F-86FE-204612CD73A9}"/>
              </a:ext>
              <a:ext uri="{C183D7F6-B498-43B3-948B-1728B52AA6E4}">
                <adec:decorative xmlns:adec="http://schemas.microsoft.com/office/drawing/2017/decorative" val="1"/>
              </a:ext>
            </a:extLst>
          </p:cNvPr>
          <p:cNvCxnSpPr>
            <a:cxnSpLocks/>
          </p:cNvCxnSpPr>
          <p:nvPr/>
        </p:nvCxnSpPr>
        <p:spPr>
          <a:xfrm flipV="1">
            <a:off x="2906448" y="1652461"/>
            <a:ext cx="0" cy="2911072"/>
          </a:xfrm>
          <a:prstGeom prst="straightConnector1">
            <a:avLst/>
          </a:prstGeom>
          <a:ln w="6350">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D881056-65D7-1042-995B-2D6D02BB4175}"/>
              </a:ext>
            </a:extLst>
          </p:cNvPr>
          <p:cNvSpPr txBox="1"/>
          <p:nvPr/>
        </p:nvSpPr>
        <p:spPr>
          <a:xfrm rot="16200000">
            <a:off x="1368169" y="2815610"/>
            <a:ext cx="2065192" cy="584775"/>
          </a:xfrm>
          <a:prstGeom prst="rect">
            <a:avLst/>
          </a:prstGeom>
          <a:noFill/>
        </p:spPr>
        <p:txBody>
          <a:bodyPr wrap="square" rtlCol="0" anchor="t">
            <a:spAutoFit/>
          </a:bodyPr>
          <a:lstStyle/>
          <a:p>
            <a:pPr algn="ctr" defTabSz="685766" rtl="0">
              <a:defRPr/>
            </a:pPr>
            <a:r>
              <a:rPr lang="sv" sz="1600" b="0" i="0" u="none" baseline="0">
                <a:solidFill>
                  <a:srgbClr val="000000"/>
                </a:solidFill>
                <a:latin typeface="+mj-lt"/>
                <a:ea typeface="+mn-lt"/>
                <a:cs typeface="+mn-lt"/>
              </a:rPr>
              <a:t>KONSEKVENSERNAS OMFATTNING</a:t>
            </a:r>
            <a:endParaRPr lang="sv" sz="1600">
              <a:solidFill>
                <a:srgbClr val="000000"/>
              </a:solidFill>
              <a:latin typeface="+mj-lt"/>
            </a:endParaRPr>
          </a:p>
        </p:txBody>
      </p:sp>
    </p:spTree>
    <p:extLst>
      <p:ext uri="{BB962C8B-B14F-4D97-AF65-F5344CB8AC3E}">
        <p14:creationId xmlns:p14="http://schemas.microsoft.com/office/powerpoint/2010/main" val="350469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6" name="Rectangle 5">
            <a:extLst>
              <a:ext uri="{FF2B5EF4-FFF2-40B4-BE49-F238E27FC236}">
                <a16:creationId xmlns:a16="http://schemas.microsoft.com/office/drawing/2014/main" id="{639C8CB8-3C6A-CC41-A61B-A37D34A9CA97}"/>
              </a:ext>
              <a:ext uri="{C183D7F6-B498-43B3-948B-1728B52AA6E4}">
                <adec:decorative xmlns:adec="http://schemas.microsoft.com/office/drawing/2017/decorative" val="1"/>
              </a:ext>
            </a:extLst>
          </p:cNvPr>
          <p:cNvSpPr/>
          <p:nvPr/>
        </p:nvSpPr>
        <p:spPr>
          <a:xfrm rot="120000">
            <a:off x="1592034" y="2881991"/>
            <a:ext cx="5894616"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5" name="Rectangle 4">
            <a:extLst>
              <a:ext uri="{FF2B5EF4-FFF2-40B4-BE49-F238E27FC236}">
                <a16:creationId xmlns:a16="http://schemas.microsoft.com/office/drawing/2014/main" id="{3BBDD428-6722-0A44-A8E9-DBD9A27A4C41}"/>
              </a:ext>
              <a:ext uri="{C183D7F6-B498-43B3-948B-1728B52AA6E4}">
                <adec:decorative xmlns:adec="http://schemas.microsoft.com/office/drawing/2017/decorative" val="1"/>
              </a:ext>
            </a:extLst>
          </p:cNvPr>
          <p:cNvSpPr/>
          <p:nvPr/>
        </p:nvSpPr>
        <p:spPr>
          <a:xfrm rot="-120000">
            <a:off x="2057399" y="2122714"/>
            <a:ext cx="4923065"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2" name="Rectangle 1">
            <a:extLst>
              <a:ext uri="{FF2B5EF4-FFF2-40B4-BE49-F238E27FC236}">
                <a16:creationId xmlns:a16="http://schemas.microsoft.com/office/drawing/2014/main" id="{85658EEF-AEB3-AA48-B34F-7324FE782764}"/>
              </a:ext>
              <a:ext uri="{C183D7F6-B498-43B3-948B-1728B52AA6E4}">
                <adec:decorative xmlns:adec="http://schemas.microsoft.com/office/drawing/2017/decorative" val="1"/>
              </a:ext>
            </a:extLst>
          </p:cNvPr>
          <p:cNvSpPr/>
          <p:nvPr/>
        </p:nvSpPr>
        <p:spPr>
          <a:xfrm rot="120000">
            <a:off x="2457449" y="1387929"/>
            <a:ext cx="4229101"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314" name="Google Shape;314;p12"/>
          <p:cNvSpPr txBox="1">
            <a:spLocks noGrp="1"/>
          </p:cNvSpPr>
          <p:nvPr>
            <p:ph type="title"/>
          </p:nvPr>
        </p:nvSpPr>
        <p:spPr>
          <a:xfrm>
            <a:off x="539750" y="1463754"/>
            <a:ext cx="8064500" cy="2215991"/>
          </a:xfrm>
          <a:noFill/>
          <a:ln>
            <a:noFill/>
          </a:ln>
        </p:spPr>
        <p:txBody>
          <a:bodyPr spcFirstLastPara="1" wrap="square" lIns="0" tIns="0" rIns="0" bIns="0" anchor="ctr" anchorCtr="0">
            <a:spAutoFit/>
          </a:bodyPr>
          <a:lstStyle/>
          <a:p>
            <a:pPr lvl="0" rtl="0"/>
            <a:r>
              <a:rPr lang="sv" sz="4800" b="0" i="0" u="none" baseline="0">
                <a:sym typeface="Georgia"/>
              </a:rPr>
              <a:t>Vad tänker du på när</a:t>
            </a:r>
            <a:br>
              <a:rPr lang="sv" sz="4800">
                <a:sym typeface="Georgia"/>
              </a:rPr>
            </a:br>
            <a:r>
              <a:rPr lang="sv" sz="4800" b="0" i="0" u="none" baseline="0">
                <a:sym typeface="Georgia"/>
              </a:rPr>
              <a:t> du tänker på </a:t>
            </a:r>
            <a:br>
              <a:rPr lang="sv" sz="4800">
                <a:sym typeface="Georgia"/>
              </a:rPr>
            </a:br>
            <a:r>
              <a:rPr lang="sv" sz="4800" b="0" i="0" u="none" baseline="0">
                <a:sym typeface="Georgia"/>
              </a:rPr>
              <a:t>framtiden?</a:t>
            </a:r>
          </a:p>
        </p:txBody>
      </p:sp>
    </p:spTree>
    <p:extLst>
      <p:ext uri="{BB962C8B-B14F-4D97-AF65-F5344CB8AC3E}">
        <p14:creationId xmlns:p14="http://schemas.microsoft.com/office/powerpoint/2010/main" val="3380574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5" name="Rectangle 4">
            <a:extLst>
              <a:ext uri="{FF2B5EF4-FFF2-40B4-BE49-F238E27FC236}">
                <a16:creationId xmlns:a16="http://schemas.microsoft.com/office/drawing/2014/main" id="{396686E8-CCEB-804E-96CE-5C34C4D6C270}"/>
              </a:ext>
            </a:extLst>
          </p:cNvPr>
          <p:cNvSpPr/>
          <p:nvPr/>
        </p:nvSpPr>
        <p:spPr>
          <a:xfrm>
            <a:off x="-464234" y="615993"/>
            <a:ext cx="10072468" cy="3170099"/>
          </a:xfrm>
          <a:prstGeom prst="rect">
            <a:avLst/>
          </a:prstGeom>
        </p:spPr>
        <p:txBody>
          <a:bodyPr wrap="square">
            <a:spAutoFit/>
          </a:bodyPr>
          <a:lstStyle/>
          <a:p>
            <a:pPr algn="ctr" defTabSz="685800" rtl="0">
              <a:spcBef>
                <a:spcPts val="0"/>
              </a:spcBef>
              <a:spcAft>
                <a:spcPts val="0"/>
              </a:spcAft>
              <a:buClr>
                <a:srgbClr val="000000"/>
              </a:buClr>
              <a:buSzPts val="2000"/>
            </a:pPr>
            <a:r>
              <a:rPr lang="sv" sz="20000" b="0" i="0" u="none" baseline="0">
                <a:solidFill>
                  <a:srgbClr val="000000"/>
                </a:solidFill>
                <a:latin typeface="Arial Black"/>
                <a:ea typeface="Arial Black"/>
                <a:cs typeface="Arial Black"/>
                <a:sym typeface="Arial Black"/>
              </a:rPr>
              <a:t>VISION</a:t>
            </a:r>
          </a:p>
        </p:txBody>
      </p:sp>
      <p:sp>
        <p:nvSpPr>
          <p:cNvPr id="6" name="Title 5">
            <a:extLst>
              <a:ext uri="{FF2B5EF4-FFF2-40B4-BE49-F238E27FC236}">
                <a16:creationId xmlns:a16="http://schemas.microsoft.com/office/drawing/2014/main" id="{3EA8A3F0-CB4D-D442-8CAF-674C8FEA4678}"/>
              </a:ext>
            </a:extLst>
          </p:cNvPr>
          <p:cNvSpPr>
            <a:spLocks noGrp="1"/>
          </p:cNvSpPr>
          <p:nvPr>
            <p:ph type="title"/>
          </p:nvPr>
        </p:nvSpPr>
        <p:spPr>
          <a:xfrm>
            <a:off x="467544" y="267494"/>
            <a:ext cx="8208912" cy="808773"/>
          </a:xfrm>
        </p:spPr>
        <p:txBody>
          <a:bodyPr/>
          <a:lstStyle/>
          <a:p>
            <a:pPr algn="l" rtl="0"/>
            <a:r>
              <a:rPr lang="sv" b="0" i="0" u="none" baseline="0">
                <a:sym typeface="Arial Black"/>
              </a:rPr>
              <a:t>Dagens handlingar bygger upp morgondagen </a:t>
            </a:r>
            <a:endParaRPr lang="sv"/>
          </a:p>
        </p:txBody>
      </p:sp>
      <p:grpSp>
        <p:nvGrpSpPr>
          <p:cNvPr id="4" name="Group 3">
            <a:extLst>
              <a:ext uri="{FF2B5EF4-FFF2-40B4-BE49-F238E27FC236}">
                <a16:creationId xmlns:a16="http://schemas.microsoft.com/office/drawing/2014/main" id="{DA6154FC-F1C2-DE46-A151-158303769E58}"/>
              </a:ext>
              <a:ext uri="{C183D7F6-B498-43B3-948B-1728B52AA6E4}">
                <adec:decorative xmlns:adec="http://schemas.microsoft.com/office/drawing/2017/decorative" val="1"/>
              </a:ext>
            </a:extLst>
          </p:cNvPr>
          <p:cNvGrpSpPr/>
          <p:nvPr/>
        </p:nvGrpSpPr>
        <p:grpSpPr>
          <a:xfrm>
            <a:off x="1390655" y="1819270"/>
            <a:ext cx="6362690" cy="6362690"/>
            <a:chOff x="2293530" y="1897912"/>
            <a:chExt cx="6414488" cy="6414488"/>
          </a:xfrm>
        </p:grpSpPr>
        <p:sp>
          <p:nvSpPr>
            <p:cNvPr id="32" name="Oval 31">
              <a:extLst>
                <a:ext uri="{FF2B5EF4-FFF2-40B4-BE49-F238E27FC236}">
                  <a16:creationId xmlns:a16="http://schemas.microsoft.com/office/drawing/2014/main" id="{A38C480A-26DA-6945-8BB2-3B2F47E5B352}"/>
                </a:ext>
              </a:extLst>
            </p:cNvPr>
            <p:cNvSpPr/>
            <p:nvPr/>
          </p:nvSpPr>
          <p:spPr>
            <a:xfrm>
              <a:off x="2442327" y="2046709"/>
              <a:ext cx="6116894" cy="61168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rtl="0">
                <a:defRPr/>
              </a:pPr>
              <a:endParaRPr lang="sv" sz="1350">
                <a:solidFill>
                  <a:srgbClr val="FFFFFF"/>
                </a:solidFill>
                <a:latin typeface="Georgia" panose="02040502050405020303"/>
              </a:endParaRPr>
            </a:p>
          </p:txBody>
        </p:sp>
        <p:sp>
          <p:nvSpPr>
            <p:cNvPr id="33" name="Oval 32">
              <a:extLst>
                <a:ext uri="{FF2B5EF4-FFF2-40B4-BE49-F238E27FC236}">
                  <a16:creationId xmlns:a16="http://schemas.microsoft.com/office/drawing/2014/main" id="{4ECE3F66-108D-3E49-8ACD-05B8447E0B57}"/>
                </a:ext>
              </a:extLst>
            </p:cNvPr>
            <p:cNvSpPr/>
            <p:nvPr/>
          </p:nvSpPr>
          <p:spPr>
            <a:xfrm>
              <a:off x="3199296" y="2803678"/>
              <a:ext cx="4602956" cy="4602956"/>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rtl="0">
                <a:defRPr/>
              </a:pPr>
              <a:endParaRPr lang="sv" sz="1350">
                <a:solidFill>
                  <a:srgbClr val="FFFFFF"/>
                </a:solidFill>
                <a:latin typeface="Georgia" panose="02040502050405020303"/>
              </a:endParaRPr>
            </a:p>
          </p:txBody>
        </p:sp>
        <p:sp>
          <p:nvSpPr>
            <p:cNvPr id="34" name="Oval 33">
              <a:extLst>
                <a:ext uri="{FF2B5EF4-FFF2-40B4-BE49-F238E27FC236}">
                  <a16:creationId xmlns:a16="http://schemas.microsoft.com/office/drawing/2014/main" id="{06A5E53D-0716-BD49-991B-FAB41733A0A7}"/>
                </a:ext>
              </a:extLst>
            </p:cNvPr>
            <p:cNvSpPr/>
            <p:nvPr/>
          </p:nvSpPr>
          <p:spPr>
            <a:xfrm>
              <a:off x="4227552" y="3831934"/>
              <a:ext cx="2637728" cy="2637728"/>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rtl="0">
                <a:defRPr/>
              </a:pPr>
              <a:endParaRPr lang="sv" sz="1350">
                <a:solidFill>
                  <a:srgbClr val="FFFFFF"/>
                </a:solidFill>
                <a:latin typeface="Georgia" panose="02040502050405020303"/>
              </a:endParaRPr>
            </a:p>
          </p:txBody>
        </p:sp>
        <p:grpSp>
          <p:nvGrpSpPr>
            <p:cNvPr id="35" name="Group 34">
              <a:extLst>
                <a:ext uri="{FF2B5EF4-FFF2-40B4-BE49-F238E27FC236}">
                  <a16:creationId xmlns:a16="http://schemas.microsoft.com/office/drawing/2014/main" id="{00134100-A4E5-864C-B077-8EA396919B61}"/>
                </a:ext>
              </a:extLst>
            </p:cNvPr>
            <p:cNvGrpSpPr/>
            <p:nvPr/>
          </p:nvGrpSpPr>
          <p:grpSpPr>
            <a:xfrm>
              <a:off x="2293530" y="1897912"/>
              <a:ext cx="6414488" cy="6414488"/>
              <a:chOff x="1437972" y="2228025"/>
              <a:chExt cx="9157698" cy="9157698"/>
            </a:xfrm>
          </p:grpSpPr>
          <p:sp>
            <p:nvSpPr>
              <p:cNvPr id="36" name="Oval 35">
                <a:extLst>
                  <a:ext uri="{FF2B5EF4-FFF2-40B4-BE49-F238E27FC236}">
                    <a16:creationId xmlns:a16="http://schemas.microsoft.com/office/drawing/2014/main" id="{66A63A5B-EBC2-2848-A39A-D5F571FA9B5F}"/>
                  </a:ext>
                </a:extLst>
              </p:cNvPr>
              <p:cNvSpPr/>
              <p:nvPr/>
            </p:nvSpPr>
            <p:spPr>
              <a:xfrm>
                <a:off x="1437972" y="2228025"/>
                <a:ext cx="9157698" cy="915769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rtl="0">
                  <a:defRPr/>
                </a:pPr>
                <a:endParaRPr lang="sv" sz="1350">
                  <a:solidFill>
                    <a:srgbClr val="FFFFFF"/>
                  </a:solidFill>
                  <a:latin typeface="Georgia" panose="02040502050405020303"/>
                </a:endParaRPr>
              </a:p>
            </p:txBody>
          </p:sp>
          <p:sp>
            <p:nvSpPr>
              <p:cNvPr id="37" name="Oval 36">
                <a:extLst>
                  <a:ext uri="{FF2B5EF4-FFF2-40B4-BE49-F238E27FC236}">
                    <a16:creationId xmlns:a16="http://schemas.microsoft.com/office/drawing/2014/main" id="{A539D114-E661-5D44-90FE-089D6587FF1D}"/>
                  </a:ext>
                </a:extLst>
              </p:cNvPr>
              <p:cNvSpPr/>
              <p:nvPr/>
            </p:nvSpPr>
            <p:spPr>
              <a:xfrm>
                <a:off x="2948184" y="3738237"/>
                <a:ext cx="6137274" cy="613727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rtl="0">
                  <a:defRPr/>
                </a:pPr>
                <a:endParaRPr lang="sv" sz="1350">
                  <a:solidFill>
                    <a:srgbClr val="FFFFFF"/>
                  </a:solidFill>
                  <a:latin typeface="Georgia" panose="02040502050405020303"/>
                </a:endParaRPr>
              </a:p>
            </p:txBody>
          </p:sp>
          <p:sp>
            <p:nvSpPr>
              <p:cNvPr id="38" name="Oval 37">
                <a:extLst>
                  <a:ext uri="{FF2B5EF4-FFF2-40B4-BE49-F238E27FC236}">
                    <a16:creationId xmlns:a16="http://schemas.microsoft.com/office/drawing/2014/main" id="{F680F413-ABC7-664A-8C0B-264808F277DD}"/>
                  </a:ext>
                </a:extLst>
              </p:cNvPr>
              <p:cNvSpPr/>
              <p:nvPr/>
            </p:nvSpPr>
            <p:spPr>
              <a:xfrm>
                <a:off x="4389819" y="5163775"/>
                <a:ext cx="3400424" cy="340042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rtl="0">
                  <a:defRPr/>
                </a:pPr>
                <a:endParaRPr lang="sv" sz="1350">
                  <a:solidFill>
                    <a:srgbClr val="FFFFFF"/>
                  </a:solidFill>
                  <a:latin typeface="Georgia" panose="02040502050405020303"/>
                </a:endParaRPr>
              </a:p>
            </p:txBody>
          </p:sp>
        </p:grpSp>
      </p:grpSp>
      <p:grpSp>
        <p:nvGrpSpPr>
          <p:cNvPr id="43" name="Group 42">
            <a:extLst>
              <a:ext uri="{FF2B5EF4-FFF2-40B4-BE49-F238E27FC236}">
                <a16:creationId xmlns:a16="http://schemas.microsoft.com/office/drawing/2014/main" id="{A3271CDE-948B-354A-8B02-AD0CF1662885}"/>
              </a:ext>
              <a:ext uri="{C183D7F6-B498-43B3-948B-1728B52AA6E4}">
                <adec:decorative xmlns:adec="http://schemas.microsoft.com/office/drawing/2017/decorative" val="1"/>
              </a:ext>
            </a:extLst>
          </p:cNvPr>
          <p:cNvGrpSpPr/>
          <p:nvPr/>
        </p:nvGrpSpPr>
        <p:grpSpPr>
          <a:xfrm>
            <a:off x="2956405" y="3795121"/>
            <a:ext cx="3321735" cy="990049"/>
            <a:chOff x="171405" y="1133783"/>
            <a:chExt cx="3321735" cy="990049"/>
          </a:xfrm>
        </p:grpSpPr>
        <p:sp>
          <p:nvSpPr>
            <p:cNvPr id="44" name="TextBox 43">
              <a:extLst>
                <a:ext uri="{FF2B5EF4-FFF2-40B4-BE49-F238E27FC236}">
                  <a16:creationId xmlns:a16="http://schemas.microsoft.com/office/drawing/2014/main" id="{D1072E06-267D-274D-B628-BDCB6430C63D}"/>
                </a:ext>
              </a:extLst>
            </p:cNvPr>
            <p:cNvSpPr txBox="1"/>
            <p:nvPr/>
          </p:nvSpPr>
          <p:spPr>
            <a:xfrm>
              <a:off x="171405" y="1600612"/>
              <a:ext cx="3321735" cy="523220"/>
            </a:xfrm>
            <a:prstGeom prst="rect">
              <a:avLst/>
            </a:prstGeom>
            <a:noFill/>
          </p:spPr>
          <p:txBody>
            <a:bodyPr wrap="square" rtlCol="0">
              <a:spAutoFit/>
            </a:bodyPr>
            <a:lstStyle/>
            <a:p>
              <a:pPr algn="ctr" defTabSz="685766" rtl="0">
                <a:defRPr/>
              </a:pPr>
              <a:r>
                <a:rPr lang="sv" sz="1400" b="0" i="0" u="none" baseline="0">
                  <a:solidFill>
                    <a:srgbClr val="000000"/>
                  </a:solidFill>
                  <a:latin typeface="+mn-lt"/>
                  <a:cs typeface="Arial Black" panose="020B0604020202020204" pitchFamily="34" charset="0"/>
                </a:rPr>
                <a:t>Handlingar som påverkar beteendet, tjänster eller teknologin</a:t>
              </a:r>
            </a:p>
          </p:txBody>
        </p:sp>
        <p:sp>
          <p:nvSpPr>
            <p:cNvPr id="45" name="Google Shape;194;p4">
              <a:extLst>
                <a:ext uri="{FF2B5EF4-FFF2-40B4-BE49-F238E27FC236}">
                  <a16:creationId xmlns:a16="http://schemas.microsoft.com/office/drawing/2014/main" id="{43B378F6-734A-394B-9ADC-E17A921CE49F}"/>
                </a:ext>
              </a:extLst>
            </p:cNvPr>
            <p:cNvSpPr>
              <a:spLocks noChangeAspect="1"/>
            </p:cNvSpPr>
            <p:nvPr/>
          </p:nvSpPr>
          <p:spPr>
            <a:xfrm>
              <a:off x="1607033" y="1133783"/>
              <a:ext cx="396000" cy="396000"/>
            </a:xfrm>
            <a:prstGeom prst="ellipse">
              <a:avLst/>
            </a:prstGeom>
            <a:solidFill>
              <a:schemeClr val="bg1"/>
            </a:solidFill>
            <a:ln w="635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1100" b="0" i="0" u="none" baseline="0">
                  <a:solidFill>
                    <a:schemeClr val="dk1"/>
                  </a:solidFill>
                  <a:latin typeface="Arial Black"/>
                  <a:ea typeface="Arial Black"/>
                  <a:cs typeface="Arial Black"/>
                  <a:sym typeface="Arial Black"/>
                </a:rPr>
                <a:t>1</a:t>
              </a:r>
              <a:endParaRPr sz="1100" b="0" i="0" u="none" strike="noStrike" cap="none">
                <a:solidFill>
                  <a:schemeClr val="dk1"/>
                </a:solidFill>
                <a:latin typeface="Arial Black"/>
                <a:ea typeface="Arial Black"/>
                <a:cs typeface="Arial Black"/>
                <a:sym typeface="Arial Black"/>
              </a:endParaRPr>
            </a:p>
          </p:txBody>
        </p:sp>
      </p:grpSp>
      <p:grpSp>
        <p:nvGrpSpPr>
          <p:cNvPr id="7" name="Group 6">
            <a:extLst>
              <a:ext uri="{FF2B5EF4-FFF2-40B4-BE49-F238E27FC236}">
                <a16:creationId xmlns:a16="http://schemas.microsoft.com/office/drawing/2014/main" id="{BB1F4962-71B7-4845-AD16-22FB0A4FC2A7}"/>
              </a:ext>
              <a:ext uri="{C183D7F6-B498-43B3-948B-1728B52AA6E4}">
                <adec:decorative xmlns:adec="http://schemas.microsoft.com/office/drawing/2017/decorative" val="1"/>
              </a:ext>
            </a:extLst>
          </p:cNvPr>
          <p:cNvGrpSpPr/>
          <p:nvPr/>
        </p:nvGrpSpPr>
        <p:grpSpPr>
          <a:xfrm>
            <a:off x="3590851" y="2723791"/>
            <a:ext cx="1998365" cy="990049"/>
            <a:chOff x="3618090" y="2661646"/>
            <a:chExt cx="1998365" cy="990049"/>
          </a:xfrm>
        </p:grpSpPr>
        <p:sp>
          <p:nvSpPr>
            <p:cNvPr id="47" name="TextBox 46">
              <a:extLst>
                <a:ext uri="{FF2B5EF4-FFF2-40B4-BE49-F238E27FC236}">
                  <a16:creationId xmlns:a16="http://schemas.microsoft.com/office/drawing/2014/main" id="{78922904-A6A2-C147-B7C2-E906067D7FB0}"/>
                </a:ext>
              </a:extLst>
            </p:cNvPr>
            <p:cNvSpPr txBox="1"/>
            <p:nvPr/>
          </p:nvSpPr>
          <p:spPr>
            <a:xfrm>
              <a:off x="3618090" y="3128475"/>
              <a:ext cx="1998365" cy="523220"/>
            </a:xfrm>
            <a:prstGeom prst="rect">
              <a:avLst/>
            </a:prstGeom>
            <a:noFill/>
          </p:spPr>
          <p:txBody>
            <a:bodyPr wrap="square" rtlCol="0">
              <a:spAutoFit/>
            </a:bodyPr>
            <a:lstStyle/>
            <a:p>
              <a:pPr algn="ctr" defTabSz="685766" rtl="0">
                <a:defRPr/>
              </a:pPr>
              <a:r>
                <a:rPr lang="sv" sz="1400" b="0" i="0" u="none" baseline="0">
                  <a:solidFill>
                    <a:srgbClr val="000000"/>
                  </a:solidFill>
                  <a:latin typeface="+mn-lt"/>
                  <a:cs typeface="Arial Black" panose="020B0604020202020204" pitchFamily="34" charset="0"/>
                </a:rPr>
                <a:t>Handlingar som påverkar strukturer </a:t>
              </a:r>
            </a:p>
          </p:txBody>
        </p:sp>
        <p:sp>
          <p:nvSpPr>
            <p:cNvPr id="48" name="Google Shape;194;p4">
              <a:extLst>
                <a:ext uri="{FF2B5EF4-FFF2-40B4-BE49-F238E27FC236}">
                  <a16:creationId xmlns:a16="http://schemas.microsoft.com/office/drawing/2014/main" id="{23455705-E1F0-8047-B676-BE8F0E3ED397}"/>
                </a:ext>
              </a:extLst>
            </p:cNvPr>
            <p:cNvSpPr>
              <a:spLocks noChangeAspect="1"/>
            </p:cNvSpPr>
            <p:nvPr/>
          </p:nvSpPr>
          <p:spPr>
            <a:xfrm>
              <a:off x="4419272" y="2661646"/>
              <a:ext cx="396000" cy="396000"/>
            </a:xfrm>
            <a:prstGeom prst="ellipse">
              <a:avLst/>
            </a:prstGeom>
            <a:solidFill>
              <a:schemeClr val="bg1"/>
            </a:solidFill>
            <a:ln w="635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1100" b="0" i="0" u="none" baseline="0">
                  <a:solidFill>
                    <a:schemeClr val="dk1"/>
                  </a:solidFill>
                  <a:latin typeface="Arial Black"/>
                  <a:ea typeface="Arial Black"/>
                  <a:cs typeface="Arial Black"/>
                  <a:sym typeface="Arial Black"/>
                </a:rPr>
                <a:t>2</a:t>
              </a:r>
              <a:endParaRPr sz="1100" b="0" i="0" u="none" strike="noStrike" cap="none">
                <a:solidFill>
                  <a:schemeClr val="dk1"/>
                </a:solidFill>
                <a:latin typeface="Arial Black"/>
                <a:ea typeface="Arial Black"/>
                <a:cs typeface="Arial Black"/>
                <a:sym typeface="Arial Black"/>
              </a:endParaRPr>
            </a:p>
          </p:txBody>
        </p:sp>
      </p:grpSp>
      <p:grpSp>
        <p:nvGrpSpPr>
          <p:cNvPr id="49" name="Group 48">
            <a:extLst>
              <a:ext uri="{FF2B5EF4-FFF2-40B4-BE49-F238E27FC236}">
                <a16:creationId xmlns:a16="http://schemas.microsoft.com/office/drawing/2014/main" id="{0F73033F-8104-5C43-8A0D-F28F9C97E17D}"/>
              </a:ext>
              <a:ext uri="{C183D7F6-B498-43B3-948B-1728B52AA6E4}">
                <adec:decorative xmlns:adec="http://schemas.microsoft.com/office/drawing/2017/decorative" val="1"/>
              </a:ext>
            </a:extLst>
          </p:cNvPr>
          <p:cNvGrpSpPr/>
          <p:nvPr/>
        </p:nvGrpSpPr>
        <p:grpSpPr>
          <a:xfrm>
            <a:off x="3590851" y="1652460"/>
            <a:ext cx="1998365" cy="990049"/>
            <a:chOff x="3618090" y="2661646"/>
            <a:chExt cx="1998365" cy="990049"/>
          </a:xfrm>
        </p:grpSpPr>
        <p:sp>
          <p:nvSpPr>
            <p:cNvPr id="50" name="TextBox 49">
              <a:extLst>
                <a:ext uri="{FF2B5EF4-FFF2-40B4-BE49-F238E27FC236}">
                  <a16:creationId xmlns:a16="http://schemas.microsoft.com/office/drawing/2014/main" id="{E5915247-5862-9448-B66E-B8E054A37F61}"/>
                </a:ext>
              </a:extLst>
            </p:cNvPr>
            <p:cNvSpPr txBox="1"/>
            <p:nvPr/>
          </p:nvSpPr>
          <p:spPr>
            <a:xfrm>
              <a:off x="3618090" y="3128475"/>
              <a:ext cx="1998365" cy="523220"/>
            </a:xfrm>
            <a:prstGeom prst="rect">
              <a:avLst/>
            </a:prstGeom>
            <a:noFill/>
          </p:spPr>
          <p:txBody>
            <a:bodyPr wrap="square" rtlCol="0">
              <a:spAutoFit/>
            </a:bodyPr>
            <a:lstStyle/>
            <a:p>
              <a:pPr algn="ctr" defTabSz="685766" rtl="0">
                <a:defRPr/>
              </a:pPr>
              <a:r>
                <a:rPr lang="sv" sz="1400" b="0" i="0" u="none" baseline="0">
                  <a:solidFill>
                    <a:srgbClr val="000000"/>
                  </a:solidFill>
                  <a:latin typeface="+mn-lt"/>
                  <a:ea typeface="+mn-lt"/>
                  <a:cs typeface="+mn-lt"/>
                </a:rPr>
                <a:t>Handlingar som påverkar tankemodeller.</a:t>
              </a:r>
              <a:endParaRPr lang="sv" sz="1400">
                <a:solidFill>
                  <a:srgbClr val="000000"/>
                </a:solidFill>
                <a:latin typeface="+mn-lt"/>
              </a:endParaRPr>
            </a:p>
          </p:txBody>
        </p:sp>
        <p:sp>
          <p:nvSpPr>
            <p:cNvPr id="51" name="Google Shape;194;p4">
              <a:extLst>
                <a:ext uri="{FF2B5EF4-FFF2-40B4-BE49-F238E27FC236}">
                  <a16:creationId xmlns:a16="http://schemas.microsoft.com/office/drawing/2014/main" id="{D46CCC13-7CCB-4449-B8AB-CEADED20E1F1}"/>
                </a:ext>
              </a:extLst>
            </p:cNvPr>
            <p:cNvSpPr>
              <a:spLocks noChangeAspect="1"/>
            </p:cNvSpPr>
            <p:nvPr/>
          </p:nvSpPr>
          <p:spPr>
            <a:xfrm>
              <a:off x="4419272" y="2661646"/>
              <a:ext cx="396000" cy="396000"/>
            </a:xfrm>
            <a:prstGeom prst="ellipse">
              <a:avLst/>
            </a:prstGeom>
            <a:solidFill>
              <a:schemeClr val="bg1"/>
            </a:solidFill>
            <a:ln w="635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1100" b="0" i="0" u="none" baseline="0">
                  <a:solidFill>
                    <a:schemeClr val="dk1"/>
                  </a:solidFill>
                  <a:latin typeface="Arial Black"/>
                  <a:ea typeface="Arial Black"/>
                  <a:cs typeface="Arial Black"/>
                  <a:sym typeface="Arial Black"/>
                </a:rPr>
                <a:t>3</a:t>
              </a:r>
              <a:endParaRPr sz="1100" b="0" i="0" u="none" strike="noStrike" cap="none">
                <a:solidFill>
                  <a:schemeClr val="dk1"/>
                </a:solidFill>
                <a:latin typeface="Arial Black"/>
                <a:ea typeface="Arial Black"/>
                <a:cs typeface="Arial Black"/>
                <a:sym typeface="Arial Black"/>
              </a:endParaRPr>
            </a:p>
          </p:txBody>
        </p:sp>
      </p:grpSp>
    </p:spTree>
    <p:extLst>
      <p:ext uri="{BB962C8B-B14F-4D97-AF65-F5344CB8AC3E}">
        <p14:creationId xmlns:p14="http://schemas.microsoft.com/office/powerpoint/2010/main" val="787392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13" name="Rectangle 12">
            <a:extLst>
              <a:ext uri="{FF2B5EF4-FFF2-40B4-BE49-F238E27FC236}">
                <a16:creationId xmlns:a16="http://schemas.microsoft.com/office/drawing/2014/main" id="{A3BAB4A0-CCE7-5241-B250-7FD42EB9B3B0}"/>
              </a:ext>
              <a:ext uri="{C183D7F6-B498-43B3-948B-1728B52AA6E4}">
                <adec:decorative xmlns:adec="http://schemas.microsoft.com/office/drawing/2017/decorative" val="1"/>
              </a:ext>
            </a:extLst>
          </p:cNvPr>
          <p:cNvSpPr/>
          <p:nvPr/>
        </p:nvSpPr>
        <p:spPr>
          <a:xfrm rot="-60000">
            <a:off x="4952175" y="1186477"/>
            <a:ext cx="3761432"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12" name="Rectangle 11">
            <a:extLst>
              <a:ext uri="{FF2B5EF4-FFF2-40B4-BE49-F238E27FC236}">
                <a16:creationId xmlns:a16="http://schemas.microsoft.com/office/drawing/2014/main" id="{B3645558-08CC-5B4C-8C39-73A153E9CC83}"/>
              </a:ext>
              <a:ext uri="{C183D7F6-B498-43B3-948B-1728B52AA6E4}">
                <adec:decorative xmlns:adec="http://schemas.microsoft.com/office/drawing/2017/decorative" val="1"/>
              </a:ext>
            </a:extLst>
          </p:cNvPr>
          <p:cNvSpPr/>
          <p:nvPr/>
        </p:nvSpPr>
        <p:spPr>
          <a:xfrm rot="60000">
            <a:off x="4918321" y="1448908"/>
            <a:ext cx="3616816"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10" name="Rectangle 9">
            <a:extLst>
              <a:ext uri="{FF2B5EF4-FFF2-40B4-BE49-F238E27FC236}">
                <a16:creationId xmlns:a16="http://schemas.microsoft.com/office/drawing/2014/main" id="{50AE0BE8-3A7C-2443-98F5-1B96C94FB325}"/>
              </a:ext>
              <a:ext uri="{C183D7F6-B498-43B3-948B-1728B52AA6E4}">
                <adec:decorative xmlns:adec="http://schemas.microsoft.com/office/drawing/2017/decorative" val="1"/>
              </a:ext>
            </a:extLst>
          </p:cNvPr>
          <p:cNvSpPr/>
          <p:nvPr/>
        </p:nvSpPr>
        <p:spPr>
          <a:xfrm rot="-60000">
            <a:off x="541117" y="1457451"/>
            <a:ext cx="2786242"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6" name="Rectangle 5">
            <a:extLst>
              <a:ext uri="{FF2B5EF4-FFF2-40B4-BE49-F238E27FC236}">
                <a16:creationId xmlns:a16="http://schemas.microsoft.com/office/drawing/2014/main" id="{FB75B10F-16F5-EA42-9022-B4BA0D51D6E2}"/>
              </a:ext>
              <a:ext uri="{C183D7F6-B498-43B3-948B-1728B52AA6E4}">
                <adec:decorative xmlns:adec="http://schemas.microsoft.com/office/drawing/2017/decorative" val="1"/>
              </a:ext>
            </a:extLst>
          </p:cNvPr>
          <p:cNvSpPr/>
          <p:nvPr/>
        </p:nvSpPr>
        <p:spPr>
          <a:xfrm rot="60000">
            <a:off x="490285" y="1182827"/>
            <a:ext cx="3202457"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9" name="Google Shape;846;p38">
            <a:extLst>
              <a:ext uri="{FF2B5EF4-FFF2-40B4-BE49-F238E27FC236}">
                <a16:creationId xmlns:a16="http://schemas.microsoft.com/office/drawing/2014/main" id="{38ED3784-C3B4-1643-B7E2-71B3089DC993}"/>
              </a:ext>
            </a:extLst>
          </p:cNvPr>
          <p:cNvSpPr txBox="1">
            <a:spLocks/>
          </p:cNvSpPr>
          <p:nvPr/>
        </p:nvSpPr>
        <p:spPr>
          <a:xfrm>
            <a:off x="4876282" y="1203325"/>
            <a:ext cx="3780000" cy="2685351"/>
          </a:xfrm>
          <a:prstGeom prst="rect">
            <a:avLst/>
          </a:prstGeom>
          <a:noFill/>
          <a:ln>
            <a:noFill/>
          </a:ln>
        </p:spPr>
        <p:txBody>
          <a:bodyPr spcFirstLastPara="1" vert="horz" wrap="square" lIns="0" tIns="0" rIns="0" bIns="0" rtlCol="0" anchor="t" anchorCtr="0">
            <a:spAutoFit/>
          </a:bodyPr>
          <a:lstStyle>
            <a:lvl1pPr marL="457200" marR="0" lvl="0" indent="-330200" algn="l" defTabSz="457200" rtl="0" eaLnBrk="1" latinLnBrk="0" hangingPunct="1">
              <a:lnSpc>
                <a:spcPct val="100000"/>
              </a:lnSpc>
              <a:spcBef>
                <a:spcPts val="320"/>
              </a:spcBef>
              <a:spcAft>
                <a:spcPts val="0"/>
              </a:spcAft>
              <a:buClr>
                <a:schemeClr val="dk1"/>
              </a:buClr>
              <a:buSzPts val="1600"/>
              <a:buFont typeface="Merriweather Sans"/>
              <a:buChar char="-"/>
              <a:defRPr sz="1600" b="0" i="0" kern="1200">
                <a:solidFill>
                  <a:schemeClr val="dk1"/>
                </a:solidFill>
                <a:latin typeface="Georgia"/>
                <a:ea typeface="Georgia"/>
                <a:cs typeface="Georgia"/>
                <a:sym typeface="Georgia"/>
              </a:defRPr>
            </a:lvl1pPr>
            <a:lvl2pPr marL="914400" lvl="1" indent="-317500" algn="l" defTabSz="457200" rtl="0" eaLnBrk="1" latinLnBrk="0" hangingPunct="1">
              <a:lnSpc>
                <a:spcPct val="90000"/>
              </a:lnSpc>
              <a:spcBef>
                <a:spcPts val="600"/>
              </a:spcBef>
              <a:spcAft>
                <a:spcPts val="0"/>
              </a:spcAft>
              <a:buClr>
                <a:schemeClr val="dk1"/>
              </a:buClr>
              <a:buSzPts val="1400"/>
              <a:buFont typeface="Georgia"/>
              <a:buChar char="–"/>
              <a:defRPr sz="1400" b="0" i="0" kern="1200">
                <a:solidFill>
                  <a:schemeClr val="dk1"/>
                </a:solidFill>
                <a:latin typeface="Georgia"/>
                <a:ea typeface="Georgia"/>
                <a:cs typeface="Georgia"/>
                <a:sym typeface="Georgia"/>
              </a:defRPr>
            </a:lvl2pPr>
            <a:lvl3pPr marL="1371600" lvl="2" indent="-304800" algn="l" defTabSz="457200" rtl="0" eaLnBrk="1" latinLnBrk="0" hangingPunct="1">
              <a:lnSpc>
                <a:spcPct val="90000"/>
              </a:lnSpc>
              <a:spcBef>
                <a:spcPts val="600"/>
              </a:spcBef>
              <a:spcAft>
                <a:spcPts val="0"/>
              </a:spcAft>
              <a:buClr>
                <a:schemeClr val="dk1"/>
              </a:buClr>
              <a:buSzPts val="1200"/>
              <a:buFont typeface="Georgia"/>
              <a:buChar char="–"/>
              <a:defRPr sz="1200" b="0" i="0" kern="1200">
                <a:solidFill>
                  <a:schemeClr val="dk1"/>
                </a:solidFill>
                <a:latin typeface="Georgia"/>
                <a:ea typeface="Georgia"/>
                <a:cs typeface="Georgia"/>
                <a:sym typeface="Georgia"/>
              </a:defRPr>
            </a:lvl3pPr>
            <a:lvl4pPr marL="1828800" lvl="3" indent="-304800" algn="l" defTabSz="457200" rtl="0" eaLnBrk="1" latinLnBrk="0" hangingPunct="1">
              <a:lnSpc>
                <a:spcPct val="90000"/>
              </a:lnSpc>
              <a:spcBef>
                <a:spcPts val="240"/>
              </a:spcBef>
              <a:spcAft>
                <a:spcPts val="0"/>
              </a:spcAft>
              <a:buClr>
                <a:schemeClr val="dk1"/>
              </a:buClr>
              <a:buSzPts val="1200"/>
              <a:buFont typeface="Georgia"/>
              <a:buChar char="–"/>
              <a:defRPr sz="1200" b="0" i="0" kern="1200">
                <a:solidFill>
                  <a:schemeClr val="dk1"/>
                </a:solidFill>
                <a:latin typeface="Georgia"/>
                <a:ea typeface="Georgia"/>
                <a:cs typeface="Georgia"/>
                <a:sym typeface="Georgia"/>
              </a:defRPr>
            </a:lvl4pPr>
            <a:lvl5pPr marL="2286000" lvl="4" indent="-317500" algn="l" defTabSz="457200" rtl="0" eaLnBrk="1" latinLnBrk="0" hangingPunct="1">
              <a:lnSpc>
                <a:spcPct val="100000"/>
              </a:lnSpc>
              <a:spcBef>
                <a:spcPts val="280"/>
              </a:spcBef>
              <a:spcAft>
                <a:spcPts val="0"/>
              </a:spcAft>
              <a:buClr>
                <a:schemeClr val="dk1"/>
              </a:buClr>
              <a:buSzPts val="1400"/>
              <a:buFont typeface="Arial"/>
              <a:buChar char="•"/>
              <a:defRPr sz="1400" kern="1200">
                <a:solidFill>
                  <a:schemeClr val="dk1"/>
                </a:solidFill>
                <a:latin typeface="Georgia"/>
                <a:ea typeface="Georgia"/>
                <a:cs typeface="Georgia"/>
                <a:sym typeface="Georgia"/>
              </a:defRPr>
            </a:lvl5pPr>
            <a:lvl6pPr marL="2743200" lvl="5" indent="-342900" algn="l" defTabSz="457200" rtl="0" eaLnBrk="1" latinLnBrk="0" hangingPunct="1">
              <a:lnSpc>
                <a:spcPct val="100000"/>
              </a:lnSpc>
              <a:spcBef>
                <a:spcPts val="360"/>
              </a:spcBef>
              <a:spcAft>
                <a:spcPts val="0"/>
              </a:spcAft>
              <a:buClr>
                <a:schemeClr val="dk1"/>
              </a:buClr>
              <a:buSzPts val="1800"/>
              <a:buFont typeface="Arial"/>
              <a:buChar char="•"/>
              <a:defRPr sz="2000" kern="1200">
                <a:solidFill>
                  <a:schemeClr val="tx1"/>
                </a:solidFill>
                <a:latin typeface="+mn-lt"/>
                <a:ea typeface="+mn-ea"/>
                <a:cs typeface="+mn-cs"/>
              </a:defRPr>
            </a:lvl6pPr>
            <a:lvl7pPr marL="3200400" lvl="6" indent="-342900" algn="l" defTabSz="457200" rtl="0" eaLnBrk="1" latinLnBrk="0" hangingPunct="1">
              <a:lnSpc>
                <a:spcPct val="100000"/>
              </a:lnSpc>
              <a:spcBef>
                <a:spcPts val="360"/>
              </a:spcBef>
              <a:spcAft>
                <a:spcPts val="0"/>
              </a:spcAft>
              <a:buClr>
                <a:schemeClr val="dk1"/>
              </a:buClr>
              <a:buSzPts val="1800"/>
              <a:buFont typeface="Arial"/>
              <a:buChar char="•"/>
              <a:defRPr sz="2000" kern="1200">
                <a:solidFill>
                  <a:schemeClr val="tx1"/>
                </a:solidFill>
                <a:latin typeface="+mn-lt"/>
                <a:ea typeface="+mn-ea"/>
                <a:cs typeface="+mn-cs"/>
              </a:defRPr>
            </a:lvl7pPr>
            <a:lvl8pPr marL="3657600" lvl="7" indent="-342900" algn="l" defTabSz="457200" rtl="0" eaLnBrk="1" latinLnBrk="0" hangingPunct="1">
              <a:lnSpc>
                <a:spcPct val="100000"/>
              </a:lnSpc>
              <a:spcBef>
                <a:spcPts val="360"/>
              </a:spcBef>
              <a:spcAft>
                <a:spcPts val="0"/>
              </a:spcAft>
              <a:buClr>
                <a:schemeClr val="dk1"/>
              </a:buClr>
              <a:buSzPts val="1800"/>
              <a:buFont typeface="Arial"/>
              <a:buChar char="•"/>
              <a:defRPr sz="2000" kern="1200">
                <a:solidFill>
                  <a:schemeClr val="tx1"/>
                </a:solidFill>
                <a:latin typeface="+mn-lt"/>
                <a:ea typeface="+mn-ea"/>
                <a:cs typeface="+mn-cs"/>
              </a:defRPr>
            </a:lvl8pPr>
            <a:lvl9pPr marL="4114800" lvl="8" indent="-342900" algn="l" defTabSz="457200" rtl="0" eaLnBrk="1" latinLnBrk="0" hangingPunct="1">
              <a:lnSpc>
                <a:spcPct val="100000"/>
              </a:lnSpc>
              <a:spcBef>
                <a:spcPts val="360"/>
              </a:spcBef>
              <a:spcAft>
                <a:spcPts val="0"/>
              </a:spcAft>
              <a:buClr>
                <a:schemeClr val="dk1"/>
              </a:buClr>
              <a:buSzPts val="1800"/>
              <a:buFont typeface="Arial"/>
              <a:buChar char="•"/>
              <a:defRPr sz="2000" kern="1200">
                <a:solidFill>
                  <a:schemeClr val="tx1"/>
                </a:solidFill>
                <a:latin typeface="+mn-lt"/>
                <a:ea typeface="+mn-ea"/>
                <a:cs typeface="+mn-cs"/>
              </a:defRPr>
            </a:lvl9pPr>
          </a:lstStyle>
          <a:p>
            <a:pPr marL="127000" indent="0" algn="l" rtl="0" fontAlgn="auto">
              <a:buFont typeface="Merriweather Sans"/>
              <a:buNone/>
            </a:pPr>
            <a:r>
              <a:rPr lang="sv" b="1" i="0" u="none" baseline="0">
                <a:latin typeface="+mj-lt"/>
              </a:rPr>
              <a:t>Hur skulle en resa mot den vision som ni har valt se ut och låta? </a:t>
            </a:r>
          </a:p>
          <a:p>
            <a:pPr marL="127000" indent="0" algn="l" rtl="0" fontAlgn="auto">
              <a:buFont typeface="Merriweather Sans"/>
              <a:buNone/>
            </a:pPr>
            <a:endParaRPr lang="sv" b="1" dirty="0">
              <a:latin typeface="+mj-lt"/>
            </a:endParaRPr>
          </a:p>
          <a:p>
            <a:pPr marL="127000" indent="0" algn="l" rtl="0" fontAlgn="auto">
              <a:buFont typeface="Merriweather Sans"/>
              <a:buNone/>
            </a:pPr>
            <a:r>
              <a:rPr lang="sv" b="1" i="0" u="none" baseline="0">
                <a:latin typeface="+mj-lt"/>
                <a:sym typeface="Arial Black"/>
              </a:rPr>
              <a:t>Hur gör vi i praktiken? 10 min</a:t>
            </a:r>
            <a:endParaRPr lang="sv" b="1" dirty="0">
              <a:latin typeface="+mj-lt"/>
            </a:endParaRPr>
          </a:p>
          <a:p>
            <a:pPr marL="469900" indent="-342900" algn="l" rtl="0" fontAlgn="auto">
              <a:buFont typeface="+mj-lt"/>
              <a:buAutoNum type="arabicPeriod"/>
            </a:pPr>
            <a:r>
              <a:rPr lang="sv" sz="1400" b="0" i="0" u="none" baseline="0"/>
              <a:t>Ni arbetar i Framtidsbladets nyhetsredaktion och ni har som uppgift att skapa en framsida från år 2048.</a:t>
            </a:r>
          </a:p>
          <a:p>
            <a:pPr marL="469900" indent="-342900" algn="l" rtl="0" fontAlgn="auto">
              <a:buFont typeface="+mj-lt"/>
              <a:buAutoNum type="arabicPeriod"/>
            </a:pPr>
            <a:r>
              <a:rPr lang="sv" sz="1400" b="0" i="0" u="none" baseline="0"/>
              <a:t>Skriv en sådan huvudnyhet som beskriver världen på väg mot den vision som ni har skapat. Om ni vill kan ni också skriva andra, mindre nyheter. </a:t>
            </a:r>
            <a:endParaRPr lang="sv" sz="1400" dirty="0"/>
          </a:p>
        </p:txBody>
      </p:sp>
      <p:sp>
        <p:nvSpPr>
          <p:cNvPr id="846" name="Google Shape;846;p38"/>
          <p:cNvSpPr txBox="1">
            <a:spLocks noGrp="1"/>
          </p:cNvSpPr>
          <p:nvPr>
            <p:ph type="body" idx="1"/>
          </p:nvPr>
        </p:nvSpPr>
        <p:spPr>
          <a:xfrm>
            <a:off x="468312" y="1203325"/>
            <a:ext cx="3780000" cy="3488647"/>
          </a:xfrm>
          <a:noFill/>
          <a:ln>
            <a:noFill/>
          </a:ln>
        </p:spPr>
        <p:txBody>
          <a:bodyPr spcFirstLastPara="1" vert="horz" wrap="square" lIns="0" tIns="0" rIns="0" bIns="0" rtlCol="0" anchor="t" anchorCtr="0">
            <a:spAutoFit/>
          </a:bodyPr>
          <a:lstStyle/>
          <a:p>
            <a:pPr marL="127000" indent="0" algn="l" rtl="0">
              <a:buNone/>
            </a:pPr>
            <a:r>
              <a:rPr lang="sv" b="1" i="0" u="none" baseline="0">
                <a:latin typeface="+mj-lt"/>
              </a:rPr>
              <a:t>Vad borde ni nu göra för att er vision skulle kunna bli verklighet?</a:t>
            </a:r>
          </a:p>
          <a:p>
            <a:pPr marL="127000" indent="0" algn="l" rtl="0">
              <a:buNone/>
            </a:pPr>
            <a:endParaRPr lang="sv" b="1" dirty="0">
              <a:sym typeface="Arial Black"/>
            </a:endParaRPr>
          </a:p>
          <a:p>
            <a:pPr marL="127000" indent="0" algn="l" rtl="0">
              <a:buNone/>
            </a:pPr>
            <a:r>
              <a:rPr lang="sv" b="1" i="0" u="none" baseline="0">
                <a:latin typeface="+mj-lt"/>
                <a:sym typeface="Arial Black"/>
              </a:rPr>
              <a:t>Hur gör vi i praktiken? 15 min</a:t>
            </a:r>
          </a:p>
          <a:p>
            <a:pPr marL="469900" indent="-342900" algn="l" rtl="0">
              <a:buFont typeface="+mj-lt"/>
              <a:buAutoNum type="arabicPeriod"/>
            </a:pPr>
            <a:r>
              <a:rPr lang="sv" sz="1400" b="0" i="0" u="none" baseline="0"/>
              <a:t>Ni tar på er förändringsaktörens stövlar. </a:t>
            </a:r>
          </a:p>
          <a:p>
            <a:pPr marL="469900" indent="-342900" algn="l" rtl="0">
              <a:buFont typeface="+mj-lt"/>
              <a:buAutoNum type="arabicPeriod"/>
            </a:pPr>
            <a:r>
              <a:rPr lang="sv" sz="1400" b="0" i="0" u="none" baseline="0"/>
              <a:t>Kom på tre handlingar som skulle ta visionen mot att den blir verklighet och anteckna dem i Miro</a:t>
            </a:r>
            <a:endParaRPr lang="sv" sz="1400" dirty="0"/>
          </a:p>
          <a:p>
            <a:pPr marL="939800" lvl="1" indent="-342900" algn="l" rtl="0">
              <a:buFont typeface="+mj-lt"/>
              <a:buAutoNum type="arabicPeriod"/>
            </a:pPr>
            <a:r>
              <a:rPr lang="sv" b="0" i="0" u="none" baseline="0"/>
              <a:t>En handling som påverkar beteendet eller verksamheten? </a:t>
            </a:r>
          </a:p>
          <a:p>
            <a:pPr marL="939800" lvl="1" indent="-342900" algn="l" rtl="0">
              <a:buFont typeface="+mj-lt"/>
              <a:buAutoNum type="arabicPeriod"/>
            </a:pPr>
            <a:r>
              <a:rPr lang="sv" b="0" i="0" u="none" baseline="0"/>
              <a:t>En handling som påverkar strukturer (till exempel skatter, lagstiftningen)?</a:t>
            </a:r>
          </a:p>
          <a:p>
            <a:pPr marL="939800" lvl="1" indent="-342900" algn="l" rtl="0">
              <a:buFont typeface="+mj-lt"/>
              <a:buAutoNum type="arabicPeriod"/>
            </a:pPr>
            <a:r>
              <a:rPr lang="sv" b="0" i="0" u="none" baseline="0"/>
              <a:t>En handling som påverkar tankemodeller?</a:t>
            </a:r>
          </a:p>
          <a:p>
            <a:pPr marL="596900" lvl="1" indent="0" algn="l" rtl="0">
              <a:buNone/>
            </a:pPr>
            <a:endParaRPr lang="sv" dirty="0"/>
          </a:p>
        </p:txBody>
      </p:sp>
      <p:sp>
        <p:nvSpPr>
          <p:cNvPr id="845" name="Google Shape;845;p38"/>
          <p:cNvSpPr txBox="1">
            <a:spLocks noGrp="1"/>
          </p:cNvSpPr>
          <p:nvPr>
            <p:ph type="title"/>
          </p:nvPr>
        </p:nvSpPr>
        <p:spPr>
          <a:xfrm>
            <a:off x="467545" y="267494"/>
            <a:ext cx="8208912" cy="808773"/>
          </a:xfrm>
          <a:noFill/>
          <a:ln>
            <a:noFill/>
          </a:ln>
        </p:spPr>
        <p:txBody>
          <a:bodyPr spcFirstLastPara="1" vert="horz" wrap="square" lIns="0" tIns="0" rIns="0" bIns="0" rtlCol="0" anchor="ctr" anchorCtr="0">
            <a:noAutofit/>
          </a:bodyPr>
          <a:lstStyle/>
          <a:p>
            <a:pPr algn="l" rtl="0"/>
            <a:r>
              <a:rPr lang="sv" b="0" i="0" u="none" baseline="0"/>
              <a:t>Mot en önskvärd framtid</a:t>
            </a:r>
            <a:endParaRPr lang="sv"/>
          </a:p>
        </p:txBody>
      </p:sp>
    </p:spTree>
    <p:extLst>
      <p:ext uri="{BB962C8B-B14F-4D97-AF65-F5344CB8AC3E}">
        <p14:creationId xmlns:p14="http://schemas.microsoft.com/office/powerpoint/2010/main" val="117576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 name="Google Shape;194;p4">
            <a:extLst>
              <a:ext uri="{FF2B5EF4-FFF2-40B4-BE49-F238E27FC236}">
                <a16:creationId xmlns:a16="http://schemas.microsoft.com/office/drawing/2014/main" id="{ED7AE2C2-E0FC-EB46-9A81-95ACE9C6AA10}"/>
              </a:ext>
              <a:ext uri="{C183D7F6-B498-43B3-948B-1728B52AA6E4}">
                <adec:decorative xmlns:adec="http://schemas.microsoft.com/office/drawing/2017/decorative" val="1"/>
              </a:ext>
            </a:extLst>
          </p:cNvPr>
          <p:cNvSpPr>
            <a:spLocks noChangeAspect="1"/>
          </p:cNvSpPr>
          <p:nvPr/>
        </p:nvSpPr>
        <p:spPr>
          <a:xfrm>
            <a:off x="539551" y="1672114"/>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2000" b="0" i="0" u="none" baseline="0">
                <a:solidFill>
                  <a:schemeClr val="dk1"/>
                </a:solidFill>
                <a:latin typeface="Arial Black"/>
                <a:ea typeface="Arial Black"/>
                <a:cs typeface="Arial Black"/>
                <a:sym typeface="Arial Black"/>
              </a:rPr>
              <a:t>1</a:t>
            </a:r>
            <a:endParaRPr sz="2000" b="0" i="0" u="none" strike="noStrike" cap="none">
              <a:solidFill>
                <a:schemeClr val="dk1"/>
              </a:solidFill>
              <a:latin typeface="Arial Black"/>
              <a:ea typeface="Arial Black"/>
              <a:cs typeface="Arial Black"/>
              <a:sym typeface="Arial Black"/>
            </a:endParaRPr>
          </a:p>
        </p:txBody>
      </p:sp>
      <p:sp>
        <p:nvSpPr>
          <p:cNvPr id="21" name="Google Shape;194;p4">
            <a:extLst>
              <a:ext uri="{FF2B5EF4-FFF2-40B4-BE49-F238E27FC236}">
                <a16:creationId xmlns:a16="http://schemas.microsoft.com/office/drawing/2014/main" id="{A748E935-F9AC-CA4C-9E2B-B20923157A99}"/>
              </a:ext>
              <a:ext uri="{C183D7F6-B498-43B3-948B-1728B52AA6E4}">
                <adec:decorative xmlns:adec="http://schemas.microsoft.com/office/drawing/2017/decorative" val="1"/>
              </a:ext>
            </a:extLst>
          </p:cNvPr>
          <p:cNvSpPr>
            <a:spLocks noChangeAspect="1"/>
          </p:cNvSpPr>
          <p:nvPr/>
        </p:nvSpPr>
        <p:spPr>
          <a:xfrm>
            <a:off x="539551" y="2509357"/>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2000" b="0" i="0" u="none" strike="noStrike" cap="none" baseline="0">
                <a:solidFill>
                  <a:schemeClr val="dk1"/>
                </a:solidFill>
                <a:latin typeface="Arial Black"/>
                <a:ea typeface="Arial Black"/>
                <a:cs typeface="Arial Black"/>
                <a:sym typeface="Arial Black"/>
              </a:rPr>
              <a:t>2</a:t>
            </a:r>
            <a:endParaRPr sz="2000" b="0" i="0" u="none" strike="noStrike" cap="none">
              <a:solidFill>
                <a:schemeClr val="dk1"/>
              </a:solidFill>
              <a:latin typeface="Arial Black"/>
              <a:ea typeface="Arial Black"/>
              <a:cs typeface="Arial Black"/>
              <a:sym typeface="Arial Black"/>
            </a:endParaRPr>
          </a:p>
        </p:txBody>
      </p:sp>
      <p:sp>
        <p:nvSpPr>
          <p:cNvPr id="22" name="Google Shape;197;p4">
            <a:extLst>
              <a:ext uri="{FF2B5EF4-FFF2-40B4-BE49-F238E27FC236}">
                <a16:creationId xmlns:a16="http://schemas.microsoft.com/office/drawing/2014/main" id="{2C2125BD-C935-8944-BCCC-FA2F36F424D9}"/>
              </a:ext>
              <a:ext uri="{C183D7F6-B498-43B3-948B-1728B52AA6E4}">
                <adec:decorative xmlns:adec="http://schemas.microsoft.com/office/drawing/2017/decorative" val="0"/>
              </a:ext>
            </a:extLst>
          </p:cNvPr>
          <p:cNvSpPr txBox="1"/>
          <p:nvPr/>
        </p:nvSpPr>
        <p:spPr>
          <a:xfrm>
            <a:off x="1541637" y="3575904"/>
            <a:ext cx="5601175" cy="249299"/>
          </a:xfrm>
          <a:prstGeom prst="rect">
            <a:avLst/>
          </a:prstGeom>
          <a:noFill/>
          <a:ln>
            <a:noFill/>
          </a:ln>
        </p:spPr>
        <p:txBody>
          <a:bodyPr spcFirstLastPara="1" wrap="square" lIns="0" tIns="0" rIns="0" bIns="0" anchor="t" anchorCtr="0">
            <a:spAutoFit/>
          </a:bodyPr>
          <a:lstStyle/>
          <a:p>
            <a:pPr lvl="0" algn="l" rtl="0">
              <a:lnSpc>
                <a:spcPct val="90000"/>
              </a:lnSpc>
              <a:spcBef>
                <a:spcPts val="0"/>
              </a:spcBef>
              <a:spcAft>
                <a:spcPts val="0"/>
              </a:spcAft>
              <a:buClr>
                <a:schemeClr val="dk1"/>
              </a:buClr>
              <a:buSzPts val="1600"/>
            </a:pPr>
            <a:r>
              <a:rPr lang="sv" b="1" i="0" u="none" baseline="0">
                <a:solidFill>
                  <a:schemeClr val="dk1"/>
                </a:solidFill>
                <a:latin typeface="+mn-lt"/>
                <a:ea typeface="Arial Black"/>
                <a:cs typeface="Arial Black"/>
                <a:sym typeface="Arial Black"/>
              </a:rPr>
              <a:t>Vi kom med idéer</a:t>
            </a:r>
            <a:r>
              <a:rPr lang="sv" b="0" i="0" u="none" baseline="0">
                <a:solidFill>
                  <a:schemeClr val="dk1"/>
                </a:solidFill>
                <a:latin typeface="+mn-lt"/>
                <a:ea typeface="Arial Black"/>
                <a:cs typeface="Arial Black"/>
                <a:sym typeface="Arial Black"/>
              </a:rPr>
              <a:t> om att påverka framtiden</a:t>
            </a:r>
            <a:endParaRPr lang="sv">
              <a:solidFill>
                <a:srgbClr val="000000"/>
              </a:solidFill>
              <a:latin typeface="+mn-lt"/>
              <a:ea typeface="Arial"/>
              <a:cs typeface="Arial"/>
              <a:sym typeface="Arial"/>
            </a:endParaRPr>
          </a:p>
        </p:txBody>
      </p:sp>
      <p:sp>
        <p:nvSpPr>
          <p:cNvPr id="20" name="Google Shape;195;p4">
            <a:extLst>
              <a:ext uri="{FF2B5EF4-FFF2-40B4-BE49-F238E27FC236}">
                <a16:creationId xmlns:a16="http://schemas.microsoft.com/office/drawing/2014/main" id="{938D4F3F-C262-F94A-A4FC-B3A90BC5CDD5}"/>
              </a:ext>
            </a:extLst>
          </p:cNvPr>
          <p:cNvSpPr txBox="1"/>
          <p:nvPr/>
        </p:nvSpPr>
        <p:spPr>
          <a:xfrm>
            <a:off x="1541637" y="2744707"/>
            <a:ext cx="5601175" cy="249299"/>
          </a:xfrm>
          <a:prstGeom prst="rect">
            <a:avLst/>
          </a:prstGeom>
          <a:noFill/>
          <a:ln>
            <a:noFill/>
          </a:ln>
        </p:spPr>
        <p:txBody>
          <a:bodyPr spcFirstLastPara="1" wrap="square" lIns="0" tIns="0" rIns="0" bIns="0" anchor="t" anchorCtr="0">
            <a:spAutoFit/>
          </a:bodyPr>
          <a:lstStyle/>
          <a:p>
            <a:pPr lvl="0" algn="l" rtl="0">
              <a:lnSpc>
                <a:spcPct val="90000"/>
              </a:lnSpc>
              <a:spcBef>
                <a:spcPts val="0"/>
              </a:spcBef>
              <a:spcAft>
                <a:spcPts val="0"/>
              </a:spcAft>
              <a:buClr>
                <a:schemeClr val="dk1"/>
              </a:buClr>
              <a:buSzPts val="1600"/>
            </a:pPr>
            <a:r>
              <a:rPr lang="sv" b="1" i="0" u="none" baseline="0">
                <a:solidFill>
                  <a:schemeClr val="dk1"/>
                </a:solidFill>
                <a:latin typeface="+mn-lt"/>
                <a:ea typeface="Arial Black"/>
                <a:cs typeface="Arial Black"/>
                <a:sym typeface="Arial Black"/>
              </a:rPr>
              <a:t>Vi föreställde oss</a:t>
            </a:r>
            <a:r>
              <a:rPr lang="sv" b="0" i="0" u="none" baseline="0">
                <a:solidFill>
                  <a:schemeClr val="dk1"/>
                </a:solidFill>
                <a:latin typeface="+mn-lt"/>
                <a:ea typeface="Arial Black"/>
                <a:cs typeface="Arial Black"/>
                <a:sym typeface="Arial Black"/>
              </a:rPr>
              <a:t> önskvärda framtider</a:t>
            </a:r>
            <a:endParaRPr lang="sv">
              <a:solidFill>
                <a:srgbClr val="000000"/>
              </a:solidFill>
              <a:latin typeface="+mn-lt"/>
              <a:ea typeface="Arial"/>
              <a:cs typeface="Arial"/>
              <a:sym typeface="Arial"/>
            </a:endParaRPr>
          </a:p>
        </p:txBody>
      </p:sp>
      <p:sp>
        <p:nvSpPr>
          <p:cNvPr id="18" name="Google Shape;193;p4">
            <a:extLst>
              <a:ext uri="{FF2B5EF4-FFF2-40B4-BE49-F238E27FC236}">
                <a16:creationId xmlns:a16="http://schemas.microsoft.com/office/drawing/2014/main" id="{8B1CF36D-6BCD-8B49-9141-2C3DA3D5A606}"/>
              </a:ext>
            </a:extLst>
          </p:cNvPr>
          <p:cNvSpPr txBox="1">
            <a:spLocks/>
          </p:cNvSpPr>
          <p:nvPr/>
        </p:nvSpPr>
        <p:spPr>
          <a:xfrm>
            <a:off x="1542112" y="1907464"/>
            <a:ext cx="5600700" cy="249299"/>
          </a:xfrm>
          <a:prstGeom prst="rect">
            <a:avLst/>
          </a:prstGeom>
          <a:noFill/>
          <a:ln>
            <a:noFill/>
          </a:ln>
        </p:spPr>
        <p:txBody>
          <a:bodyPr spcFirstLastPara="1" vert="horz" wrap="square" lIns="0" tIns="0" rIns="0" bIns="0" rtlCol="0" anchor="t" anchorCtr="0">
            <a:spAutoFit/>
          </a:bodyPr>
          <a:lstStyle>
            <a:lvl1pPr marL="179388" indent="-179388" algn="l" defTabSz="457200" rtl="0" eaLnBrk="1" latinLnBrk="0" hangingPunct="1">
              <a:lnSpc>
                <a:spcPct val="100000"/>
              </a:lnSpc>
              <a:spcBef>
                <a:spcPct val="20000"/>
              </a:spcBef>
              <a:buFont typeface="Lucida Grande"/>
              <a:buChar char="-"/>
              <a:defRPr sz="1600" b="0" i="0" kern="1200">
                <a:solidFill>
                  <a:schemeClr val="tx1"/>
                </a:solidFill>
                <a:latin typeface="+mn-lt"/>
                <a:ea typeface="+mn-ea"/>
                <a:cs typeface="Georgia"/>
              </a:defRPr>
            </a:lvl1pPr>
            <a:lvl2pPr marL="357188" indent="-177800" algn="l" defTabSz="457200" rtl="0" eaLnBrk="1" latinLnBrk="0" hangingPunct="1">
              <a:lnSpc>
                <a:spcPct val="100000"/>
              </a:lnSpc>
              <a:spcBef>
                <a:spcPct val="20000"/>
              </a:spcBef>
              <a:buFont typeface="Georgia" panose="02040502050405020303" pitchFamily="18" charset="0"/>
              <a:buChar char="–"/>
              <a:defRPr sz="1400" b="0" i="0" kern="1200">
                <a:solidFill>
                  <a:schemeClr val="tx1"/>
                </a:solidFill>
                <a:latin typeface="+mn-lt"/>
                <a:ea typeface="+mn-ea"/>
                <a:cs typeface="Georgia"/>
              </a:defRPr>
            </a:lvl2pPr>
            <a:lvl3pPr marL="536575" indent="-171450" algn="l" defTabSz="457200" rtl="0" eaLnBrk="1" latinLnBrk="0" hangingPunct="1">
              <a:lnSpc>
                <a:spcPct val="100000"/>
              </a:lnSpc>
              <a:spcBef>
                <a:spcPct val="20000"/>
              </a:spcBef>
              <a:buFont typeface="Georgia" panose="02040502050405020303" pitchFamily="18" charset="0"/>
              <a:buChar char="–"/>
              <a:defRPr sz="1200" b="0" i="0" kern="1200">
                <a:solidFill>
                  <a:schemeClr val="tx1"/>
                </a:solidFill>
                <a:latin typeface="+mn-lt"/>
                <a:ea typeface="+mn-ea"/>
                <a:cs typeface="Georgia"/>
              </a:defRPr>
            </a:lvl3pPr>
            <a:lvl4pPr marL="720725" indent="-171450" algn="l" defTabSz="457200" rtl="0" eaLnBrk="1" latinLnBrk="0" hangingPunct="1">
              <a:lnSpc>
                <a:spcPct val="100000"/>
              </a:lnSpc>
              <a:spcBef>
                <a:spcPct val="20000"/>
              </a:spcBef>
              <a:buFont typeface="Georgia" panose="02040502050405020303" pitchFamily="18" charset="0"/>
              <a:buChar char="–"/>
              <a:defRPr sz="1200" b="0" i="0" kern="1200">
                <a:solidFill>
                  <a:schemeClr val="tx1"/>
                </a:solidFill>
                <a:latin typeface="+mn-lt"/>
                <a:ea typeface="+mn-ea"/>
                <a:cs typeface="Georgia"/>
              </a:defRPr>
            </a:lvl4pPr>
            <a:lvl5pPr marL="1828800" indent="0" algn="ctr" defTabSz="457200" rtl="0" eaLnBrk="1" latinLnBrk="0" hangingPunct="1">
              <a:spcBef>
                <a:spcPct val="20000"/>
              </a:spcBef>
              <a:buFont typeface="Arial"/>
              <a:buNone/>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l" rtl="0">
              <a:lnSpc>
                <a:spcPct val="90000"/>
              </a:lnSpc>
              <a:spcBef>
                <a:spcPts val="0"/>
              </a:spcBef>
              <a:spcAft>
                <a:spcPts val="0"/>
              </a:spcAft>
              <a:buClr>
                <a:schemeClr val="dk1"/>
              </a:buClr>
              <a:buSzPts val="1600"/>
              <a:buNone/>
            </a:pPr>
            <a:r>
              <a:rPr lang="sv" sz="1800" b="1" i="0" u="none" baseline="0">
                <a:ea typeface="Arial Black"/>
                <a:cs typeface="Arial Black"/>
                <a:sym typeface="Arial Black"/>
              </a:rPr>
              <a:t>Vi utmanade</a:t>
            </a:r>
            <a:r>
              <a:rPr lang="sv" sz="1800" b="0" i="0" u="none" baseline="0">
                <a:ea typeface="Arial Black"/>
                <a:cs typeface="Arial Black"/>
                <a:sym typeface="Arial Black"/>
              </a:rPr>
              <a:t> antaganden om framtiden</a:t>
            </a:r>
            <a:endParaRPr lang="sv" sz="1800">
              <a:ea typeface="Arial Black"/>
              <a:cs typeface="Arial Black"/>
              <a:sym typeface="Arial Black"/>
            </a:endParaRPr>
          </a:p>
        </p:txBody>
      </p:sp>
      <p:sp>
        <p:nvSpPr>
          <p:cNvPr id="192" name="Google Shape;192;p4"/>
          <p:cNvSpPr txBox="1">
            <a:spLocks noGrp="1"/>
          </p:cNvSpPr>
          <p:nvPr>
            <p:ph type="title"/>
          </p:nvPr>
        </p:nvSpPr>
        <p:spPr>
          <a:xfrm>
            <a:off x="467544" y="267494"/>
            <a:ext cx="8208912" cy="808773"/>
          </a:xfrm>
          <a:noFill/>
          <a:ln>
            <a:noFill/>
          </a:ln>
        </p:spPr>
        <p:txBody>
          <a:bodyPr spcFirstLastPara="1" wrap="square" lIns="0" tIns="0" rIns="0" bIns="0" anchor="ctr" anchorCtr="0">
            <a:noAutofit/>
          </a:bodyPr>
          <a:lstStyle/>
          <a:p>
            <a:pPr lvl="0" algn="l" rtl="0"/>
            <a:r>
              <a:rPr lang="sv" b="0" i="0" u="none" baseline="0"/>
              <a:t>Repetition: vad gjorde vi nyss?</a:t>
            </a:r>
          </a:p>
        </p:txBody>
      </p:sp>
      <p:sp>
        <p:nvSpPr>
          <p:cNvPr id="23" name="Google Shape;194;p4">
            <a:extLst>
              <a:ext uri="{FF2B5EF4-FFF2-40B4-BE49-F238E27FC236}">
                <a16:creationId xmlns:a16="http://schemas.microsoft.com/office/drawing/2014/main" id="{7C25BF94-13C5-9E42-81E0-5ED00ECABE9E}"/>
              </a:ext>
              <a:ext uri="{C183D7F6-B498-43B3-948B-1728B52AA6E4}">
                <adec:decorative xmlns:adec="http://schemas.microsoft.com/office/drawing/2017/decorative" val="1"/>
              </a:ext>
            </a:extLst>
          </p:cNvPr>
          <p:cNvSpPr>
            <a:spLocks noChangeAspect="1"/>
          </p:cNvSpPr>
          <p:nvPr/>
        </p:nvSpPr>
        <p:spPr>
          <a:xfrm>
            <a:off x="539551" y="3346600"/>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2000" b="0" i="0" u="none" baseline="0">
                <a:solidFill>
                  <a:schemeClr val="dk1"/>
                </a:solidFill>
                <a:latin typeface="Arial Black"/>
                <a:ea typeface="Arial Black"/>
                <a:cs typeface="Arial Black"/>
                <a:sym typeface="Arial Black"/>
              </a:rPr>
              <a:t>3</a:t>
            </a:r>
            <a:endParaRPr sz="2000" b="0" i="0" u="none" strike="noStrike" cap="none">
              <a:solidFill>
                <a:schemeClr val="dk1"/>
              </a:solidFill>
              <a:latin typeface="Arial Black"/>
              <a:ea typeface="Arial Black"/>
              <a:cs typeface="Arial Black"/>
              <a:sym typeface="Arial Black"/>
            </a:endParaRPr>
          </a:p>
        </p:txBody>
      </p:sp>
      <p:pic>
        <p:nvPicPr>
          <p:cNvPr id="14" name="Picture 13">
            <a:extLst>
              <a:ext uri="{FF2B5EF4-FFF2-40B4-BE49-F238E27FC236}">
                <a16:creationId xmlns:a16="http://schemas.microsoft.com/office/drawing/2014/main" id="{82A6CFB9-A79A-894E-9FF4-B144C27A58CF}"/>
              </a:ext>
              <a:ext uri="{C183D7F6-B498-43B3-948B-1728B52AA6E4}">
                <adec:decorative xmlns:adec="http://schemas.microsoft.com/office/drawing/2017/decorative" val="1"/>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rot="21070784" flipH="1">
            <a:off x="7192403" y="1425312"/>
            <a:ext cx="2380967" cy="1732235"/>
          </a:xfrm>
          <a:prstGeom prst="rect">
            <a:avLst/>
          </a:prstGeom>
        </p:spPr>
      </p:pic>
      <p:pic>
        <p:nvPicPr>
          <p:cNvPr id="4" name="Kuva 3">
            <a:extLst>
              <a:ext uri="{FF2B5EF4-FFF2-40B4-BE49-F238E27FC236}">
                <a16:creationId xmlns:a16="http://schemas.microsoft.com/office/drawing/2014/main" id="{400B93A3-317F-4499-9E76-F7293763AC3E}"/>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9769" y="2101143"/>
            <a:ext cx="2842330" cy="3045354"/>
          </a:xfrm>
          <a:prstGeom prst="rect">
            <a:avLst/>
          </a:prstGeom>
        </p:spPr>
      </p:pic>
      <p:pic>
        <p:nvPicPr>
          <p:cNvPr id="3" name="Kuva 2">
            <a:extLst>
              <a:ext uri="{FF2B5EF4-FFF2-40B4-BE49-F238E27FC236}">
                <a16:creationId xmlns:a16="http://schemas.microsoft.com/office/drawing/2014/main" id="{75A0B72A-BE8D-4AAE-98F6-BF1ED00E644E}"/>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6486" y="3947526"/>
            <a:ext cx="2566565" cy="1699066"/>
          </a:xfrm>
          <a:prstGeom prst="rect">
            <a:avLst/>
          </a:prstGeom>
        </p:spPr>
      </p:pic>
    </p:spTree>
    <p:extLst>
      <p:ext uri="{BB962C8B-B14F-4D97-AF65-F5344CB8AC3E}">
        <p14:creationId xmlns:p14="http://schemas.microsoft.com/office/powerpoint/2010/main" val="3032360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8" name="Rectangle 27">
            <a:extLst>
              <a:ext uri="{FF2B5EF4-FFF2-40B4-BE49-F238E27FC236}">
                <a16:creationId xmlns:a16="http://schemas.microsoft.com/office/drawing/2014/main" id="{6A6A07CA-1247-4B46-8B31-E1A6FBAEF8B3}"/>
              </a:ext>
              <a:ext uri="{C183D7F6-B498-43B3-948B-1728B52AA6E4}">
                <adec:decorative xmlns:adec="http://schemas.microsoft.com/office/drawing/2017/decorative" val="1"/>
              </a:ext>
            </a:extLst>
          </p:cNvPr>
          <p:cNvSpPr/>
          <p:nvPr/>
        </p:nvSpPr>
        <p:spPr>
          <a:xfrm rot="21540000" flipH="1">
            <a:off x="3321709" y="4134250"/>
            <a:ext cx="2478577" cy="54888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27" name="Rectangle 26">
            <a:extLst>
              <a:ext uri="{FF2B5EF4-FFF2-40B4-BE49-F238E27FC236}">
                <a16:creationId xmlns:a16="http://schemas.microsoft.com/office/drawing/2014/main" id="{DB7E9C17-4715-A242-94CE-F2382DFBCF04}"/>
              </a:ext>
              <a:ext uri="{C183D7F6-B498-43B3-948B-1728B52AA6E4}">
                <adec:decorative xmlns:adec="http://schemas.microsoft.com/office/drawing/2017/decorative" val="1"/>
              </a:ext>
            </a:extLst>
          </p:cNvPr>
          <p:cNvSpPr/>
          <p:nvPr/>
        </p:nvSpPr>
        <p:spPr>
          <a:xfrm rot="-60000">
            <a:off x="7521957" y="2294890"/>
            <a:ext cx="1363969" cy="54888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26" name="Rectangle 25">
            <a:extLst>
              <a:ext uri="{FF2B5EF4-FFF2-40B4-BE49-F238E27FC236}">
                <a16:creationId xmlns:a16="http://schemas.microsoft.com/office/drawing/2014/main" id="{BFCAF982-B488-D24A-BFA7-F8D50E83783B}"/>
              </a:ext>
              <a:ext uri="{C183D7F6-B498-43B3-948B-1728B52AA6E4}">
                <adec:decorative xmlns:adec="http://schemas.microsoft.com/office/drawing/2017/decorative" val="1"/>
              </a:ext>
            </a:extLst>
          </p:cNvPr>
          <p:cNvSpPr/>
          <p:nvPr/>
        </p:nvSpPr>
        <p:spPr>
          <a:xfrm rot="-60000">
            <a:off x="350691" y="2294890"/>
            <a:ext cx="1363969" cy="54888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25" name="Rectangle 24">
            <a:extLst>
              <a:ext uri="{FF2B5EF4-FFF2-40B4-BE49-F238E27FC236}">
                <a16:creationId xmlns:a16="http://schemas.microsoft.com/office/drawing/2014/main" id="{F1C5FC92-D989-5E4D-B3F1-73AC835112B5}"/>
              </a:ext>
              <a:ext uri="{C183D7F6-B498-43B3-948B-1728B52AA6E4}">
                <adec:decorative xmlns:adec="http://schemas.microsoft.com/office/drawing/2017/decorative" val="1"/>
              </a:ext>
            </a:extLst>
          </p:cNvPr>
          <p:cNvSpPr/>
          <p:nvPr/>
        </p:nvSpPr>
        <p:spPr>
          <a:xfrm rot="60000">
            <a:off x="3466360" y="456550"/>
            <a:ext cx="2211276" cy="54888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269" name="Google Shape;269;p9"/>
          <p:cNvSpPr txBox="1"/>
          <p:nvPr/>
        </p:nvSpPr>
        <p:spPr>
          <a:xfrm>
            <a:off x="0" y="4844205"/>
            <a:ext cx="2056368" cy="299295"/>
          </a:xfrm>
          <a:prstGeom prst="rect">
            <a:avLst/>
          </a:prstGeom>
          <a:noFill/>
          <a:ln>
            <a:noFill/>
          </a:ln>
        </p:spPr>
        <p:txBody>
          <a:bodyPr spcFirstLastPara="1" wrap="square" lIns="144000" tIns="0" rIns="0" bIns="1440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v" sz="1000" b="0" i="0" u="none" strike="noStrike" cap="none" baseline="0">
                <a:solidFill>
                  <a:srgbClr val="000000"/>
                </a:solidFill>
                <a:latin typeface="Georgia"/>
                <a:ea typeface="Georgia"/>
                <a:cs typeface="Georgia"/>
                <a:sym typeface="Georgia"/>
              </a:rPr>
              <a:t>Efter: Fred Polak</a:t>
            </a:r>
            <a:endParaRPr sz="1000" b="0" i="0" u="none" strike="noStrike" cap="none">
              <a:solidFill>
                <a:srgbClr val="000000"/>
              </a:solidFill>
              <a:latin typeface="Georgia"/>
              <a:ea typeface="Georgia"/>
              <a:cs typeface="Georgia"/>
              <a:sym typeface="Georgia"/>
            </a:endParaRPr>
          </a:p>
        </p:txBody>
      </p:sp>
      <p:grpSp>
        <p:nvGrpSpPr>
          <p:cNvPr id="7" name="Group 6">
            <a:extLst>
              <a:ext uri="{FF2B5EF4-FFF2-40B4-BE49-F238E27FC236}">
                <a16:creationId xmlns:a16="http://schemas.microsoft.com/office/drawing/2014/main" id="{43ECF141-1D77-8743-A0EA-DBEFEAD7DC9E}"/>
              </a:ext>
              <a:ext uri="{C183D7F6-B498-43B3-948B-1728B52AA6E4}">
                <adec:decorative xmlns:adec="http://schemas.microsoft.com/office/drawing/2017/decorative" val="1"/>
              </a:ext>
            </a:extLst>
          </p:cNvPr>
          <p:cNvGrpSpPr/>
          <p:nvPr/>
        </p:nvGrpSpPr>
        <p:grpSpPr>
          <a:xfrm>
            <a:off x="3406510" y="515549"/>
            <a:ext cx="2330979" cy="4112403"/>
            <a:chOff x="3406510" y="515549"/>
            <a:chExt cx="2330979" cy="4112403"/>
          </a:xfrm>
        </p:grpSpPr>
        <p:sp>
          <p:nvSpPr>
            <p:cNvPr id="260" name="Google Shape;260;p9"/>
            <p:cNvSpPr txBox="1"/>
            <p:nvPr/>
          </p:nvSpPr>
          <p:spPr>
            <a:xfrm>
              <a:off x="3460319" y="515549"/>
              <a:ext cx="2201357"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400"/>
                <a:buFont typeface="Georgia"/>
                <a:buNone/>
              </a:pPr>
              <a:r>
                <a:rPr lang="sv" sz="1400" b="0" i="0" u="none" strike="noStrike" cap="none" baseline="0">
                  <a:solidFill>
                    <a:schemeClr val="dk1"/>
                  </a:solidFill>
                  <a:latin typeface="+mj-lt"/>
                  <a:ea typeface="Georgia"/>
                  <a:cs typeface="Georgia"/>
                  <a:sym typeface="Georgia"/>
                </a:rPr>
                <a:t>Världen förändras till det bättre</a:t>
              </a:r>
              <a:endParaRPr sz="1400" b="0" i="0" u="none" strike="noStrike" cap="none">
                <a:solidFill>
                  <a:schemeClr val="dk1"/>
                </a:solidFill>
                <a:latin typeface="+mj-lt"/>
                <a:ea typeface="Georgia"/>
                <a:cs typeface="Georgia"/>
                <a:sym typeface="Georgia"/>
              </a:endParaRPr>
            </a:p>
          </p:txBody>
        </p:sp>
        <p:sp>
          <p:nvSpPr>
            <p:cNvPr id="261" name="Google Shape;261;p9"/>
            <p:cNvSpPr txBox="1"/>
            <p:nvPr/>
          </p:nvSpPr>
          <p:spPr>
            <a:xfrm>
              <a:off x="3406510" y="4197065"/>
              <a:ext cx="2330979"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400"/>
                <a:buFont typeface="Georgia"/>
                <a:buNone/>
              </a:pPr>
              <a:r>
                <a:rPr lang="sv" sz="1400" b="0" i="0" u="none" strike="noStrike" cap="none" baseline="0">
                  <a:solidFill>
                    <a:schemeClr val="dk1"/>
                  </a:solidFill>
                  <a:latin typeface="+mj-lt"/>
                  <a:ea typeface="Georgia"/>
                  <a:cs typeface="Georgia"/>
                  <a:sym typeface="Georgia"/>
                </a:rPr>
                <a:t>Världen förändras till det sämre</a:t>
              </a:r>
              <a:endParaRPr sz="1400" b="0" i="0" u="none" strike="noStrike" cap="none">
                <a:solidFill>
                  <a:schemeClr val="dk1"/>
                </a:solidFill>
                <a:latin typeface="+mj-lt"/>
                <a:ea typeface="Georgia"/>
                <a:cs typeface="Georgia"/>
                <a:sym typeface="Georgia"/>
              </a:endParaRPr>
            </a:p>
          </p:txBody>
        </p:sp>
      </p:grpSp>
      <p:grpSp>
        <p:nvGrpSpPr>
          <p:cNvPr id="6" name="Group 5">
            <a:extLst>
              <a:ext uri="{FF2B5EF4-FFF2-40B4-BE49-F238E27FC236}">
                <a16:creationId xmlns:a16="http://schemas.microsoft.com/office/drawing/2014/main" id="{42420E0E-8AEF-3E49-AB1F-96C4E98A9666}"/>
              </a:ext>
              <a:ext uri="{C183D7F6-B498-43B3-948B-1728B52AA6E4}">
                <adec:decorative xmlns:adec="http://schemas.microsoft.com/office/drawing/2017/decorative" val="1"/>
              </a:ext>
            </a:extLst>
          </p:cNvPr>
          <p:cNvGrpSpPr/>
          <p:nvPr/>
        </p:nvGrpSpPr>
        <p:grpSpPr>
          <a:xfrm>
            <a:off x="414352" y="2356306"/>
            <a:ext cx="8315296" cy="430887"/>
            <a:chOff x="343593" y="2356306"/>
            <a:chExt cx="8315296" cy="430887"/>
          </a:xfrm>
        </p:grpSpPr>
        <p:sp>
          <p:nvSpPr>
            <p:cNvPr id="263" name="Google Shape;263;p9"/>
            <p:cNvSpPr txBox="1"/>
            <p:nvPr/>
          </p:nvSpPr>
          <p:spPr>
            <a:xfrm>
              <a:off x="7609628" y="2356306"/>
              <a:ext cx="1049261"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400"/>
                <a:buFont typeface="Georgia"/>
                <a:buNone/>
              </a:pPr>
              <a:r>
                <a:rPr lang="sv" sz="1400" b="0" i="0" u="none" strike="noStrike" cap="none" baseline="0">
                  <a:solidFill>
                    <a:schemeClr val="dk1"/>
                  </a:solidFill>
                  <a:latin typeface="+mj-lt"/>
                  <a:ea typeface="Georgia"/>
                  <a:cs typeface="Georgia"/>
                  <a:sym typeface="Georgia"/>
                </a:rPr>
                <a:t>Jag kan </a:t>
              </a:r>
              <a:endParaRPr sz="1400" b="0" i="0" u="none" strike="noStrike" cap="none">
                <a:solidFill>
                  <a:srgbClr val="000000"/>
                </a:solidFill>
                <a:latin typeface="+mj-lt"/>
                <a:ea typeface="Arial"/>
                <a:cs typeface="Arial"/>
                <a:sym typeface="Arial"/>
              </a:endParaRPr>
            </a:p>
            <a:p>
              <a:pPr marL="0" marR="0" lvl="0" indent="0" algn="ctr" rtl="0">
                <a:lnSpc>
                  <a:spcPct val="100000"/>
                </a:lnSpc>
                <a:spcBef>
                  <a:spcPts val="0"/>
                </a:spcBef>
                <a:spcAft>
                  <a:spcPts val="0"/>
                </a:spcAft>
                <a:buClr>
                  <a:schemeClr val="dk1"/>
                </a:buClr>
                <a:buSzPts val="1400"/>
                <a:buFont typeface="Georgia"/>
                <a:buNone/>
              </a:pPr>
              <a:r>
                <a:rPr lang="sv" sz="1400" b="0" i="0" u="none" strike="noStrike" cap="none" baseline="0">
                  <a:solidFill>
                    <a:schemeClr val="dk1"/>
                  </a:solidFill>
                  <a:latin typeface="+mj-lt"/>
                  <a:ea typeface="Georgia"/>
                  <a:cs typeface="Georgia"/>
                  <a:sym typeface="Georgia"/>
                </a:rPr>
                <a:t>påverka detta</a:t>
              </a:r>
              <a:endParaRPr sz="1400" b="0" i="0" u="none" strike="noStrike" cap="none">
                <a:solidFill>
                  <a:schemeClr val="dk1"/>
                </a:solidFill>
                <a:latin typeface="+mj-lt"/>
                <a:ea typeface="Georgia"/>
                <a:cs typeface="Georgia"/>
                <a:sym typeface="Georgia"/>
              </a:endParaRPr>
            </a:p>
          </p:txBody>
        </p:sp>
        <p:sp>
          <p:nvSpPr>
            <p:cNvPr id="264" name="Google Shape;264;p9"/>
            <p:cNvSpPr txBox="1"/>
            <p:nvPr/>
          </p:nvSpPr>
          <p:spPr>
            <a:xfrm>
              <a:off x="343593" y="2356306"/>
              <a:ext cx="1227664"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400"/>
                <a:buFont typeface="Georgia"/>
                <a:buNone/>
              </a:pPr>
              <a:r>
                <a:rPr lang="sv" sz="1400" b="0" i="0" u="none" strike="noStrike" cap="none" baseline="0">
                  <a:solidFill>
                    <a:schemeClr val="dk1"/>
                  </a:solidFill>
                  <a:latin typeface="+mj-lt"/>
                  <a:ea typeface="Georgia"/>
                  <a:cs typeface="Georgia"/>
                  <a:sym typeface="Georgia"/>
                </a:rPr>
                <a:t>Jag kan inte påverka detta</a:t>
              </a:r>
              <a:endParaRPr sz="1400" b="0" i="0" u="none" strike="noStrike" cap="none">
                <a:solidFill>
                  <a:schemeClr val="dk1"/>
                </a:solidFill>
                <a:latin typeface="+mj-lt"/>
                <a:ea typeface="Georgia"/>
                <a:cs typeface="Georgia"/>
                <a:sym typeface="Georgia"/>
              </a:endParaRPr>
            </a:p>
          </p:txBody>
        </p:sp>
      </p:grpSp>
      <p:grpSp>
        <p:nvGrpSpPr>
          <p:cNvPr id="4" name="Group 3" descr="Kaksi nuolta, jotka jakavat dian nelikentäksi.">
            <a:extLst>
              <a:ext uri="{FF2B5EF4-FFF2-40B4-BE49-F238E27FC236}">
                <a16:creationId xmlns:a16="http://schemas.microsoft.com/office/drawing/2014/main" id="{8631C757-F082-7E43-B7CC-8F1EEC32E71D}"/>
              </a:ext>
            </a:extLst>
          </p:cNvPr>
          <p:cNvGrpSpPr/>
          <p:nvPr/>
        </p:nvGrpSpPr>
        <p:grpSpPr>
          <a:xfrm>
            <a:off x="2462741" y="1164168"/>
            <a:ext cx="4218515" cy="2815164"/>
            <a:chOff x="2680808" y="1826926"/>
            <a:chExt cx="2967024" cy="1980000"/>
          </a:xfrm>
        </p:grpSpPr>
        <p:cxnSp>
          <p:nvCxnSpPr>
            <p:cNvPr id="259" name="Google Shape;259;p9"/>
            <p:cNvCxnSpPr>
              <a:cxnSpLocks/>
            </p:cNvCxnSpPr>
            <p:nvPr/>
          </p:nvCxnSpPr>
          <p:spPr>
            <a:xfrm rot="10800000">
              <a:off x="4164320" y="1826926"/>
              <a:ext cx="0" cy="1980000"/>
            </a:xfrm>
            <a:prstGeom prst="straightConnector1">
              <a:avLst/>
            </a:prstGeom>
            <a:noFill/>
            <a:ln w="6350" cap="flat" cmpd="sng">
              <a:solidFill>
                <a:schemeClr val="dk1"/>
              </a:solidFill>
              <a:prstDash val="solid"/>
              <a:round/>
              <a:headEnd type="arrow" w="med" len="med"/>
              <a:tailEnd type="arrow" w="med" len="med"/>
            </a:ln>
          </p:spPr>
        </p:cxnSp>
        <p:cxnSp>
          <p:nvCxnSpPr>
            <p:cNvPr id="11" name="Google Shape;259;p9">
              <a:extLst>
                <a:ext uri="{FF2B5EF4-FFF2-40B4-BE49-F238E27FC236}">
                  <a16:creationId xmlns:a16="http://schemas.microsoft.com/office/drawing/2014/main" id="{69F022CA-2550-C341-A26E-95656AFE46F6}"/>
                </a:ext>
              </a:extLst>
            </p:cNvPr>
            <p:cNvCxnSpPr>
              <a:cxnSpLocks/>
            </p:cNvCxnSpPr>
            <p:nvPr/>
          </p:nvCxnSpPr>
          <p:spPr>
            <a:xfrm flipH="1">
              <a:off x="2680808" y="2816927"/>
              <a:ext cx="2967024" cy="0"/>
            </a:xfrm>
            <a:prstGeom prst="straightConnector1">
              <a:avLst/>
            </a:prstGeom>
            <a:noFill/>
            <a:ln w="6350" cap="flat" cmpd="sng">
              <a:solidFill>
                <a:schemeClr val="dk1"/>
              </a:solidFill>
              <a:prstDash val="solid"/>
              <a:round/>
              <a:headEnd type="arrow" w="med" len="med"/>
              <a:tailEnd type="arrow" w="med" len="med"/>
            </a:ln>
          </p:spPr>
        </p:cxnSp>
      </p:grpSp>
      <p:pic>
        <p:nvPicPr>
          <p:cNvPr id="23" name="Picture 22">
            <a:extLst>
              <a:ext uri="{FF2B5EF4-FFF2-40B4-BE49-F238E27FC236}">
                <a16:creationId xmlns:a16="http://schemas.microsoft.com/office/drawing/2014/main" id="{B8CEB0F6-403E-2446-84E9-DF03C7B1AF1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121327">
            <a:off x="6036460" y="3313305"/>
            <a:ext cx="4234866" cy="3321462"/>
          </a:xfrm>
          <a:prstGeom prst="rect">
            <a:avLst/>
          </a:prstGeom>
        </p:spPr>
      </p:pic>
      <p:sp>
        <p:nvSpPr>
          <p:cNvPr id="2" name="Otsikko 1">
            <a:extLst>
              <a:ext uri="{FF2B5EF4-FFF2-40B4-BE49-F238E27FC236}">
                <a16:creationId xmlns:a16="http://schemas.microsoft.com/office/drawing/2014/main" id="{0ADA510A-0D37-41DC-BA5E-CB04593C6996}"/>
              </a:ext>
            </a:extLst>
          </p:cNvPr>
          <p:cNvSpPr>
            <a:spLocks noGrp="1"/>
          </p:cNvSpPr>
          <p:nvPr>
            <p:ph type="title"/>
          </p:nvPr>
        </p:nvSpPr>
        <p:spPr>
          <a:xfrm>
            <a:off x="0" y="-778379"/>
            <a:ext cx="8064896" cy="664757"/>
          </a:xfrm>
        </p:spPr>
        <p:txBody>
          <a:bodyPr/>
          <a:lstStyle/>
          <a:p>
            <a:pPr algn="l" rtl="0"/>
            <a:r>
              <a:rPr lang="sv" b="0" i="0" u="none" baseline="0"/>
              <a:t>Fyrfält</a:t>
            </a:r>
            <a:endParaRPr lang="sv"/>
          </a:p>
        </p:txBody>
      </p:sp>
    </p:spTree>
    <p:extLst>
      <p:ext uri="{BB962C8B-B14F-4D97-AF65-F5344CB8AC3E}">
        <p14:creationId xmlns:p14="http://schemas.microsoft.com/office/powerpoint/2010/main" val="921488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7" name="Google Shape;297;p10">
            <a:extLst>
              <a:ext uri="{C183D7F6-B498-43B3-948B-1728B52AA6E4}">
                <adec:decorative xmlns:adec="http://schemas.microsoft.com/office/drawing/2017/decorative" val="1"/>
              </a:ext>
            </a:extLst>
          </p:cNvPr>
          <p:cNvSpPr/>
          <p:nvPr/>
        </p:nvSpPr>
        <p:spPr>
          <a:xfrm>
            <a:off x="4407986" y="771550"/>
            <a:ext cx="328029" cy="3600400"/>
          </a:xfrm>
          <a:prstGeom prst="leftBrace">
            <a:avLst>
              <a:gd name="adj1" fmla="val 117967"/>
              <a:gd name="adj2" fmla="val 50000"/>
            </a:avLst>
          </a:prstGeom>
          <a:noFill/>
          <a:ln w="63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 name="Group 2" descr="Alekkain tekstit tulevaisuusajattelu ja muutoksentekeminen ja niiden välissä keltainen sydän. Kuvan idea on kiteyttää mistä tulevaisuuteen vaikuttamisessa on kyse. ">
            <a:extLst>
              <a:ext uri="{FF2B5EF4-FFF2-40B4-BE49-F238E27FC236}">
                <a16:creationId xmlns:a16="http://schemas.microsoft.com/office/drawing/2014/main" id="{8B4F4968-4B95-3241-B94A-D1D8B9B38A69}"/>
              </a:ext>
            </a:extLst>
          </p:cNvPr>
          <p:cNvGrpSpPr/>
          <p:nvPr/>
        </p:nvGrpSpPr>
        <p:grpSpPr>
          <a:xfrm>
            <a:off x="5548317" y="1005828"/>
            <a:ext cx="2725023" cy="3064731"/>
            <a:chOff x="5548317" y="739580"/>
            <a:chExt cx="2725023" cy="3064731"/>
          </a:xfrm>
        </p:grpSpPr>
        <p:sp>
          <p:nvSpPr>
            <p:cNvPr id="295" name="Google Shape;295;p10"/>
            <p:cNvSpPr txBox="1"/>
            <p:nvPr/>
          </p:nvSpPr>
          <p:spPr>
            <a:xfrm>
              <a:off x="5548317" y="3028714"/>
              <a:ext cx="2725023" cy="775597"/>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Clr>
                  <a:schemeClr val="dk1"/>
                </a:buClr>
                <a:buSzPts val="2600"/>
                <a:buFont typeface="Georgia"/>
                <a:buNone/>
              </a:pPr>
              <a:r>
                <a:rPr lang="sv" sz="2800" b="0" i="0" u="none" strike="noStrike" cap="none" baseline="0">
                  <a:solidFill>
                    <a:schemeClr val="dk1"/>
                  </a:solidFill>
                  <a:latin typeface="+mj-lt"/>
                  <a:ea typeface="Georgia"/>
                  <a:cs typeface="Georgia"/>
                  <a:sym typeface="Georgia"/>
                </a:rPr>
                <a:t>Förändringsskapande</a:t>
              </a:r>
              <a:endParaRPr sz="2800" b="0" i="0" u="none" strike="noStrike" cap="none" dirty="0">
                <a:solidFill>
                  <a:srgbClr val="000000"/>
                </a:solidFill>
                <a:latin typeface="+mj-lt"/>
                <a:ea typeface="Arial"/>
                <a:cs typeface="Arial"/>
                <a:sym typeface="Arial"/>
              </a:endParaRPr>
            </a:p>
          </p:txBody>
        </p:sp>
        <p:sp>
          <p:nvSpPr>
            <p:cNvPr id="5" name="Heart 4">
              <a:extLst>
                <a:ext uri="{FF2B5EF4-FFF2-40B4-BE49-F238E27FC236}">
                  <a16:creationId xmlns:a16="http://schemas.microsoft.com/office/drawing/2014/main" id="{E5D0D5DD-D5B8-F742-BE1B-67E40674501D}"/>
                </a:ext>
              </a:extLst>
            </p:cNvPr>
            <p:cNvSpPr/>
            <p:nvPr/>
          </p:nvSpPr>
          <p:spPr>
            <a:xfrm>
              <a:off x="6304201" y="1770116"/>
              <a:ext cx="1213256" cy="1070772"/>
            </a:xfrm>
            <a:prstGeom prst="hear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8" name="Google Shape;295;p10">
              <a:extLst>
                <a:ext uri="{FF2B5EF4-FFF2-40B4-BE49-F238E27FC236}">
                  <a16:creationId xmlns:a16="http://schemas.microsoft.com/office/drawing/2014/main" id="{861A62D7-B5CF-E142-8345-D9FA504141AF}"/>
                </a:ext>
              </a:extLst>
            </p:cNvPr>
            <p:cNvSpPr txBox="1"/>
            <p:nvPr/>
          </p:nvSpPr>
          <p:spPr>
            <a:xfrm>
              <a:off x="5548317" y="739580"/>
              <a:ext cx="2725023" cy="775597"/>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Clr>
                  <a:schemeClr val="dk1"/>
                </a:buClr>
                <a:buSzPts val="2600"/>
                <a:buFont typeface="Georgia"/>
                <a:buNone/>
              </a:pPr>
              <a:r>
                <a:rPr lang="sv" sz="2800" b="0" i="0" u="none" strike="noStrike" cap="none" baseline="0">
                  <a:solidFill>
                    <a:schemeClr val="dk1"/>
                  </a:solidFill>
                  <a:latin typeface="+mj-lt"/>
                  <a:ea typeface="Georgia"/>
                  <a:cs typeface="Georgia"/>
                  <a:sym typeface="Georgia"/>
                </a:rPr>
                <a:t>Framtidstänkande</a:t>
              </a:r>
              <a:endParaRPr sz="2800" b="0" i="0" u="none" strike="noStrike" cap="none" dirty="0">
                <a:solidFill>
                  <a:srgbClr val="000000"/>
                </a:solidFill>
                <a:latin typeface="+mj-lt"/>
                <a:ea typeface="Arial"/>
                <a:cs typeface="Arial"/>
                <a:sym typeface="Arial"/>
              </a:endParaRPr>
            </a:p>
          </p:txBody>
        </p:sp>
      </p:grpSp>
      <p:sp>
        <p:nvSpPr>
          <p:cNvPr id="296" name="Google Shape;296;p10"/>
          <p:cNvSpPr txBox="1"/>
          <p:nvPr/>
        </p:nvSpPr>
        <p:spPr>
          <a:xfrm>
            <a:off x="161362" y="2000184"/>
            <a:ext cx="4246624" cy="941796"/>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Clr>
                <a:schemeClr val="dk1"/>
              </a:buClr>
              <a:buSzPts val="3200"/>
              <a:buFont typeface="Georgia"/>
              <a:buNone/>
            </a:pPr>
            <a:r>
              <a:rPr lang="sv" sz="3400" b="0" i="0" u="none" strike="noStrike" cap="none" baseline="0">
                <a:solidFill>
                  <a:schemeClr val="dk1"/>
                </a:solidFill>
                <a:latin typeface="+mj-lt"/>
                <a:ea typeface="Georgia"/>
                <a:cs typeface="Georgia"/>
                <a:sym typeface="Georgia"/>
              </a:rPr>
              <a:t>Att påverka framtiden</a:t>
            </a:r>
            <a:endParaRPr sz="3400" b="0" i="0" u="none" strike="noStrike" cap="none" dirty="0">
              <a:solidFill>
                <a:schemeClr val="dk1"/>
              </a:solidFill>
              <a:latin typeface="+mj-lt"/>
              <a:ea typeface="Georgia"/>
              <a:cs typeface="Georgia"/>
              <a:sym typeface="Georgia"/>
            </a:endParaRPr>
          </a:p>
        </p:txBody>
      </p:sp>
      <p:sp>
        <p:nvSpPr>
          <p:cNvPr id="2" name="Otsikko 1">
            <a:extLst>
              <a:ext uri="{FF2B5EF4-FFF2-40B4-BE49-F238E27FC236}">
                <a16:creationId xmlns:a16="http://schemas.microsoft.com/office/drawing/2014/main" id="{DCAE855E-9747-4132-9ECB-5B9829ACEE35}"/>
              </a:ext>
            </a:extLst>
          </p:cNvPr>
          <p:cNvSpPr>
            <a:spLocks noGrp="1"/>
          </p:cNvSpPr>
          <p:nvPr>
            <p:ph type="title" idx="4294967295"/>
          </p:nvPr>
        </p:nvSpPr>
        <p:spPr>
          <a:xfrm>
            <a:off x="64428" y="-942068"/>
            <a:ext cx="8208912" cy="808773"/>
          </a:xfrm>
        </p:spPr>
        <p:txBody>
          <a:bodyPr/>
          <a:lstStyle/>
          <a:p>
            <a:pPr algn="l" rtl="0"/>
            <a:r>
              <a:rPr lang="sv" b="0" i="0" u="none" baseline="0"/>
              <a:t>Att påverka framtiden</a:t>
            </a:r>
          </a:p>
        </p:txBody>
      </p:sp>
    </p:spTree>
    <p:extLst>
      <p:ext uri="{BB962C8B-B14F-4D97-AF65-F5344CB8AC3E}">
        <p14:creationId xmlns:p14="http://schemas.microsoft.com/office/powerpoint/2010/main" val="3170110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5" name="Oval 4">
            <a:extLst>
              <a:ext uri="{FF2B5EF4-FFF2-40B4-BE49-F238E27FC236}">
                <a16:creationId xmlns:a16="http://schemas.microsoft.com/office/drawing/2014/main" id="{B6A08B1E-628D-4043-930C-FC32F62D74CE}"/>
              </a:ext>
              <a:ext uri="{C183D7F6-B498-43B3-948B-1728B52AA6E4}">
                <adec:decorative xmlns:adec="http://schemas.microsoft.com/office/drawing/2017/decorative" val="1"/>
              </a:ext>
            </a:extLst>
          </p:cNvPr>
          <p:cNvSpPr/>
          <p:nvPr/>
        </p:nvSpPr>
        <p:spPr>
          <a:xfrm>
            <a:off x="1995714" y="-4536"/>
            <a:ext cx="5152572" cy="515257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770" name="Google Shape;770;p35"/>
          <p:cNvSpPr txBox="1">
            <a:spLocks noGrp="1"/>
          </p:cNvSpPr>
          <p:nvPr>
            <p:ph type="title"/>
          </p:nvPr>
        </p:nvSpPr>
        <p:spPr>
          <a:xfrm>
            <a:off x="1036109" y="766603"/>
            <a:ext cx="7071783" cy="2954655"/>
          </a:xfrm>
          <a:noFill/>
          <a:ln>
            <a:noFill/>
          </a:ln>
        </p:spPr>
        <p:txBody>
          <a:bodyPr spcFirstLastPara="1" wrap="square" lIns="0" tIns="0" rIns="0" bIns="0" anchor="ctr" anchorCtr="0">
            <a:spAutoFit/>
          </a:bodyPr>
          <a:lstStyle/>
          <a:p>
            <a:pPr lvl="0" rtl="0"/>
            <a:r>
              <a:rPr lang="sv" sz="4800" b="0" i="0" u="none" baseline="0"/>
              <a:t>“Vision without action is daydream, </a:t>
            </a:r>
            <a:br>
              <a:rPr lang="sv" sz="4800"/>
            </a:br>
            <a:r>
              <a:rPr lang="sv" sz="4800" b="0" i="0" u="none" baseline="0"/>
              <a:t>action without vision is nightmare.”</a:t>
            </a:r>
            <a:endParaRPr lang="sv" sz="4800">
              <a:sym typeface="Georgia"/>
            </a:endParaRPr>
          </a:p>
        </p:txBody>
      </p:sp>
      <p:sp>
        <p:nvSpPr>
          <p:cNvPr id="9" name="Text Placeholder 8">
            <a:extLst>
              <a:ext uri="{FF2B5EF4-FFF2-40B4-BE49-F238E27FC236}">
                <a16:creationId xmlns:a16="http://schemas.microsoft.com/office/drawing/2014/main" id="{04220B46-D606-BD4C-9EBD-0ADB3FD26411}"/>
              </a:ext>
            </a:extLst>
          </p:cNvPr>
          <p:cNvSpPr>
            <a:spLocks noGrp="1"/>
          </p:cNvSpPr>
          <p:nvPr>
            <p:ph type="body" idx="1"/>
          </p:nvPr>
        </p:nvSpPr>
        <p:spPr>
          <a:xfrm>
            <a:off x="539552" y="3998381"/>
            <a:ext cx="8064896" cy="431800"/>
          </a:xfrm>
        </p:spPr>
        <p:txBody>
          <a:bodyPr/>
          <a:lstStyle/>
          <a:p>
            <a:pPr rtl="0"/>
            <a:r>
              <a:rPr lang="sv" b="0" i="0" u="none" baseline="0"/>
              <a:t>Japanese proverb</a:t>
            </a:r>
          </a:p>
        </p:txBody>
      </p:sp>
    </p:spTree>
    <p:extLst>
      <p:ext uri="{BB962C8B-B14F-4D97-AF65-F5344CB8AC3E}">
        <p14:creationId xmlns:p14="http://schemas.microsoft.com/office/powerpoint/2010/main" val="3004895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1DCE11-E8F4-0541-A236-02918B8D3410}"/>
              </a:ext>
              <a:ext uri="{C183D7F6-B498-43B3-948B-1728B52AA6E4}">
                <adec:decorative xmlns:adec="http://schemas.microsoft.com/office/drawing/2017/decorative" val="1"/>
              </a:ext>
            </a:extLst>
          </p:cNvPr>
          <p:cNvSpPr/>
          <p:nvPr/>
        </p:nvSpPr>
        <p:spPr>
          <a:xfrm rot="-120000">
            <a:off x="1820634" y="2268134"/>
            <a:ext cx="5486402"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3" name="Rectangle 2">
            <a:extLst>
              <a:ext uri="{FF2B5EF4-FFF2-40B4-BE49-F238E27FC236}">
                <a16:creationId xmlns:a16="http://schemas.microsoft.com/office/drawing/2014/main" id="{C3FAE55F-8A8E-4041-A381-F8BFB038761E}"/>
              </a:ext>
              <a:ext uri="{C183D7F6-B498-43B3-948B-1728B52AA6E4}">
                <adec:decorative xmlns:adec="http://schemas.microsoft.com/office/drawing/2017/decorative" val="1"/>
              </a:ext>
            </a:extLst>
          </p:cNvPr>
          <p:cNvSpPr/>
          <p:nvPr/>
        </p:nvSpPr>
        <p:spPr>
          <a:xfrm rot="120000">
            <a:off x="1665513" y="1525185"/>
            <a:ext cx="5796644"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12" name="Title 11">
            <a:extLst>
              <a:ext uri="{FF2B5EF4-FFF2-40B4-BE49-F238E27FC236}">
                <a16:creationId xmlns:a16="http://schemas.microsoft.com/office/drawing/2014/main" id="{6AADB297-EF3B-9345-9795-BEC5DD546212}"/>
              </a:ext>
            </a:extLst>
          </p:cNvPr>
          <p:cNvSpPr>
            <a:spLocks noGrp="1"/>
          </p:cNvSpPr>
          <p:nvPr>
            <p:ph type="title"/>
          </p:nvPr>
        </p:nvSpPr>
        <p:spPr>
          <a:xfrm>
            <a:off x="539552" y="1564719"/>
            <a:ext cx="8064896" cy="1619099"/>
          </a:xfrm>
        </p:spPr>
        <p:txBody>
          <a:bodyPr>
            <a:spAutoFit/>
          </a:bodyPr>
          <a:lstStyle/>
          <a:p>
            <a:pPr rtl="0"/>
            <a:r>
              <a:rPr lang="sv" sz="4800" b="0" i="0" u="none" baseline="0"/>
              <a:t>Vilken tanke</a:t>
            </a:r>
            <a:br>
              <a:rPr lang="sv" sz="4800"/>
            </a:br>
            <a:r>
              <a:rPr lang="sv" sz="4800" b="0" i="0" u="none" baseline="0"/>
              <a:t>tar jag med mig?</a:t>
            </a:r>
            <a:endParaRPr lang="sv" sz="4800"/>
          </a:p>
        </p:txBody>
      </p:sp>
      <p:pic>
        <p:nvPicPr>
          <p:cNvPr id="5" name="Google Shape;237;p7" descr="Leikekuva kilpikonnasta, jonka selkään on liitetty aurinkopaneelit ja päässä vr-lasit.">
            <a:extLst>
              <a:ext uri="{FF2B5EF4-FFF2-40B4-BE49-F238E27FC236}">
                <a16:creationId xmlns:a16="http://schemas.microsoft.com/office/drawing/2014/main" id="{084813A4-05E0-3B4C-8366-75C564C66F5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314671" y="3649046"/>
            <a:ext cx="2514658" cy="1494454"/>
          </a:xfrm>
          <a:prstGeom prst="rect">
            <a:avLst/>
          </a:prstGeom>
          <a:noFill/>
          <a:ln>
            <a:noFill/>
          </a:ln>
        </p:spPr>
      </p:pic>
    </p:spTree>
    <p:extLst>
      <p:ext uri="{BB962C8B-B14F-4D97-AF65-F5344CB8AC3E}">
        <p14:creationId xmlns:p14="http://schemas.microsoft.com/office/powerpoint/2010/main" val="2956847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rectangle&#10;&#10;Description automatically generated">
            <a:extLst>
              <a:ext uri="{FF2B5EF4-FFF2-40B4-BE49-F238E27FC236}">
                <a16:creationId xmlns:a16="http://schemas.microsoft.com/office/drawing/2014/main" id="{08AC81F4-4E0E-7243-A6BF-08A19C47D1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16566" y="397933"/>
            <a:ext cx="6510868" cy="4745567"/>
          </a:xfrm>
          <a:prstGeom prst="rect">
            <a:avLst/>
          </a:prstGeom>
        </p:spPr>
      </p:pic>
      <p:grpSp>
        <p:nvGrpSpPr>
          <p:cNvPr id="5" name="Group 4">
            <a:extLst>
              <a:ext uri="{FF2B5EF4-FFF2-40B4-BE49-F238E27FC236}">
                <a16:creationId xmlns:a16="http://schemas.microsoft.com/office/drawing/2014/main" id="{E4CE8C0D-1D72-5842-8C7D-5F19C43BCA03}"/>
              </a:ext>
              <a:ext uri="{C183D7F6-B498-43B3-948B-1728B52AA6E4}">
                <adec:decorative xmlns:adec="http://schemas.microsoft.com/office/drawing/2017/decorative" val="1"/>
              </a:ext>
            </a:extLst>
          </p:cNvPr>
          <p:cNvGrpSpPr/>
          <p:nvPr/>
        </p:nvGrpSpPr>
        <p:grpSpPr>
          <a:xfrm>
            <a:off x="2166464" y="1830832"/>
            <a:ext cx="4811071" cy="870498"/>
            <a:chOff x="2166464" y="1377866"/>
            <a:chExt cx="4811071" cy="870498"/>
          </a:xfrm>
        </p:grpSpPr>
        <p:sp>
          <p:nvSpPr>
            <p:cNvPr id="7" name="Rectangle 6">
              <a:extLst>
                <a:ext uri="{FF2B5EF4-FFF2-40B4-BE49-F238E27FC236}">
                  <a16:creationId xmlns:a16="http://schemas.microsoft.com/office/drawing/2014/main" id="{57B2C3DB-C803-4948-BAEA-D90A78BFBA7B}"/>
                </a:ext>
              </a:extLst>
            </p:cNvPr>
            <p:cNvSpPr/>
            <p:nvPr/>
          </p:nvSpPr>
          <p:spPr>
            <a:xfrm rot="-60000">
              <a:off x="2503812" y="1750553"/>
              <a:ext cx="4089664" cy="49781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6" name="Rectangle 5">
              <a:extLst>
                <a:ext uri="{FF2B5EF4-FFF2-40B4-BE49-F238E27FC236}">
                  <a16:creationId xmlns:a16="http://schemas.microsoft.com/office/drawing/2014/main" id="{BFB83735-A027-5C4B-8F72-3F46A2F2DC36}"/>
                </a:ext>
              </a:extLst>
            </p:cNvPr>
            <p:cNvSpPr/>
            <p:nvPr/>
          </p:nvSpPr>
          <p:spPr>
            <a:xfrm rot="60000">
              <a:off x="2166464" y="1377866"/>
              <a:ext cx="4811071" cy="49781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grpSp>
      <p:sp>
        <p:nvSpPr>
          <p:cNvPr id="4" name="Title 3">
            <a:extLst>
              <a:ext uri="{FF2B5EF4-FFF2-40B4-BE49-F238E27FC236}">
                <a16:creationId xmlns:a16="http://schemas.microsoft.com/office/drawing/2014/main" id="{E7427A28-A02C-E64D-A597-D1CBB916B5E3}"/>
              </a:ext>
            </a:extLst>
          </p:cNvPr>
          <p:cNvSpPr>
            <a:spLocks noGrp="1"/>
          </p:cNvSpPr>
          <p:nvPr>
            <p:ph type="title"/>
          </p:nvPr>
        </p:nvSpPr>
        <p:spPr>
          <a:xfrm>
            <a:off x="539552" y="1546580"/>
            <a:ext cx="8064896" cy="1224136"/>
          </a:xfrm>
        </p:spPr>
        <p:txBody>
          <a:bodyPr/>
          <a:lstStyle/>
          <a:p>
            <a:pPr algn="ctr" rtl="0"/>
            <a:r>
              <a:rPr lang="sv" b="0" i="0" u="none" baseline="0"/>
              <a:t>Var hittar jag fler verktyg för att </a:t>
            </a:r>
            <a:br>
              <a:rPr lang="sv"/>
            </a:br>
            <a:r>
              <a:rPr lang="sv" b="0" i="0" u="none" baseline="0"/>
              <a:t>bygga upp framtiden?</a:t>
            </a:r>
            <a:endParaRPr lang="sv"/>
          </a:p>
        </p:txBody>
      </p:sp>
      <p:sp>
        <p:nvSpPr>
          <p:cNvPr id="23" name="Text Placeholder 22">
            <a:extLst>
              <a:ext uri="{FF2B5EF4-FFF2-40B4-BE49-F238E27FC236}">
                <a16:creationId xmlns:a16="http://schemas.microsoft.com/office/drawing/2014/main" id="{E7CCC51E-F7D4-C147-9958-81E3BB7FE7B1}"/>
              </a:ext>
            </a:extLst>
          </p:cNvPr>
          <p:cNvSpPr>
            <a:spLocks noGrp="1"/>
          </p:cNvSpPr>
          <p:nvPr>
            <p:ph type="body" idx="1"/>
          </p:nvPr>
        </p:nvSpPr>
        <p:spPr>
          <a:xfrm>
            <a:off x="1821870" y="3013023"/>
            <a:ext cx="5500257" cy="792525"/>
          </a:xfrm>
        </p:spPr>
        <p:txBody>
          <a:bodyPr wrap="square">
            <a:spAutoFit/>
          </a:bodyPr>
          <a:lstStyle/>
          <a:p>
            <a:pPr marL="127000" indent="0" rtl="0"/>
            <a:r>
              <a:rPr lang="sv" b="1" i="0" u="none" baseline="0">
                <a:latin typeface="+mj-lt"/>
              </a:rPr>
              <a:t>Framtidsaktörens verktygslåda</a:t>
            </a:r>
            <a:endParaRPr lang="sv" b="1">
              <a:latin typeface="+mj-lt"/>
            </a:endParaRPr>
          </a:p>
          <a:p>
            <a:pPr marL="127000" indent="0" rtl="0"/>
            <a:r>
              <a:rPr lang="sv" sz="1400" b="0" i="0" u="none" baseline="0"/>
              <a:t>www.sitra.fi/tulevaisuuspakki</a:t>
            </a:r>
          </a:p>
          <a:p>
            <a:pPr marL="127000" indent="0" rtl="0"/>
            <a:endParaRPr lang="sv" sz="1400"/>
          </a:p>
        </p:txBody>
      </p:sp>
    </p:spTree>
    <p:extLst>
      <p:ext uri="{BB962C8B-B14F-4D97-AF65-F5344CB8AC3E}">
        <p14:creationId xmlns:p14="http://schemas.microsoft.com/office/powerpoint/2010/main" val="365211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43"/>
          <p:cNvSpPr txBox="1">
            <a:spLocks noGrp="1"/>
          </p:cNvSpPr>
          <p:nvPr>
            <p:ph type="title" idx="4294967295"/>
          </p:nvPr>
        </p:nvSpPr>
        <p:spPr>
          <a:xfrm>
            <a:off x="2418915" y="2139950"/>
            <a:ext cx="4306170" cy="8636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4000"/>
              <a:buFont typeface="Georgia"/>
              <a:buNone/>
            </a:pPr>
            <a:r>
              <a:rPr lang="sv" sz="7000" b="0" i="0" u="none" baseline="0">
                <a:ea typeface="Georgia"/>
                <a:cs typeface="Georgia"/>
                <a:sym typeface="Georgia"/>
              </a:rPr>
              <a:t>TACK!</a:t>
            </a:r>
          </a:p>
        </p:txBody>
      </p:sp>
      <p:grpSp>
        <p:nvGrpSpPr>
          <p:cNvPr id="4" name="Group 3">
            <a:extLst>
              <a:ext uri="{FF2B5EF4-FFF2-40B4-BE49-F238E27FC236}">
                <a16:creationId xmlns:a16="http://schemas.microsoft.com/office/drawing/2014/main" id="{09FE083C-1F40-3048-A2F3-1EA09B38BF29}"/>
              </a:ext>
              <a:ext uri="{C183D7F6-B498-43B3-948B-1728B52AA6E4}">
                <adec:decorative xmlns:adec="http://schemas.microsoft.com/office/drawing/2017/decorative" val="1"/>
              </a:ext>
            </a:extLst>
          </p:cNvPr>
          <p:cNvGrpSpPr/>
          <p:nvPr/>
        </p:nvGrpSpPr>
        <p:grpSpPr>
          <a:xfrm>
            <a:off x="6378545" y="-1"/>
            <a:ext cx="2765455" cy="2662888"/>
            <a:chOff x="5612215" y="1473277"/>
            <a:chExt cx="2607891" cy="2511168"/>
          </a:xfrm>
        </p:grpSpPr>
        <p:sp>
          <p:nvSpPr>
            <p:cNvPr id="6" name="Heart 5">
              <a:extLst>
                <a:ext uri="{FF2B5EF4-FFF2-40B4-BE49-F238E27FC236}">
                  <a16:creationId xmlns:a16="http://schemas.microsoft.com/office/drawing/2014/main" id="{80DFE818-5620-BB4A-86A2-588950892476}"/>
                </a:ext>
              </a:extLst>
            </p:cNvPr>
            <p:cNvSpPr/>
            <p:nvPr/>
          </p:nvSpPr>
          <p:spPr>
            <a:xfrm rot="19119648">
              <a:off x="5612215" y="2913673"/>
              <a:ext cx="1213256" cy="1070772"/>
            </a:xfrm>
            <a:prstGeom prst="hear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pic>
          <p:nvPicPr>
            <p:cNvPr id="3" name="Picture 2">
              <a:extLst>
                <a:ext uri="{FF2B5EF4-FFF2-40B4-BE49-F238E27FC236}">
                  <a16:creationId xmlns:a16="http://schemas.microsoft.com/office/drawing/2014/main" id="{6304105A-550F-1A48-B812-B023ABEED5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190850" y="1473277"/>
              <a:ext cx="2029256" cy="2327521"/>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e 6">
            <a:extLst>
              <a:ext uri="{FF2B5EF4-FFF2-40B4-BE49-F238E27FC236}">
                <a16:creationId xmlns:a16="http://schemas.microsoft.com/office/drawing/2014/main" id="{B5691BFD-13BD-1A44-A50E-BD78B9E080D2}"/>
              </a:ext>
              <a:ext uri="{C183D7F6-B498-43B3-948B-1728B52AA6E4}">
                <adec:decorative xmlns:adec="http://schemas.microsoft.com/office/drawing/2017/decorative" val="1"/>
              </a:ext>
            </a:extLst>
          </p:cNvPr>
          <p:cNvSpPr/>
          <p:nvPr/>
        </p:nvSpPr>
        <p:spPr>
          <a:xfrm rot="10800000">
            <a:off x="1402169" y="1973668"/>
            <a:ext cx="6339663" cy="6339663"/>
          </a:xfrm>
          <a:prstGeom prst="pie">
            <a:avLst>
              <a:gd name="adj1" fmla="val 0"/>
              <a:gd name="adj2" fmla="val 10799319"/>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solidFill>
                <a:schemeClr val="tx1"/>
              </a:solidFill>
            </a:endParaRPr>
          </a:p>
        </p:txBody>
      </p:sp>
      <p:pic>
        <p:nvPicPr>
          <p:cNvPr id="9" name="Picture 8" descr="A group of young men sitting next to a child&#10;&#10;Description automatically generated">
            <a:extLst>
              <a:ext uri="{FF2B5EF4-FFF2-40B4-BE49-F238E27FC236}">
                <a16:creationId xmlns:a16="http://schemas.microsoft.com/office/drawing/2014/main" id="{C310755D-34CD-7847-8881-F0C9337131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914400"/>
            <a:ext cx="9144000" cy="4229101"/>
          </a:xfrm>
          <a:prstGeom prst="rect">
            <a:avLst/>
          </a:prstGeom>
        </p:spPr>
      </p:pic>
      <p:sp>
        <p:nvSpPr>
          <p:cNvPr id="5" name="Google Shape;171;g8867cf86d0_3_0">
            <a:extLst>
              <a:ext uri="{FF2B5EF4-FFF2-40B4-BE49-F238E27FC236}">
                <a16:creationId xmlns:a16="http://schemas.microsoft.com/office/drawing/2014/main" id="{BC21CA51-EEF2-4A96-9BDD-C59ACBD8325F}"/>
              </a:ext>
            </a:extLst>
          </p:cNvPr>
          <p:cNvSpPr txBox="1"/>
          <p:nvPr/>
        </p:nvSpPr>
        <p:spPr>
          <a:xfrm>
            <a:off x="467544" y="1728359"/>
            <a:ext cx="1686971" cy="86177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 sz="1400" b="0" i="0" u="none" strike="noStrike" cap="none" baseline="0">
                <a:solidFill>
                  <a:schemeClr val="dk1"/>
                </a:solidFill>
                <a:latin typeface="Georgia"/>
                <a:ea typeface="Georgia"/>
                <a:cs typeface="Georgia"/>
                <a:sym typeface="Georgia"/>
              </a:rPr>
              <a:t>I dag siktar vi mot 2050, då är vi trettioåringar!</a:t>
            </a:r>
            <a:endParaRPr sz="1400" b="0" i="0" u="none" strike="noStrike" cap="none">
              <a:solidFill>
                <a:schemeClr val="dk1"/>
              </a:solidFill>
              <a:latin typeface="Georgia"/>
              <a:ea typeface="Georgia"/>
              <a:cs typeface="Georgia"/>
              <a:sym typeface="Georgia"/>
            </a:endParaRPr>
          </a:p>
        </p:txBody>
      </p:sp>
      <p:cxnSp>
        <p:nvCxnSpPr>
          <p:cNvPr id="6" name="Google Shape;172;g8867cf86d0_3_0">
            <a:extLst>
              <a:ext uri="{FF2B5EF4-FFF2-40B4-BE49-F238E27FC236}">
                <a16:creationId xmlns:a16="http://schemas.microsoft.com/office/drawing/2014/main" id="{BE1FF345-5B4A-482F-8716-241C7F493B2A}"/>
              </a:ext>
              <a:ext uri="{C183D7F6-B498-43B3-948B-1728B52AA6E4}">
                <adec:decorative xmlns:adec="http://schemas.microsoft.com/office/drawing/2017/decorative" val="1"/>
              </a:ext>
            </a:extLst>
          </p:cNvPr>
          <p:cNvCxnSpPr>
            <a:cxnSpLocks/>
          </p:cNvCxnSpPr>
          <p:nvPr/>
        </p:nvCxnSpPr>
        <p:spPr>
          <a:xfrm>
            <a:off x="2154515" y="2280680"/>
            <a:ext cx="670810" cy="487180"/>
          </a:xfrm>
          <a:prstGeom prst="straightConnector1">
            <a:avLst/>
          </a:prstGeom>
          <a:noFill/>
          <a:ln w="6350" cap="flat" cmpd="sng">
            <a:solidFill>
              <a:schemeClr val="dk1"/>
            </a:solidFill>
            <a:prstDash val="solid"/>
            <a:round/>
            <a:headEnd type="none" w="sm" len="sm"/>
            <a:tailEnd type="none" w="sm" len="sm"/>
          </a:ln>
        </p:spPr>
      </p:cxnSp>
      <p:sp>
        <p:nvSpPr>
          <p:cNvPr id="2" name="Title 1">
            <a:extLst>
              <a:ext uri="{FF2B5EF4-FFF2-40B4-BE49-F238E27FC236}">
                <a16:creationId xmlns:a16="http://schemas.microsoft.com/office/drawing/2014/main" id="{3D229D84-3FF2-0A41-9DC6-0C9D9B2BF9DB}"/>
              </a:ext>
            </a:extLst>
          </p:cNvPr>
          <p:cNvSpPr>
            <a:spLocks noGrp="1"/>
          </p:cNvSpPr>
          <p:nvPr>
            <p:ph type="title"/>
          </p:nvPr>
        </p:nvSpPr>
        <p:spPr/>
        <p:txBody>
          <a:bodyPr/>
          <a:lstStyle/>
          <a:p>
            <a:pPr algn="ctr" rtl="0"/>
            <a:r>
              <a:rPr lang="sv" b="0" i="0" u="none" baseline="0">
                <a:sym typeface="Georgia"/>
              </a:rPr>
              <a:t>Vad talar man om när man talar om framtiden?</a:t>
            </a:r>
            <a:endParaRPr lang="sv"/>
          </a:p>
        </p:txBody>
      </p:sp>
    </p:spTree>
    <p:extLst>
      <p:ext uri="{BB962C8B-B14F-4D97-AF65-F5344CB8AC3E}">
        <p14:creationId xmlns:p14="http://schemas.microsoft.com/office/powerpoint/2010/main" val="1803162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D2DDDB-F1D2-B54F-AD7D-3E7199320252}"/>
              </a:ext>
            </a:extLst>
          </p:cNvPr>
          <p:cNvSpPr txBox="1"/>
          <p:nvPr/>
        </p:nvSpPr>
        <p:spPr>
          <a:xfrm>
            <a:off x="-2971" y="648146"/>
            <a:ext cx="8850180" cy="3539430"/>
          </a:xfrm>
          <a:prstGeom prst="rect">
            <a:avLst/>
          </a:prstGeom>
          <a:noFill/>
        </p:spPr>
        <p:txBody>
          <a:bodyPr wrap="none" lIns="0" tIns="0" rIns="0" bIns="0" rtlCol="0">
            <a:spAutoFit/>
          </a:bodyPr>
          <a:lstStyle/>
          <a:p>
            <a:pPr algn="r" rtl="0"/>
            <a:r>
              <a:rPr lang="sv" sz="23000" b="0" i="0" u="none" baseline="0" dirty="0">
                <a:solidFill>
                  <a:schemeClr val="accent5"/>
                </a:solidFill>
                <a:latin typeface="+mj-lt"/>
              </a:rPr>
              <a:t>3,5 %</a:t>
            </a:r>
          </a:p>
        </p:txBody>
      </p:sp>
      <p:pic>
        <p:nvPicPr>
          <p:cNvPr id="5" name="Kuva 5" descr="Hanhi">
            <a:extLst>
              <a:ext uri="{FF2B5EF4-FFF2-40B4-BE49-F238E27FC236}">
                <a16:creationId xmlns:a16="http://schemas.microsoft.com/office/drawing/2014/main" id="{5686617C-ADFA-1D45-9780-3113D5733F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77" y="2869851"/>
            <a:ext cx="1981094" cy="2119745"/>
          </a:xfrm>
          <a:prstGeom prst="rect">
            <a:avLst/>
          </a:prstGeom>
        </p:spPr>
      </p:pic>
      <p:pic>
        <p:nvPicPr>
          <p:cNvPr id="6" name="Kuva 2" descr="Lintuparvi">
            <a:extLst>
              <a:ext uri="{FF2B5EF4-FFF2-40B4-BE49-F238E27FC236}">
                <a16:creationId xmlns:a16="http://schemas.microsoft.com/office/drawing/2014/main" id="{8E670337-105F-2545-B555-45274230862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83126" y="797270"/>
            <a:ext cx="4751424" cy="3548958"/>
          </a:xfrm>
          <a:prstGeom prst="rect">
            <a:avLst/>
          </a:prstGeom>
        </p:spPr>
      </p:pic>
      <p:sp>
        <p:nvSpPr>
          <p:cNvPr id="2" name="Otsikko 1">
            <a:extLst>
              <a:ext uri="{FF2B5EF4-FFF2-40B4-BE49-F238E27FC236}">
                <a16:creationId xmlns:a16="http://schemas.microsoft.com/office/drawing/2014/main" id="{0C376E29-D747-438A-97EA-463B4D73BD63}"/>
              </a:ext>
            </a:extLst>
          </p:cNvPr>
          <p:cNvSpPr>
            <a:spLocks noGrp="1"/>
          </p:cNvSpPr>
          <p:nvPr>
            <p:ph type="title"/>
          </p:nvPr>
        </p:nvSpPr>
        <p:spPr>
          <a:xfrm>
            <a:off x="0" y="-808773"/>
            <a:ext cx="8208912" cy="808773"/>
          </a:xfrm>
        </p:spPr>
        <p:txBody>
          <a:bodyPr/>
          <a:lstStyle/>
          <a:p>
            <a:pPr algn="l" rtl="0"/>
            <a:r>
              <a:rPr lang="sv" b="0" i="0" u="none" baseline="0"/>
              <a:t>Cynism, 3,5-procentsregeln</a:t>
            </a:r>
            <a:endParaRPr lang="sv"/>
          </a:p>
        </p:txBody>
      </p:sp>
    </p:spTree>
    <p:extLst>
      <p:ext uri="{BB962C8B-B14F-4D97-AF65-F5344CB8AC3E}">
        <p14:creationId xmlns:p14="http://schemas.microsoft.com/office/powerpoint/2010/main" val="2239857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32" name="Rectangle 31">
            <a:extLst>
              <a:ext uri="{FF2B5EF4-FFF2-40B4-BE49-F238E27FC236}">
                <a16:creationId xmlns:a16="http://schemas.microsoft.com/office/drawing/2014/main" id="{14214F5B-4C98-E64E-9730-3F9DA813CFE5}"/>
              </a:ext>
              <a:ext uri="{C183D7F6-B498-43B3-948B-1728B52AA6E4}">
                <adec:decorative xmlns:adec="http://schemas.microsoft.com/office/drawing/2017/decorative" val="1"/>
              </a:ext>
            </a:extLst>
          </p:cNvPr>
          <p:cNvSpPr/>
          <p:nvPr/>
        </p:nvSpPr>
        <p:spPr>
          <a:xfrm rot="-120000">
            <a:off x="1587403" y="3059733"/>
            <a:ext cx="754128" cy="26450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31" name="Rectangle 30">
            <a:extLst>
              <a:ext uri="{FF2B5EF4-FFF2-40B4-BE49-F238E27FC236}">
                <a16:creationId xmlns:a16="http://schemas.microsoft.com/office/drawing/2014/main" id="{25B4F95C-262D-D94E-B6A9-2FC748330869}"/>
              </a:ext>
              <a:ext uri="{C183D7F6-B498-43B3-948B-1728B52AA6E4}">
                <adec:decorative xmlns:adec="http://schemas.microsoft.com/office/drawing/2017/decorative" val="1"/>
              </a:ext>
            </a:extLst>
          </p:cNvPr>
          <p:cNvSpPr/>
          <p:nvPr/>
        </p:nvSpPr>
        <p:spPr>
          <a:xfrm rot="120000">
            <a:off x="1652688" y="1489571"/>
            <a:ext cx="608805" cy="26450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sp>
        <p:nvSpPr>
          <p:cNvPr id="14" name="Title 13">
            <a:extLst>
              <a:ext uri="{FF2B5EF4-FFF2-40B4-BE49-F238E27FC236}">
                <a16:creationId xmlns:a16="http://schemas.microsoft.com/office/drawing/2014/main" id="{33C58591-2BA0-B048-A2EF-A1117D1D2976}"/>
              </a:ext>
            </a:extLst>
          </p:cNvPr>
          <p:cNvSpPr>
            <a:spLocks noGrp="1"/>
          </p:cNvSpPr>
          <p:nvPr>
            <p:ph type="title"/>
          </p:nvPr>
        </p:nvSpPr>
        <p:spPr>
          <a:xfrm>
            <a:off x="467544" y="267494"/>
            <a:ext cx="2922635" cy="808773"/>
          </a:xfrm>
        </p:spPr>
        <p:txBody>
          <a:bodyPr/>
          <a:lstStyle/>
          <a:p>
            <a:pPr algn="ctr" rtl="0"/>
            <a:r>
              <a:rPr lang="sv" b="0" i="0" u="none" baseline="0"/>
              <a:t>Dagens arbetssätt</a:t>
            </a:r>
            <a:endParaRPr lang="sv"/>
          </a:p>
        </p:txBody>
      </p:sp>
      <p:sp>
        <p:nvSpPr>
          <p:cNvPr id="26" name="Rectangle 25">
            <a:extLst>
              <a:ext uri="{FF2B5EF4-FFF2-40B4-BE49-F238E27FC236}">
                <a16:creationId xmlns:a16="http://schemas.microsoft.com/office/drawing/2014/main" id="{B0D4F222-8A19-2745-87F4-762A69936B32}"/>
              </a:ext>
            </a:extLst>
          </p:cNvPr>
          <p:cNvSpPr/>
          <p:nvPr/>
        </p:nvSpPr>
        <p:spPr>
          <a:xfrm>
            <a:off x="538753" y="1464453"/>
            <a:ext cx="2851426" cy="882293"/>
          </a:xfrm>
          <a:prstGeom prst="rect">
            <a:avLst/>
          </a:prstGeom>
        </p:spPr>
        <p:txBody>
          <a:bodyPr wrap="square">
            <a:spAutoFit/>
          </a:bodyPr>
          <a:lstStyle/>
          <a:p>
            <a:pPr marL="0" indent="0" algn="ctr" rtl="0">
              <a:spcBef>
                <a:spcPts val="440"/>
              </a:spcBef>
              <a:buSzPts val="2200"/>
              <a:buNone/>
            </a:pPr>
            <a:r>
              <a:rPr lang="sv" sz="1600" b="1" i="0" u="none" baseline="0">
                <a:latin typeface="+mj-lt"/>
              </a:rPr>
              <a:t>Miro</a:t>
            </a:r>
            <a:endParaRPr lang="sv" sz="1600" dirty="0">
              <a:latin typeface="+mj-lt"/>
            </a:endParaRPr>
          </a:p>
          <a:p>
            <a:pPr marL="0" indent="0" algn="ctr" rtl="0">
              <a:spcBef>
                <a:spcPts val="440"/>
              </a:spcBef>
              <a:buSzPts val="2200"/>
              <a:buNone/>
            </a:pPr>
            <a:r>
              <a:rPr lang="sv" sz="1600" b="0" i="0" u="none" baseline="0">
                <a:latin typeface="+mn-lt"/>
              </a:rPr>
              <a:t>Arbetsplattform för individuella uppgifter </a:t>
            </a:r>
            <a:br>
              <a:rPr lang="sv" sz="1600">
                <a:latin typeface="+mn-lt"/>
              </a:rPr>
            </a:br>
            <a:r>
              <a:rPr lang="sv" sz="1600" b="0" i="0" u="none" baseline="0">
                <a:latin typeface="+mn-lt"/>
              </a:rPr>
              <a:t>och uppgifter i smågrupper</a:t>
            </a:r>
            <a:endParaRPr lang="sv" sz="1600" dirty="0">
              <a:latin typeface="+mn-lt"/>
            </a:endParaRPr>
          </a:p>
        </p:txBody>
      </p:sp>
      <p:sp>
        <p:nvSpPr>
          <p:cNvPr id="152" name="Google Shape;152;p2"/>
          <p:cNvSpPr txBox="1">
            <a:spLocks noGrp="1"/>
          </p:cNvSpPr>
          <p:nvPr>
            <p:ph type="body" sz="quarter" idx="4294967295"/>
          </p:nvPr>
        </p:nvSpPr>
        <p:spPr>
          <a:xfrm>
            <a:off x="538753" y="3027305"/>
            <a:ext cx="2851426" cy="1087477"/>
          </a:xfrm>
          <a:prstGeom prst="rect">
            <a:avLst/>
          </a:prstGeom>
          <a:noFill/>
          <a:ln>
            <a:noFill/>
          </a:ln>
        </p:spPr>
        <p:txBody>
          <a:bodyPr spcFirstLastPara="1" vert="horz" wrap="square" lIns="0" tIns="0" rIns="0" bIns="0" rtlCol="0" anchor="t" anchorCtr="0">
            <a:spAutoFit/>
          </a:bodyPr>
          <a:lstStyle/>
          <a:p>
            <a:pPr marL="0" indent="0" algn="ctr" rtl="0">
              <a:spcBef>
                <a:spcPts val="440"/>
              </a:spcBef>
              <a:buSzPts val="2200"/>
              <a:buNone/>
            </a:pPr>
            <a:r>
              <a:rPr lang="sv" b="1" i="0" u="none" baseline="0">
                <a:latin typeface="+mj-lt"/>
              </a:rPr>
              <a:t>Zoom</a:t>
            </a:r>
            <a:endParaRPr lang="sv">
              <a:latin typeface="+mj-lt"/>
            </a:endParaRPr>
          </a:p>
          <a:p>
            <a:pPr marL="0" indent="0" algn="ctr" rtl="0">
              <a:lnSpc>
                <a:spcPct val="100000"/>
              </a:lnSpc>
              <a:spcBef>
                <a:spcPts val="440"/>
              </a:spcBef>
              <a:buSzPts val="2200"/>
              <a:buNone/>
            </a:pPr>
            <a:r>
              <a:rPr lang="sv" b="0" i="0" u="none" baseline="0"/>
              <a:t>Gemensam diskussion och diskussion i smågrupper i breakout rooms</a:t>
            </a:r>
            <a:endParaRPr lang="sv"/>
          </a:p>
        </p:txBody>
      </p:sp>
      <p:sp>
        <p:nvSpPr>
          <p:cNvPr id="22" name="Title 13">
            <a:extLst>
              <a:ext uri="{FF2B5EF4-FFF2-40B4-BE49-F238E27FC236}">
                <a16:creationId xmlns:a16="http://schemas.microsoft.com/office/drawing/2014/main" id="{F7DEA2CB-11E1-B140-A010-3E01FC563350}"/>
              </a:ext>
            </a:extLst>
          </p:cNvPr>
          <p:cNvSpPr txBox="1">
            <a:spLocks/>
          </p:cNvSpPr>
          <p:nvPr/>
        </p:nvSpPr>
        <p:spPr>
          <a:xfrm>
            <a:off x="4471493" y="267494"/>
            <a:ext cx="3868769" cy="808773"/>
          </a:xfrm>
          <a:prstGeom prst="rect">
            <a:avLst/>
          </a:prstGeom>
        </p:spPr>
        <p:txBody>
          <a:bodyPr vert="horz" lIns="0" tIns="0" rIns="0" bIns="0" rtlCol="0" anchor="ctr" anchorCtr="0">
            <a:noAutofit/>
          </a:bodyPr>
          <a:lstStyle>
            <a:lvl1pPr algn="l" defTabSz="457200" rtl="0" eaLnBrk="1" latinLnBrk="0" hangingPunct="1">
              <a:spcBef>
                <a:spcPct val="0"/>
              </a:spcBef>
              <a:buNone/>
              <a:defRPr sz="2400" b="0" i="0" kern="1200">
                <a:solidFill>
                  <a:schemeClr val="tx1"/>
                </a:solidFill>
                <a:latin typeface="+mj-lt"/>
                <a:ea typeface="+mj-ea"/>
                <a:cs typeface="Arial Black"/>
              </a:defRPr>
            </a:lvl1pPr>
          </a:lstStyle>
          <a:p>
            <a:pPr algn="ctr" rtl="0" fontAlgn="auto">
              <a:spcAft>
                <a:spcPts val="0"/>
              </a:spcAft>
            </a:pPr>
            <a:r>
              <a:rPr lang="sv" b="0" i="0" u="none" baseline="0"/>
              <a:t>Smågrupper</a:t>
            </a:r>
            <a:endParaRPr lang="sv"/>
          </a:p>
        </p:txBody>
      </p:sp>
      <p:sp>
        <p:nvSpPr>
          <p:cNvPr id="23" name="Tekstiruutu 3">
            <a:extLst>
              <a:ext uri="{FF2B5EF4-FFF2-40B4-BE49-F238E27FC236}">
                <a16:creationId xmlns:a16="http://schemas.microsoft.com/office/drawing/2014/main" id="{F689EFBC-005A-8642-9F33-6AF2AE689FDB}"/>
              </a:ext>
            </a:extLst>
          </p:cNvPr>
          <p:cNvSpPr txBox="1"/>
          <p:nvPr/>
        </p:nvSpPr>
        <p:spPr>
          <a:xfrm>
            <a:off x="5096400" y="3760839"/>
            <a:ext cx="2618954" cy="707886"/>
          </a:xfrm>
          <a:prstGeom prst="rect">
            <a:avLst/>
          </a:prstGeom>
          <a:noFill/>
        </p:spPr>
        <p:txBody>
          <a:bodyPr wrap="square" lIns="0" tIns="0" rIns="0" bIns="0" rtlCol="0">
            <a:spAutoFit/>
          </a:bodyPr>
          <a:lstStyle/>
          <a:p>
            <a:pPr algn="ctr" rtl="0"/>
            <a:r>
              <a:rPr lang="sv" sz="1400" b="1" i="0" u="none" baseline="0">
                <a:latin typeface="+mj-lt"/>
              </a:rPr>
              <a:t>Osv.</a:t>
            </a:r>
          </a:p>
          <a:p>
            <a:pPr algn="ctr" rtl="0"/>
            <a:endParaRPr lang="sv" sz="1400" b="1" dirty="0">
              <a:latin typeface="+mj-lt"/>
            </a:endParaRPr>
          </a:p>
          <a:p>
            <a:pPr algn="ctr" rtl="0"/>
            <a:r>
              <a:rPr lang="sv" b="1" i="0" u="none" baseline="0">
                <a:latin typeface="+mj-lt"/>
              </a:rPr>
              <a:t>Totalt </a:t>
            </a:r>
            <a:r>
              <a:rPr lang="sv" b="1" i="0" u="none" baseline="0">
                <a:solidFill>
                  <a:srgbClr val="FF0000"/>
                </a:solidFill>
                <a:latin typeface="+mj-lt"/>
              </a:rPr>
              <a:t>x</a:t>
            </a:r>
            <a:r>
              <a:rPr lang="sv" b="1" i="0" u="none" baseline="0">
                <a:latin typeface="+mj-lt"/>
              </a:rPr>
              <a:t> grupper</a:t>
            </a:r>
            <a:endParaRPr lang="sv" b="1" dirty="0">
              <a:latin typeface="+mj-lt"/>
            </a:endParaRPr>
          </a:p>
        </p:txBody>
      </p:sp>
      <p:cxnSp>
        <p:nvCxnSpPr>
          <p:cNvPr id="17" name="Straight Connector 16">
            <a:extLst>
              <a:ext uri="{FF2B5EF4-FFF2-40B4-BE49-F238E27FC236}">
                <a16:creationId xmlns:a16="http://schemas.microsoft.com/office/drawing/2014/main" id="{F9A7BF64-02AE-BD4A-B0EA-AAF3E9E7376B}"/>
              </a:ext>
              <a:ext uri="{C183D7F6-B498-43B3-948B-1728B52AA6E4}">
                <adec:decorative xmlns:adec="http://schemas.microsoft.com/office/drawing/2017/decorative" val="1"/>
              </a:ext>
            </a:extLst>
          </p:cNvPr>
          <p:cNvCxnSpPr>
            <a:cxnSpLocks/>
          </p:cNvCxnSpPr>
          <p:nvPr/>
        </p:nvCxnSpPr>
        <p:spPr>
          <a:xfrm>
            <a:off x="3870782" y="635365"/>
            <a:ext cx="0" cy="3843867"/>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8165553C-CDBB-A248-85E2-55DD338BD5D0}"/>
              </a:ext>
              <a:ext uri="{C183D7F6-B498-43B3-948B-1728B52AA6E4}">
                <adec:decorative xmlns:adec="http://schemas.microsoft.com/office/drawing/2017/decorative" val="1"/>
              </a:ext>
            </a:extLst>
          </p:cNvPr>
          <p:cNvGrpSpPr/>
          <p:nvPr/>
        </p:nvGrpSpPr>
        <p:grpSpPr>
          <a:xfrm>
            <a:off x="4135299" y="958840"/>
            <a:ext cx="4541157" cy="2387354"/>
            <a:chOff x="3987798" y="648475"/>
            <a:chExt cx="4541157" cy="2387354"/>
          </a:xfrm>
        </p:grpSpPr>
        <p:grpSp>
          <p:nvGrpSpPr>
            <p:cNvPr id="7" name="Group 6">
              <a:extLst>
                <a:ext uri="{FF2B5EF4-FFF2-40B4-BE49-F238E27FC236}">
                  <a16:creationId xmlns:a16="http://schemas.microsoft.com/office/drawing/2014/main" id="{CFFEEEA4-502B-DD47-B829-76ABC59876CA}"/>
                </a:ext>
              </a:extLst>
            </p:cNvPr>
            <p:cNvGrpSpPr/>
            <p:nvPr/>
          </p:nvGrpSpPr>
          <p:grpSpPr>
            <a:xfrm>
              <a:off x="3987798" y="716243"/>
              <a:ext cx="2226388" cy="2319586"/>
              <a:chOff x="4166573" y="604428"/>
              <a:chExt cx="2226388" cy="2319586"/>
            </a:xfrm>
          </p:grpSpPr>
          <p:pic>
            <p:nvPicPr>
              <p:cNvPr id="16" name="Kuva 15" descr="Kuva, joka sisältää kohteen matelija, lisko, ulko, seisominen&#10;&#10;Kuvaus luotu automaattisesti">
                <a:extLst>
                  <a:ext uri="{FF2B5EF4-FFF2-40B4-BE49-F238E27FC236}">
                    <a16:creationId xmlns:a16="http://schemas.microsoft.com/office/drawing/2014/main" id="{9450B98B-D5A0-479A-B608-2F0577A847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707"/>
              <a:stretch/>
            </p:blipFill>
            <p:spPr>
              <a:xfrm rot="1066387">
                <a:off x="4166573" y="604428"/>
                <a:ext cx="1919277" cy="1336562"/>
              </a:xfrm>
              <a:prstGeom prst="rect">
                <a:avLst/>
              </a:prstGeom>
              <a:ln w="6350">
                <a:noFill/>
              </a:ln>
            </p:spPr>
          </p:pic>
          <p:sp>
            <p:nvSpPr>
              <p:cNvPr id="4" name="Oval 3">
                <a:extLst>
                  <a:ext uri="{FF2B5EF4-FFF2-40B4-BE49-F238E27FC236}">
                    <a16:creationId xmlns:a16="http://schemas.microsoft.com/office/drawing/2014/main" id="{41C00473-14F9-7142-B5F2-68174946C52D}"/>
                  </a:ext>
                </a:extLst>
              </p:cNvPr>
              <p:cNvSpPr/>
              <p:nvPr/>
            </p:nvSpPr>
            <p:spPr>
              <a:xfrm>
                <a:off x="4851608" y="1382661"/>
                <a:ext cx="1541353" cy="1541353"/>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sv" sz="1400" b="0" i="0" u="none" baseline="0">
                    <a:solidFill>
                      <a:schemeClr val="tx1"/>
                    </a:solidFill>
                    <a:latin typeface="+mj-lt"/>
                  </a:rPr>
                  <a:t>Grupp 1: </a:t>
                </a:r>
                <a:br>
                  <a:rPr lang="sv" sz="1400">
                    <a:solidFill>
                      <a:schemeClr val="tx1"/>
                    </a:solidFill>
                    <a:latin typeface="+mj-lt"/>
                  </a:rPr>
                </a:br>
                <a:r>
                  <a:rPr lang="sv" sz="1400" b="0" i="0" u="none" baseline="0">
                    <a:solidFill>
                      <a:schemeClr val="tx1"/>
                    </a:solidFill>
                  </a:rPr>
                  <a:t>Leguaner</a:t>
                </a:r>
                <a:endParaRPr lang="sv" sz="1400">
                  <a:solidFill>
                    <a:schemeClr val="tx1"/>
                  </a:solidFill>
                </a:endParaRPr>
              </a:p>
            </p:txBody>
          </p:sp>
        </p:grpSp>
        <p:grpSp>
          <p:nvGrpSpPr>
            <p:cNvPr id="28" name="Group 27">
              <a:extLst>
                <a:ext uri="{FF2B5EF4-FFF2-40B4-BE49-F238E27FC236}">
                  <a16:creationId xmlns:a16="http://schemas.microsoft.com/office/drawing/2014/main" id="{989D2C8E-2CE9-1F4B-BCF5-6F0BF3996709}"/>
                </a:ext>
              </a:extLst>
            </p:cNvPr>
            <p:cNvGrpSpPr/>
            <p:nvPr/>
          </p:nvGrpSpPr>
          <p:grpSpPr>
            <a:xfrm>
              <a:off x="6397573" y="648475"/>
              <a:ext cx="2131382" cy="2387354"/>
              <a:chOff x="6510194" y="648475"/>
              <a:chExt cx="2131382" cy="2387354"/>
            </a:xfrm>
          </p:grpSpPr>
          <p:pic>
            <p:nvPicPr>
              <p:cNvPr id="15" name="Picture 14" descr="A fish swimming under water&#10;&#10;Description automatically generated">
                <a:extLst>
                  <a:ext uri="{FF2B5EF4-FFF2-40B4-BE49-F238E27FC236}">
                    <a16:creationId xmlns:a16="http://schemas.microsoft.com/office/drawing/2014/main" id="{BF7D0BBC-EEAE-3648-AB32-56E87CA8BC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0209142" flipH="1">
                <a:off x="6767562" y="648475"/>
                <a:ext cx="1874014" cy="1692000"/>
              </a:xfrm>
              <a:prstGeom prst="rect">
                <a:avLst/>
              </a:prstGeom>
            </p:spPr>
          </p:pic>
          <p:sp>
            <p:nvSpPr>
              <p:cNvPr id="24" name="Oval 23">
                <a:extLst>
                  <a:ext uri="{FF2B5EF4-FFF2-40B4-BE49-F238E27FC236}">
                    <a16:creationId xmlns:a16="http://schemas.microsoft.com/office/drawing/2014/main" id="{684D8B00-BC54-9045-829D-8CE3AA4FA438}"/>
                  </a:ext>
                </a:extLst>
              </p:cNvPr>
              <p:cNvSpPr/>
              <p:nvPr/>
            </p:nvSpPr>
            <p:spPr>
              <a:xfrm>
                <a:off x="6510194" y="1494476"/>
                <a:ext cx="1541353" cy="1541353"/>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sv" sz="1400" b="0" i="0" u="none" baseline="0">
                    <a:solidFill>
                      <a:schemeClr val="tx1"/>
                    </a:solidFill>
                    <a:latin typeface="+mj-lt"/>
                  </a:rPr>
                  <a:t>Grupp 2: </a:t>
                </a:r>
                <a:br>
                  <a:rPr lang="sv" sz="1400">
                    <a:solidFill>
                      <a:schemeClr val="tx1"/>
                    </a:solidFill>
                    <a:latin typeface="+mj-lt"/>
                  </a:rPr>
                </a:br>
                <a:r>
                  <a:rPr lang="sv" sz="1400" b="0" i="0" u="none" baseline="0">
                    <a:solidFill>
                      <a:schemeClr val="tx1"/>
                    </a:solidFill>
                  </a:rPr>
                  <a:t>Fiskar</a:t>
                </a:r>
                <a:endParaRPr lang="sv" sz="1400" dirty="0">
                  <a:solidFill>
                    <a:schemeClr val="tx1"/>
                  </a:solidFill>
                </a:endParaRPr>
              </a:p>
            </p:txBody>
          </p:sp>
        </p:grpSp>
      </p:grpSp>
    </p:spTree>
    <p:extLst>
      <p:ext uri="{BB962C8B-B14F-4D97-AF65-F5344CB8AC3E}">
        <p14:creationId xmlns:p14="http://schemas.microsoft.com/office/powerpoint/2010/main" val="4268065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7" name="Picture 6">
            <a:extLst>
              <a:ext uri="{FF2B5EF4-FFF2-40B4-BE49-F238E27FC236}">
                <a16:creationId xmlns:a16="http://schemas.microsoft.com/office/drawing/2014/main" id="{C7CF2E5B-7D6D-CB4A-9BAA-C9B8A461E8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2C0B2AE2-221D-6B4B-B285-AFFDD025F405}"/>
              </a:ext>
            </a:extLst>
          </p:cNvPr>
          <p:cNvSpPr/>
          <p:nvPr/>
        </p:nvSpPr>
        <p:spPr>
          <a:xfrm>
            <a:off x="715993" y="664235"/>
            <a:ext cx="7712016" cy="3778370"/>
          </a:xfrm>
          <a:prstGeom prst="rect">
            <a:avLst/>
          </a:prstGeom>
        </p:spPr>
        <p:txBody>
          <a:bodyPr wrap="square" anchor="ctr">
            <a:noAutofit/>
          </a:bodyPr>
          <a:lstStyle/>
          <a:p>
            <a:pPr marL="67517" algn="ctr" rtl="0">
              <a:lnSpc>
                <a:spcPct val="115000"/>
              </a:lnSpc>
              <a:spcAft>
                <a:spcPts val="600"/>
              </a:spcAft>
            </a:pPr>
            <a:r>
              <a:rPr lang="sv" sz="1400" b="1" i="0" u="none" baseline="0">
                <a:solidFill>
                  <a:srgbClr val="000000"/>
                </a:solidFill>
                <a:latin typeface="+mn-lt"/>
                <a:ea typeface="Times New Roman" panose="02020603050405020304" pitchFamily="18" charset="0"/>
                <a:cs typeface="Arial" panose="020B0604020202020204" pitchFamily="34" charset="0"/>
              </a:rPr>
              <a:t>Lyssna</a:t>
            </a:r>
            <a:r>
              <a:rPr lang="sv" sz="1400" b="0" i="0" u="none" baseline="0">
                <a:solidFill>
                  <a:srgbClr val="000000"/>
                </a:solidFill>
                <a:latin typeface="+mn-lt"/>
                <a:ea typeface="Times New Roman" panose="02020603050405020304" pitchFamily="18" charset="0"/>
                <a:cs typeface="Arial" panose="020B0604020202020204" pitchFamily="34" charset="0"/>
              </a:rPr>
              <a:t> på andra, avbryt inte och starta inga diskussioner vid sidan.</a:t>
            </a:r>
            <a:endParaRPr lang="sv" sz="1400">
              <a:latin typeface="+mn-lt"/>
              <a:ea typeface="Times New Roman" panose="02020603050405020304" pitchFamily="18" charset="0"/>
              <a:cs typeface="Arial" panose="020B0604020202020204" pitchFamily="34" charset="0"/>
            </a:endParaRPr>
          </a:p>
          <a:p>
            <a:pPr marL="67517" algn="ctr" rtl="0">
              <a:lnSpc>
                <a:spcPct val="115000"/>
              </a:lnSpc>
              <a:spcAft>
                <a:spcPts val="600"/>
              </a:spcAft>
            </a:pPr>
            <a:endParaRPr lang="sv" sz="800" b="1">
              <a:solidFill>
                <a:srgbClr val="000000"/>
              </a:solidFill>
              <a:latin typeface="+mn-lt"/>
              <a:ea typeface="Times New Roman" panose="02020603050405020304" pitchFamily="18" charset="0"/>
              <a:cs typeface="Arial" panose="020B0604020202020204" pitchFamily="34" charset="0"/>
            </a:endParaRPr>
          </a:p>
          <a:p>
            <a:pPr marL="67517" algn="ctr" rtl="0">
              <a:lnSpc>
                <a:spcPct val="115000"/>
              </a:lnSpc>
              <a:spcAft>
                <a:spcPts val="600"/>
              </a:spcAft>
            </a:pPr>
            <a:r>
              <a:rPr lang="sv" sz="1400" b="1" i="0" u="none" baseline="0">
                <a:solidFill>
                  <a:srgbClr val="000000"/>
                </a:solidFill>
                <a:latin typeface="+mn-lt"/>
                <a:ea typeface="Times New Roman" panose="02020603050405020304" pitchFamily="18" charset="0"/>
                <a:cs typeface="Arial" panose="020B0604020202020204" pitchFamily="34" charset="0"/>
              </a:rPr>
              <a:t>Gå med</a:t>
            </a:r>
            <a:r>
              <a:rPr lang="sv" sz="1400" b="0" i="0" u="none" baseline="0">
                <a:solidFill>
                  <a:srgbClr val="000000"/>
                </a:solidFill>
                <a:latin typeface="+mn-lt"/>
                <a:ea typeface="Times New Roman" panose="02020603050405020304" pitchFamily="18" charset="0"/>
                <a:cs typeface="Arial" panose="020B0604020202020204" pitchFamily="34" charset="0"/>
              </a:rPr>
              <a:t> i andras diskussioner och använd vardagsspråk.</a:t>
            </a:r>
            <a:endParaRPr lang="sv" sz="1400">
              <a:latin typeface="+mn-lt"/>
              <a:ea typeface="Times New Roman" panose="02020603050405020304" pitchFamily="18" charset="0"/>
              <a:cs typeface="Arial" panose="020B0604020202020204" pitchFamily="34" charset="0"/>
            </a:endParaRPr>
          </a:p>
          <a:p>
            <a:pPr marL="67517" algn="ctr" rtl="0">
              <a:lnSpc>
                <a:spcPct val="115000"/>
              </a:lnSpc>
              <a:spcAft>
                <a:spcPts val="600"/>
              </a:spcAft>
            </a:pPr>
            <a:endParaRPr lang="sv" sz="800" b="1">
              <a:solidFill>
                <a:srgbClr val="000000"/>
              </a:solidFill>
              <a:ea typeface="Times New Roman" panose="02020603050405020304" pitchFamily="18" charset="0"/>
              <a:cs typeface="Arial" panose="020B0604020202020204" pitchFamily="34" charset="0"/>
            </a:endParaRPr>
          </a:p>
          <a:p>
            <a:pPr marL="67517" algn="ctr" rtl="0">
              <a:lnSpc>
                <a:spcPct val="115000"/>
              </a:lnSpc>
              <a:spcAft>
                <a:spcPts val="600"/>
              </a:spcAft>
            </a:pPr>
            <a:r>
              <a:rPr lang="sv" sz="1400" b="1" i="0" u="none" baseline="0">
                <a:solidFill>
                  <a:srgbClr val="000000"/>
                </a:solidFill>
                <a:latin typeface="+mn-lt"/>
                <a:ea typeface="Times New Roman" panose="02020603050405020304" pitchFamily="18" charset="0"/>
                <a:cs typeface="Arial" panose="020B0604020202020204" pitchFamily="34" charset="0"/>
              </a:rPr>
              <a:t>Var närvarande </a:t>
            </a:r>
            <a:r>
              <a:rPr lang="sv" sz="1400" b="0" i="0" u="none" baseline="0">
                <a:solidFill>
                  <a:srgbClr val="000000"/>
                </a:solidFill>
                <a:latin typeface="+mn-lt"/>
                <a:ea typeface="Times New Roman" panose="02020603050405020304" pitchFamily="18" charset="0"/>
                <a:cs typeface="Arial" panose="020B0604020202020204" pitchFamily="34" charset="0"/>
              </a:rPr>
              <a:t>och </a:t>
            </a:r>
            <a:r>
              <a:rPr lang="sv" sz="1400" b="1" i="0" u="none" baseline="0">
                <a:solidFill>
                  <a:srgbClr val="000000"/>
                </a:solidFill>
                <a:latin typeface="+mn-lt"/>
                <a:ea typeface="Times New Roman" panose="02020603050405020304" pitchFamily="18" charset="0"/>
                <a:cs typeface="Arial" panose="020B0604020202020204" pitchFamily="34" charset="0"/>
              </a:rPr>
              <a:t>respektera</a:t>
            </a:r>
            <a:r>
              <a:rPr lang="sv" sz="1400" b="0" i="0" u="none" baseline="0">
                <a:solidFill>
                  <a:srgbClr val="000000"/>
                </a:solidFill>
                <a:latin typeface="+mn-lt"/>
                <a:ea typeface="Times New Roman" panose="02020603050405020304" pitchFamily="18" charset="0"/>
                <a:cs typeface="Arial" panose="020B0604020202020204" pitchFamily="34" charset="0"/>
              </a:rPr>
              <a:t> andra och</a:t>
            </a:r>
            <a:br>
              <a:rPr lang="sv" sz="1400">
                <a:solidFill>
                  <a:srgbClr val="000000"/>
                </a:solidFill>
                <a:latin typeface="+mn-lt"/>
                <a:ea typeface="Times New Roman" panose="02020603050405020304" pitchFamily="18" charset="0"/>
                <a:cs typeface="Arial" panose="020B0604020202020204" pitchFamily="34" charset="0"/>
              </a:rPr>
            </a:br>
            <a:r>
              <a:rPr lang="sv" sz="1400" b="0" i="0" u="none" baseline="0">
                <a:solidFill>
                  <a:srgbClr val="000000"/>
                </a:solidFill>
                <a:latin typeface="+mn-lt"/>
                <a:ea typeface="Times New Roman" panose="02020603050405020304" pitchFamily="18" charset="0"/>
                <a:cs typeface="Arial" panose="020B0604020202020204" pitchFamily="34" charset="0"/>
              </a:rPr>
              <a:t> den öppna stämningen som tillåter idéer.</a:t>
            </a:r>
            <a:endParaRPr lang="sv" sz="1400">
              <a:latin typeface="+mn-lt"/>
              <a:ea typeface="Times New Roman" panose="02020603050405020304" pitchFamily="18" charset="0"/>
              <a:cs typeface="Arial" panose="020B0604020202020204" pitchFamily="34" charset="0"/>
            </a:endParaRPr>
          </a:p>
          <a:p>
            <a:pPr marL="67517" algn="ctr" rtl="0">
              <a:spcAft>
                <a:spcPts val="600"/>
              </a:spcAft>
            </a:pPr>
            <a:endParaRPr lang="sv" sz="800" b="1">
              <a:solidFill>
                <a:srgbClr val="000000"/>
              </a:solidFill>
              <a:latin typeface="+mn-lt"/>
              <a:ea typeface="Times New Roman" panose="02020603050405020304" pitchFamily="18" charset="0"/>
              <a:cs typeface="Arial" panose="020B0604020202020204" pitchFamily="34" charset="0"/>
            </a:endParaRPr>
          </a:p>
          <a:p>
            <a:pPr marL="67517" algn="ctr" rtl="0">
              <a:spcAft>
                <a:spcPts val="600"/>
              </a:spcAft>
            </a:pPr>
            <a:r>
              <a:rPr lang="sv" sz="1400" b="1" i="0" u="none" baseline="0">
                <a:solidFill>
                  <a:srgbClr val="000000"/>
                </a:solidFill>
                <a:latin typeface="+mn-lt"/>
                <a:ea typeface="Times New Roman" panose="02020603050405020304" pitchFamily="18" charset="0"/>
                <a:cs typeface="Arial" panose="020B0604020202020204" pitchFamily="34" charset="0"/>
              </a:rPr>
              <a:t>Man behöver inte tycka likadant som andra</a:t>
            </a:r>
            <a:r>
              <a:rPr lang="sv" sz="1400" b="0" i="0" u="none" baseline="0">
                <a:solidFill>
                  <a:srgbClr val="000000"/>
                </a:solidFill>
                <a:latin typeface="+mn-lt"/>
                <a:ea typeface="Times New Roman" panose="02020603050405020304" pitchFamily="18" charset="0"/>
                <a:cs typeface="Arial" panose="020B0604020202020204" pitchFamily="34" charset="0"/>
              </a:rPr>
              <a:t>, men vi </a:t>
            </a:r>
            <a:br>
              <a:rPr lang="sv" sz="1400">
                <a:solidFill>
                  <a:srgbClr val="000000"/>
                </a:solidFill>
                <a:latin typeface="+mn-lt"/>
                <a:ea typeface="Times New Roman" panose="02020603050405020304" pitchFamily="18" charset="0"/>
                <a:cs typeface="Arial" panose="020B0604020202020204" pitchFamily="34" charset="0"/>
              </a:rPr>
            </a:br>
            <a:r>
              <a:rPr lang="sv" sz="1400" b="0" i="0" u="none" baseline="0">
                <a:solidFill>
                  <a:srgbClr val="000000"/>
                </a:solidFill>
                <a:latin typeface="+mn-lt"/>
                <a:ea typeface="Times New Roman" panose="02020603050405020304" pitchFamily="18" charset="0"/>
                <a:cs typeface="Arial" panose="020B0604020202020204" pitchFamily="34" charset="0"/>
              </a:rPr>
              <a:t>ska ha en konstruktiv inställning till allas åsikter.</a:t>
            </a:r>
            <a:endParaRPr lang="sv" sz="1400" b="1">
              <a:solidFill>
                <a:srgbClr val="000000"/>
              </a:solidFill>
              <a:latin typeface="+mn-lt"/>
              <a:ea typeface="Times New Roman" panose="02020603050405020304" pitchFamily="18" charset="0"/>
              <a:cs typeface="Arial" panose="020B0604020202020204" pitchFamily="34" charset="0"/>
            </a:endParaRPr>
          </a:p>
          <a:p>
            <a:pPr marL="67517" algn="ctr" rtl="0">
              <a:spcAft>
                <a:spcPts val="600"/>
              </a:spcAft>
            </a:pPr>
            <a:endParaRPr lang="sv" sz="800" b="1">
              <a:solidFill>
                <a:srgbClr val="000000"/>
              </a:solidFill>
              <a:latin typeface="+mn-lt"/>
              <a:ea typeface="Times New Roman" panose="02020603050405020304" pitchFamily="18" charset="0"/>
              <a:cs typeface="Arial" panose="020B0604020202020204" pitchFamily="34" charset="0"/>
            </a:endParaRPr>
          </a:p>
          <a:p>
            <a:pPr marL="67517" algn="ctr" rtl="0">
              <a:spcAft>
                <a:spcPts val="600"/>
              </a:spcAft>
            </a:pPr>
            <a:r>
              <a:rPr lang="sv" sz="1400" b="1" i="0" u="none" baseline="0">
                <a:solidFill>
                  <a:srgbClr val="000000"/>
                </a:solidFill>
                <a:latin typeface="+mn-lt"/>
                <a:ea typeface="Times New Roman" panose="02020603050405020304" pitchFamily="18" charset="0"/>
                <a:cs typeface="Arial" panose="020B0604020202020204" pitchFamily="34" charset="0"/>
              </a:rPr>
              <a:t>Vi går tillsammans mot konkretion, </a:t>
            </a:r>
            <a:br>
              <a:rPr lang="sv" sz="1400" b="1">
                <a:solidFill>
                  <a:srgbClr val="000000"/>
                </a:solidFill>
                <a:latin typeface="+mn-lt"/>
                <a:ea typeface="Times New Roman" panose="02020603050405020304" pitchFamily="18" charset="0"/>
                <a:cs typeface="Arial" panose="020B0604020202020204" pitchFamily="34" charset="0"/>
              </a:rPr>
            </a:br>
            <a:r>
              <a:rPr lang="sv" sz="1400" b="1" i="0" u="none" baseline="0">
                <a:solidFill>
                  <a:srgbClr val="000000"/>
                </a:solidFill>
                <a:latin typeface="+mn-lt"/>
                <a:ea typeface="Times New Roman" panose="02020603050405020304" pitchFamily="18" charset="0"/>
                <a:cs typeface="Arial" panose="020B0604020202020204" pitchFamily="34" charset="0"/>
              </a:rPr>
              <a:t>vi tar</a:t>
            </a:r>
            <a:r>
              <a:rPr lang="sv" sz="1400" b="0" i="0" u="none" baseline="0">
                <a:solidFill>
                  <a:srgbClr val="000000"/>
                </a:solidFill>
                <a:latin typeface="+mn-lt"/>
                <a:ea typeface="Times New Roman" panose="02020603050405020304" pitchFamily="18" charset="0"/>
                <a:cs typeface="Arial" panose="020B0604020202020204" pitchFamily="34" charset="0"/>
              </a:rPr>
              <a:t> steg mot förändringsskapande.</a:t>
            </a:r>
            <a:endParaRPr lang="sv" sz="1400">
              <a:latin typeface="+mn-lt"/>
              <a:ea typeface="Calibri" panose="020F0502020204030204" pitchFamily="34" charset="0"/>
              <a:cs typeface="Arial" panose="020B0604020202020204" pitchFamily="34" charset="0"/>
            </a:endParaRPr>
          </a:p>
        </p:txBody>
      </p:sp>
      <p:sp>
        <p:nvSpPr>
          <p:cNvPr id="2" name="Otsikko 1">
            <a:extLst>
              <a:ext uri="{FF2B5EF4-FFF2-40B4-BE49-F238E27FC236}">
                <a16:creationId xmlns:a16="http://schemas.microsoft.com/office/drawing/2014/main" id="{16D9ADD3-85C3-46A4-BEAD-553F86BF992A}"/>
              </a:ext>
            </a:extLst>
          </p:cNvPr>
          <p:cNvSpPr>
            <a:spLocks noGrp="1"/>
          </p:cNvSpPr>
          <p:nvPr>
            <p:ph type="title" idx="4294967295"/>
          </p:nvPr>
        </p:nvSpPr>
        <p:spPr>
          <a:xfrm>
            <a:off x="0" y="-808773"/>
            <a:ext cx="8208912" cy="808773"/>
          </a:xfrm>
        </p:spPr>
        <p:txBody>
          <a:bodyPr/>
          <a:lstStyle/>
          <a:p>
            <a:pPr algn="l" rtl="0"/>
            <a:r>
              <a:rPr lang="sv" b="0" i="0" u="none" baseline="0"/>
              <a:t>Spelregler</a:t>
            </a:r>
          </a:p>
        </p:txBody>
      </p:sp>
    </p:spTree>
    <p:extLst>
      <p:ext uri="{BB962C8B-B14F-4D97-AF65-F5344CB8AC3E}">
        <p14:creationId xmlns:p14="http://schemas.microsoft.com/office/powerpoint/2010/main" val="286803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6C511E-1154-B040-9B04-9F8377F5C58C}"/>
              </a:ext>
              <a:ext uri="{C183D7F6-B498-43B3-948B-1728B52AA6E4}">
                <adec:decorative xmlns:adec="http://schemas.microsoft.com/office/drawing/2017/decorative" val="1"/>
              </a:ext>
            </a:extLst>
          </p:cNvPr>
          <p:cNvSpPr/>
          <p:nvPr/>
        </p:nvSpPr>
        <p:spPr>
          <a:xfrm rot="120000">
            <a:off x="524078" y="1202006"/>
            <a:ext cx="2354371"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
          </a:p>
        </p:txBody>
      </p:sp>
      <p:pic>
        <p:nvPicPr>
          <p:cNvPr id="8" name="Picture 7">
            <a:extLst>
              <a:ext uri="{FF2B5EF4-FFF2-40B4-BE49-F238E27FC236}">
                <a16:creationId xmlns:a16="http://schemas.microsoft.com/office/drawing/2014/main" id="{0A72445C-40A0-4E48-8185-096D24DBB26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925242">
            <a:off x="6087183" y="1736775"/>
            <a:ext cx="4028977" cy="4138401"/>
          </a:xfrm>
          <a:prstGeom prst="rect">
            <a:avLst/>
          </a:prstGeom>
        </p:spPr>
      </p:pic>
      <p:sp>
        <p:nvSpPr>
          <p:cNvPr id="3" name="Text Placeholder 2">
            <a:extLst>
              <a:ext uri="{FF2B5EF4-FFF2-40B4-BE49-F238E27FC236}">
                <a16:creationId xmlns:a16="http://schemas.microsoft.com/office/drawing/2014/main" id="{6D8CE325-C8E4-9F41-8C6A-46D2B4026C29}"/>
              </a:ext>
            </a:extLst>
          </p:cNvPr>
          <p:cNvSpPr>
            <a:spLocks noGrp="1"/>
          </p:cNvSpPr>
          <p:nvPr>
            <p:ph type="body" idx="1"/>
          </p:nvPr>
        </p:nvSpPr>
        <p:spPr>
          <a:xfrm>
            <a:off x="468314" y="1203325"/>
            <a:ext cx="3419876" cy="3313113"/>
          </a:xfrm>
        </p:spPr>
        <p:txBody>
          <a:bodyPr/>
          <a:lstStyle/>
          <a:p>
            <a:pPr marL="127000" lvl="0" indent="0" algn="l" rtl="0">
              <a:buNone/>
            </a:pPr>
            <a:r>
              <a:rPr lang="sv" b="1" i="0" u="none" baseline="0">
                <a:latin typeface="+mj-lt"/>
              </a:rPr>
              <a:t>Hur gör vi i praktiken?</a:t>
            </a:r>
          </a:p>
          <a:p>
            <a:pPr lvl="0" algn="l" rtl="0"/>
            <a:endParaRPr lang="sv"/>
          </a:p>
          <a:p>
            <a:pPr marL="469900" lvl="0" indent="-342900" algn="l" rtl="0">
              <a:buFont typeface="+mj-lt"/>
              <a:buAutoNum type="arabicPeriod"/>
            </a:pPr>
            <a:r>
              <a:rPr lang="sv" b="0" i="0" u="none" baseline="0"/>
              <a:t>Öppna Miro (länk i chatten)</a:t>
            </a:r>
            <a:br>
              <a:rPr lang="sv"/>
            </a:br>
            <a:r>
              <a:rPr lang="sv" b="0" i="0" u="none" baseline="0"/>
              <a:t>Gå tillsammans igenom Miro</a:t>
            </a:r>
          </a:p>
          <a:p>
            <a:pPr marL="469900" lvl="0" indent="-342900" algn="l" rtl="0">
              <a:buFont typeface="+mj-lt"/>
              <a:buAutoNum type="arabicPeriod"/>
            </a:pPr>
            <a:r>
              <a:rPr lang="sv" b="0" i="0" u="none" baseline="0"/>
              <a:t>Skriv ditt namn och en hälsning till hela gruppen på den första ”framen”</a:t>
            </a:r>
          </a:p>
        </p:txBody>
      </p:sp>
      <p:sp>
        <p:nvSpPr>
          <p:cNvPr id="2" name="Title 1">
            <a:extLst>
              <a:ext uri="{FF2B5EF4-FFF2-40B4-BE49-F238E27FC236}">
                <a16:creationId xmlns:a16="http://schemas.microsoft.com/office/drawing/2014/main" id="{3BB159C6-3E43-8C4A-9004-EA0E1D928BD3}"/>
              </a:ext>
            </a:extLst>
          </p:cNvPr>
          <p:cNvSpPr>
            <a:spLocks noGrp="1"/>
          </p:cNvSpPr>
          <p:nvPr>
            <p:ph type="title"/>
          </p:nvPr>
        </p:nvSpPr>
        <p:spPr>
          <a:xfrm>
            <a:off x="467545" y="267494"/>
            <a:ext cx="8208912" cy="808773"/>
          </a:xfrm>
        </p:spPr>
        <p:txBody>
          <a:bodyPr/>
          <a:lstStyle/>
          <a:p>
            <a:pPr algn="l" rtl="0"/>
            <a:r>
              <a:rPr lang="sv" b="0" i="0" u="none" baseline="0"/>
              <a:t>Vi förbereder oss inför arbetet</a:t>
            </a:r>
            <a:endParaRPr lang="sv"/>
          </a:p>
        </p:txBody>
      </p:sp>
      <p:sp>
        <p:nvSpPr>
          <p:cNvPr id="4" name="Google Shape;171;g8867cf86d0_3_0">
            <a:extLst>
              <a:ext uri="{FF2B5EF4-FFF2-40B4-BE49-F238E27FC236}">
                <a16:creationId xmlns:a16="http://schemas.microsoft.com/office/drawing/2014/main" id="{67CF0C4F-1456-8348-BEDF-90A79CC8E4EA}"/>
              </a:ext>
            </a:extLst>
          </p:cNvPr>
          <p:cNvSpPr txBox="1"/>
          <p:nvPr/>
        </p:nvSpPr>
        <p:spPr>
          <a:xfrm>
            <a:off x="6984502" y="1472465"/>
            <a:ext cx="862685" cy="64633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sv" sz="1400" b="0" i="0" u="none" strike="noStrike" cap="none" baseline="0">
                <a:solidFill>
                  <a:schemeClr val="dk1"/>
                </a:solidFill>
                <a:latin typeface="Georgia"/>
                <a:ea typeface="Georgia"/>
                <a:cs typeface="Georgia"/>
                <a:sym typeface="Georgia"/>
              </a:rPr>
              <a:t>Hur funkar detta?</a:t>
            </a:r>
            <a:endParaRPr sz="1400" b="0" i="0" u="none" strike="noStrike" cap="none">
              <a:solidFill>
                <a:schemeClr val="dk1"/>
              </a:solidFill>
              <a:latin typeface="Georgia"/>
              <a:ea typeface="Georgia"/>
              <a:cs typeface="Georgia"/>
              <a:sym typeface="Georgia"/>
            </a:endParaRPr>
          </a:p>
        </p:txBody>
      </p:sp>
      <p:cxnSp>
        <p:nvCxnSpPr>
          <p:cNvPr id="5" name="Google Shape;172;g8867cf86d0_3_0">
            <a:extLst>
              <a:ext uri="{FF2B5EF4-FFF2-40B4-BE49-F238E27FC236}">
                <a16:creationId xmlns:a16="http://schemas.microsoft.com/office/drawing/2014/main" id="{EA8340B3-5B8A-2A48-A06C-686099824EDF}"/>
              </a:ext>
              <a:ext uri="{C183D7F6-B498-43B3-948B-1728B52AA6E4}">
                <adec:decorative xmlns:adec="http://schemas.microsoft.com/office/drawing/2017/decorative" val="1"/>
              </a:ext>
            </a:extLst>
          </p:cNvPr>
          <p:cNvCxnSpPr>
            <a:cxnSpLocks/>
          </p:cNvCxnSpPr>
          <p:nvPr/>
        </p:nvCxnSpPr>
        <p:spPr>
          <a:xfrm flipV="1">
            <a:off x="7099561" y="2315655"/>
            <a:ext cx="316283" cy="462051"/>
          </a:xfrm>
          <a:prstGeom prst="straightConnector1">
            <a:avLst/>
          </a:prstGeom>
          <a:noFill/>
          <a:ln w="635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1130453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4"/>
          <p:cNvSpPr txBox="1">
            <a:spLocks noGrp="1"/>
          </p:cNvSpPr>
          <p:nvPr>
            <p:ph type="title"/>
          </p:nvPr>
        </p:nvSpPr>
        <p:spPr>
          <a:noFill/>
          <a:ln>
            <a:noFill/>
          </a:ln>
        </p:spPr>
        <p:txBody>
          <a:bodyPr spcFirstLastPara="1" wrap="square" lIns="0" tIns="0" rIns="0" bIns="0" anchor="ctr" anchorCtr="0">
            <a:spAutoFit/>
          </a:bodyPr>
          <a:lstStyle/>
          <a:p>
            <a:pPr lvl="0" algn="l" rtl="0"/>
            <a:r>
              <a:rPr lang="sv" b="0" i="0" u="none" baseline="0"/>
              <a:t>Framtidsfrekvensens struktur</a:t>
            </a:r>
            <a:endParaRPr lang="sv" dirty="0"/>
          </a:p>
        </p:txBody>
      </p:sp>
      <p:sp>
        <p:nvSpPr>
          <p:cNvPr id="199" name="Google Shape;199;p4"/>
          <p:cNvSpPr txBox="1"/>
          <p:nvPr/>
        </p:nvSpPr>
        <p:spPr>
          <a:xfrm>
            <a:off x="1541639" y="1568834"/>
            <a:ext cx="6831894" cy="2492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1600"/>
              <a:buFont typeface="Merriweather Sans"/>
              <a:buNone/>
            </a:pPr>
            <a:r>
              <a:rPr lang="sv" b="0" i="0" u="none" strike="noStrike" cap="none" baseline="0">
                <a:solidFill>
                  <a:schemeClr val="dk1"/>
                </a:solidFill>
                <a:latin typeface="Georgia" panose="02040502050405020303" pitchFamily="18" charset="0"/>
                <a:ea typeface="Arial Black"/>
                <a:cs typeface="Arial Black"/>
                <a:sym typeface="Arial Black"/>
              </a:rPr>
              <a:t>Introduktion: Varför behöver förändringsaktörer framtidstänkande?</a:t>
            </a:r>
            <a:endParaRPr b="0" i="0" u="none" strike="noStrike" cap="none" dirty="0">
              <a:solidFill>
                <a:schemeClr val="dk1"/>
              </a:solidFill>
              <a:latin typeface="Georgia" panose="02040502050405020303" pitchFamily="18" charset="0"/>
              <a:ea typeface="Arial Black"/>
              <a:cs typeface="Arial Black"/>
              <a:sym typeface="Arial Black"/>
            </a:endParaRPr>
          </a:p>
        </p:txBody>
      </p:sp>
      <p:sp>
        <p:nvSpPr>
          <p:cNvPr id="193" name="Google Shape;193;p4"/>
          <p:cNvSpPr txBox="1">
            <a:spLocks noGrp="1"/>
          </p:cNvSpPr>
          <p:nvPr>
            <p:ph type="body" idx="4294967295"/>
          </p:nvPr>
        </p:nvSpPr>
        <p:spPr>
          <a:xfrm>
            <a:off x="1542112" y="2392227"/>
            <a:ext cx="5600700" cy="249299"/>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1600"/>
              <a:buNone/>
            </a:pPr>
            <a:r>
              <a:rPr lang="sv" sz="1800" b="1" i="0" u="none" baseline="0">
                <a:latin typeface="Georgia" panose="02040502050405020303" pitchFamily="18" charset="0"/>
                <a:ea typeface="Arial Black"/>
                <a:cs typeface="Arial Black"/>
                <a:sym typeface="Arial Black"/>
              </a:rPr>
              <a:t>Utmana</a:t>
            </a:r>
            <a:r>
              <a:rPr lang="sv" sz="1800" b="0" i="0" u="none" baseline="0">
                <a:latin typeface="Georgia" panose="02040502050405020303" pitchFamily="18" charset="0"/>
                <a:ea typeface="Arial Black"/>
                <a:cs typeface="Arial Black"/>
                <a:sym typeface="Arial Black"/>
              </a:rPr>
              <a:t> befintliga antaganden om framtiden</a:t>
            </a:r>
            <a:endParaRPr lang="sv" sz="1800" dirty="0">
              <a:latin typeface="Georgia" panose="02040502050405020303" pitchFamily="18" charset="0"/>
              <a:ea typeface="Arial Black"/>
              <a:cs typeface="Arial Black"/>
              <a:sym typeface="Arial Black"/>
            </a:endParaRPr>
          </a:p>
        </p:txBody>
      </p:sp>
      <p:sp>
        <p:nvSpPr>
          <p:cNvPr id="15" name="Google Shape;194;p4">
            <a:extLst>
              <a:ext uri="{FF2B5EF4-FFF2-40B4-BE49-F238E27FC236}">
                <a16:creationId xmlns:a16="http://schemas.microsoft.com/office/drawing/2014/main" id="{67DC7960-008F-5C4D-B918-333162CAC483}"/>
              </a:ext>
              <a:ext uri="{C183D7F6-B498-43B3-948B-1728B52AA6E4}">
                <adec:decorative xmlns:adec="http://schemas.microsoft.com/office/drawing/2017/decorative" val="1"/>
              </a:ext>
            </a:extLst>
          </p:cNvPr>
          <p:cNvSpPr>
            <a:spLocks noChangeAspect="1"/>
          </p:cNvSpPr>
          <p:nvPr/>
        </p:nvSpPr>
        <p:spPr>
          <a:xfrm>
            <a:off x="539551" y="1319634"/>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2000" b="0" i="0" u="none" baseline="0">
                <a:solidFill>
                  <a:schemeClr val="dk1"/>
                </a:solidFill>
                <a:latin typeface="Arial Black"/>
                <a:ea typeface="Arial Black"/>
                <a:cs typeface="Arial Black"/>
                <a:sym typeface="Arial Black"/>
              </a:rPr>
              <a:t>!</a:t>
            </a:r>
            <a:endParaRPr sz="2000" b="0" i="0" u="none" strike="noStrike" cap="none">
              <a:solidFill>
                <a:schemeClr val="dk1"/>
              </a:solidFill>
              <a:latin typeface="Arial Black"/>
              <a:ea typeface="Arial Black"/>
              <a:cs typeface="Arial Black"/>
              <a:sym typeface="Arial Black"/>
            </a:endParaRPr>
          </a:p>
        </p:txBody>
      </p:sp>
      <p:sp>
        <p:nvSpPr>
          <p:cNvPr id="16" name="Google Shape;194;p4">
            <a:extLst>
              <a:ext uri="{FF2B5EF4-FFF2-40B4-BE49-F238E27FC236}">
                <a16:creationId xmlns:a16="http://schemas.microsoft.com/office/drawing/2014/main" id="{F225C42C-9336-684C-BCAC-87040D0F1786}"/>
              </a:ext>
              <a:ext uri="{C183D7F6-B498-43B3-948B-1728B52AA6E4}">
                <adec:decorative xmlns:adec="http://schemas.microsoft.com/office/drawing/2017/decorative" val="1"/>
              </a:ext>
            </a:extLst>
          </p:cNvPr>
          <p:cNvSpPr>
            <a:spLocks noChangeAspect="1"/>
          </p:cNvSpPr>
          <p:nvPr/>
        </p:nvSpPr>
        <p:spPr>
          <a:xfrm>
            <a:off x="539551" y="2156877"/>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2000" b="0" i="0" u="none" baseline="0">
                <a:solidFill>
                  <a:schemeClr val="dk1"/>
                </a:solidFill>
                <a:latin typeface="Arial Black"/>
                <a:ea typeface="Arial Black"/>
                <a:cs typeface="Arial Black"/>
                <a:sym typeface="Arial Black"/>
              </a:rPr>
              <a:t>1</a:t>
            </a:r>
            <a:endParaRPr sz="2000" b="0" i="0" u="none" strike="noStrike" cap="none">
              <a:solidFill>
                <a:schemeClr val="dk1"/>
              </a:solidFill>
              <a:latin typeface="Arial Black"/>
              <a:ea typeface="Arial Black"/>
              <a:cs typeface="Arial Black"/>
              <a:sym typeface="Arial Black"/>
            </a:endParaRPr>
          </a:p>
        </p:txBody>
      </p:sp>
      <p:sp>
        <p:nvSpPr>
          <p:cNvPr id="195" name="Google Shape;195;p4"/>
          <p:cNvSpPr txBox="1"/>
          <p:nvPr/>
        </p:nvSpPr>
        <p:spPr>
          <a:xfrm>
            <a:off x="1541637" y="3232355"/>
            <a:ext cx="5601175" cy="2492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1600"/>
              <a:buFont typeface="Merriweather Sans"/>
              <a:buNone/>
            </a:pPr>
            <a:r>
              <a:rPr lang="sv" b="1" i="0" u="none" strike="noStrike" cap="none" baseline="0">
                <a:solidFill>
                  <a:schemeClr val="dk1"/>
                </a:solidFill>
                <a:latin typeface="Georgia" panose="02040502050405020303" pitchFamily="18" charset="0"/>
                <a:ea typeface="Arial Black"/>
                <a:cs typeface="Arial Black"/>
                <a:sym typeface="Arial Black"/>
              </a:rPr>
              <a:t>Föreställ </a:t>
            </a:r>
            <a:r>
              <a:rPr lang="sv" b="0" i="0" u="none" strike="noStrike" cap="none" baseline="0">
                <a:solidFill>
                  <a:schemeClr val="dk1"/>
                </a:solidFill>
                <a:latin typeface="Georgia" panose="02040502050405020303" pitchFamily="18" charset="0"/>
                <a:ea typeface="Arial Black"/>
                <a:cs typeface="Arial Black"/>
                <a:sym typeface="Arial Black"/>
              </a:rPr>
              <a:t>dig en önskvärd framtid</a:t>
            </a:r>
            <a:endParaRPr b="0" i="0" u="none" strike="noStrike" cap="none" dirty="0">
              <a:solidFill>
                <a:schemeClr val="dk1"/>
              </a:solidFill>
              <a:latin typeface="Georgia" panose="02040502050405020303" pitchFamily="18" charset="0"/>
              <a:ea typeface="Arial Black"/>
              <a:cs typeface="Arial Black"/>
              <a:sym typeface="Arial Black"/>
            </a:endParaRPr>
          </a:p>
        </p:txBody>
      </p:sp>
      <p:sp>
        <p:nvSpPr>
          <p:cNvPr id="17" name="Google Shape;194;p4">
            <a:extLst>
              <a:ext uri="{FF2B5EF4-FFF2-40B4-BE49-F238E27FC236}">
                <a16:creationId xmlns:a16="http://schemas.microsoft.com/office/drawing/2014/main" id="{A934FF1E-2FF3-7A41-8542-902A8213F491}"/>
              </a:ext>
              <a:ext uri="{C183D7F6-B498-43B3-948B-1728B52AA6E4}">
                <adec:decorative xmlns:adec="http://schemas.microsoft.com/office/drawing/2017/decorative" val="1"/>
              </a:ext>
            </a:extLst>
          </p:cNvPr>
          <p:cNvSpPr>
            <a:spLocks noChangeAspect="1"/>
          </p:cNvSpPr>
          <p:nvPr/>
        </p:nvSpPr>
        <p:spPr>
          <a:xfrm>
            <a:off x="539551" y="2994120"/>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2000" b="0" i="0" u="none" strike="noStrike" cap="none" baseline="0">
                <a:solidFill>
                  <a:schemeClr val="dk1"/>
                </a:solidFill>
                <a:latin typeface="Arial Black"/>
                <a:ea typeface="Arial Black"/>
                <a:cs typeface="Arial Black"/>
                <a:sym typeface="Arial Black"/>
              </a:rPr>
              <a:t>2</a:t>
            </a:r>
            <a:endParaRPr sz="2000" b="0" i="0" u="none" strike="noStrike" cap="none">
              <a:solidFill>
                <a:schemeClr val="dk1"/>
              </a:solidFill>
              <a:latin typeface="Arial Black"/>
              <a:ea typeface="Arial Black"/>
              <a:cs typeface="Arial Black"/>
              <a:sym typeface="Arial Black"/>
            </a:endParaRPr>
          </a:p>
        </p:txBody>
      </p:sp>
      <p:sp>
        <p:nvSpPr>
          <p:cNvPr id="197" name="Google Shape;197;p4"/>
          <p:cNvSpPr txBox="1"/>
          <p:nvPr/>
        </p:nvSpPr>
        <p:spPr>
          <a:xfrm>
            <a:off x="1541637" y="4072483"/>
            <a:ext cx="5601175" cy="2492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1600"/>
              <a:buFont typeface="Merriweather Sans"/>
              <a:buNone/>
            </a:pPr>
            <a:r>
              <a:rPr lang="sv" b="1" i="0" u="none" strike="noStrike" cap="none" baseline="0">
                <a:solidFill>
                  <a:schemeClr val="dk1"/>
                </a:solidFill>
                <a:latin typeface="Georgia" panose="02040502050405020303" pitchFamily="18" charset="0"/>
                <a:ea typeface="Arial Black"/>
                <a:cs typeface="Arial Black"/>
                <a:sym typeface="Arial Black"/>
              </a:rPr>
              <a:t>Handla</a:t>
            </a:r>
            <a:r>
              <a:rPr lang="sv" b="0" i="0" u="none" strike="noStrike" cap="none" baseline="0">
                <a:solidFill>
                  <a:schemeClr val="dk1"/>
                </a:solidFill>
                <a:latin typeface="Georgia" panose="02040502050405020303" pitchFamily="18" charset="0"/>
                <a:ea typeface="Arial Black"/>
                <a:cs typeface="Arial Black"/>
                <a:sym typeface="Arial Black"/>
              </a:rPr>
              <a:t> och påverka framtiden</a:t>
            </a:r>
            <a:endParaRPr b="0" i="0" u="none" strike="noStrike" cap="none" dirty="0">
              <a:solidFill>
                <a:schemeClr val="dk1"/>
              </a:solidFill>
              <a:latin typeface="Georgia" panose="02040502050405020303" pitchFamily="18" charset="0"/>
              <a:ea typeface="Arial Black"/>
              <a:cs typeface="Arial Black"/>
              <a:sym typeface="Arial Black"/>
            </a:endParaRPr>
          </a:p>
        </p:txBody>
      </p:sp>
      <p:sp>
        <p:nvSpPr>
          <p:cNvPr id="18" name="Google Shape;194;p4">
            <a:extLst>
              <a:ext uri="{FF2B5EF4-FFF2-40B4-BE49-F238E27FC236}">
                <a16:creationId xmlns:a16="http://schemas.microsoft.com/office/drawing/2014/main" id="{5A5C3E74-79DD-0441-9B1B-04C8C789CA4F}"/>
              </a:ext>
              <a:ext uri="{C183D7F6-B498-43B3-948B-1728B52AA6E4}">
                <adec:decorative xmlns:adec="http://schemas.microsoft.com/office/drawing/2017/decorative" val="1"/>
              </a:ext>
            </a:extLst>
          </p:cNvPr>
          <p:cNvSpPr>
            <a:spLocks noChangeAspect="1"/>
          </p:cNvSpPr>
          <p:nvPr/>
        </p:nvSpPr>
        <p:spPr>
          <a:xfrm>
            <a:off x="539551" y="3831363"/>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sv" sz="2000" b="0" i="0" u="none" baseline="0">
                <a:solidFill>
                  <a:schemeClr val="dk1"/>
                </a:solidFill>
                <a:latin typeface="Arial Black"/>
                <a:ea typeface="Arial Black"/>
                <a:cs typeface="Arial Black"/>
                <a:sym typeface="Arial Black"/>
              </a:rPr>
              <a:t>3</a:t>
            </a:r>
            <a:endParaRPr sz="2000" b="0" i="0" u="none" strike="noStrike" cap="none">
              <a:solidFill>
                <a:schemeClr val="dk1"/>
              </a:solidFill>
              <a:latin typeface="Arial Black"/>
              <a:ea typeface="Arial Black"/>
              <a:cs typeface="Arial Black"/>
              <a:sym typeface="Arial Black"/>
            </a:endParaRPr>
          </a:p>
        </p:txBody>
      </p:sp>
      <p:sp>
        <p:nvSpPr>
          <p:cNvPr id="12" name="Google Shape;202;p4">
            <a:extLst>
              <a:ext uri="{FF2B5EF4-FFF2-40B4-BE49-F238E27FC236}">
                <a16:creationId xmlns:a16="http://schemas.microsoft.com/office/drawing/2014/main" id="{FF4735A8-1C04-2C48-8DA3-9F9AEE4EA382}"/>
              </a:ext>
            </a:extLst>
          </p:cNvPr>
          <p:cNvSpPr>
            <a:spLocks noChangeAspect="1"/>
          </p:cNvSpPr>
          <p:nvPr/>
        </p:nvSpPr>
        <p:spPr>
          <a:xfrm rot="885326">
            <a:off x="6779683" y="2719361"/>
            <a:ext cx="2799974" cy="2799974"/>
          </a:xfrm>
          <a:prstGeom prst="ellipse">
            <a:avLst/>
          </a:prstGeom>
          <a:solidFill>
            <a:schemeClr val="accent5"/>
          </a:solidFill>
          <a:ln>
            <a:noFill/>
          </a:ln>
        </p:spPr>
        <p:txBody>
          <a:bodyPr spcFirstLastPara="1" wrap="square" lIns="91425" tIns="45700" rIns="91425" bIns="45700" anchor="ctr" anchorCtr="0">
            <a:noAutofit/>
          </a:bodyPr>
          <a:lstStyle/>
          <a:p>
            <a:pPr lvl="0" algn="ctr" rtl="0">
              <a:lnSpc>
                <a:spcPct val="90000"/>
              </a:lnSpc>
              <a:spcBef>
                <a:spcPts val="0"/>
              </a:spcBef>
              <a:spcAft>
                <a:spcPts val="0"/>
              </a:spcAft>
              <a:buClr>
                <a:schemeClr val="dk1"/>
              </a:buClr>
              <a:buSzPts val="1600"/>
            </a:pPr>
            <a:r>
              <a:rPr lang="sv" sz="1600" b="0" i="0" u="none" baseline="0">
                <a:solidFill>
                  <a:srgbClr val="000000"/>
                </a:solidFill>
                <a:latin typeface="+mj-lt"/>
                <a:ea typeface="Arial"/>
                <a:cs typeface="Arial"/>
                <a:sym typeface="Arial"/>
              </a:rPr>
              <a:t>VI TAR</a:t>
            </a:r>
          </a:p>
          <a:p>
            <a:pPr lvl="0" algn="ctr" rtl="0">
              <a:lnSpc>
                <a:spcPct val="90000"/>
              </a:lnSpc>
              <a:spcBef>
                <a:spcPts val="0"/>
              </a:spcBef>
              <a:spcAft>
                <a:spcPts val="0"/>
              </a:spcAft>
              <a:buClr>
                <a:schemeClr val="dk1"/>
              </a:buClr>
              <a:buSzPts val="1600"/>
            </a:pPr>
            <a:r>
              <a:rPr lang="sv" sz="1600" b="0" i="0" u="none" baseline="0">
                <a:solidFill>
                  <a:srgbClr val="000000"/>
                </a:solidFill>
                <a:latin typeface="+mj-lt"/>
                <a:ea typeface="Arial"/>
                <a:cs typeface="Arial"/>
                <a:sym typeface="Arial"/>
              </a:rPr>
              <a:t>EN PAUS</a:t>
            </a:r>
          </a:p>
          <a:p>
            <a:pPr lvl="0" algn="ctr" rtl="0">
              <a:lnSpc>
                <a:spcPct val="90000"/>
              </a:lnSpc>
              <a:spcBef>
                <a:spcPts val="0"/>
              </a:spcBef>
              <a:spcAft>
                <a:spcPts val="0"/>
              </a:spcAft>
              <a:buClr>
                <a:schemeClr val="dk1"/>
              </a:buClr>
              <a:buSzPts val="1600"/>
            </a:pPr>
            <a:r>
              <a:rPr lang="sv" sz="1600" b="0" i="0" u="none" baseline="0">
                <a:solidFill>
                  <a:srgbClr val="000000"/>
                </a:solidFill>
                <a:latin typeface="+mj-lt"/>
                <a:ea typeface="Arial"/>
                <a:cs typeface="Arial"/>
                <a:sym typeface="Arial"/>
              </a:rPr>
              <a:t>PÅ 10 MIN</a:t>
            </a:r>
          </a:p>
        </p:txBody>
      </p:sp>
    </p:spTree>
  </p:cSld>
  <p:clrMapOvr>
    <a:masterClrMapping/>
  </p:clrMapOvr>
</p:sld>
</file>

<file path=ppt/theme/theme1.xml><?xml version="1.0" encoding="utf-8"?>
<a:theme xmlns:a="http://schemas.openxmlformats.org/drawingml/2006/main" name="Layoutpohjat">
  <a:themeElements>
    <a:clrScheme name="Custom 39">
      <a:dk1>
        <a:srgbClr val="000000"/>
      </a:dk1>
      <a:lt1>
        <a:srgbClr val="FFFFFF"/>
      </a:lt1>
      <a:dk2>
        <a:srgbClr val="D7D8D6"/>
      </a:dk2>
      <a:lt2>
        <a:srgbClr val="FFFFFF"/>
      </a:lt2>
      <a:accent1>
        <a:srgbClr val="4B8DCB"/>
      </a:accent1>
      <a:accent2>
        <a:srgbClr val="0DB14B"/>
      </a:accent2>
      <a:accent3>
        <a:srgbClr val="ED174F"/>
      </a:accent3>
      <a:accent4>
        <a:srgbClr val="FBD1DC"/>
      </a:accent4>
      <a:accent5>
        <a:srgbClr val="FDDD00"/>
      </a:accent5>
      <a:accent6>
        <a:srgbClr val="75CFEB"/>
      </a:accent6>
      <a:hlink>
        <a:srgbClr val="A6CE39"/>
      </a:hlink>
      <a:folHlink>
        <a:srgbClr val="FE8127"/>
      </a:folHlink>
    </a:clrScheme>
    <a:fontScheme name="Office 2">
      <a:majorFont>
        <a:latin typeface="Arial Black"/>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b="0" i="0">
            <a:latin typeface="+mn-lt"/>
          </a:defRPr>
        </a:defPPr>
      </a:lstStyle>
    </a:txDef>
  </a:objectDefaults>
  <a:extraClrSchemeLst/>
  <a:extLst>
    <a:ext uri="{05A4C25C-085E-4340-85A3-A5531E510DB2}">
      <thm15:themeFamily xmlns:thm15="http://schemas.microsoft.com/office/thememl/2012/main" name="Sitra_yleisesittely_16-9" id="{B2C9DB6F-04D1-4F46-ABA1-A9009A34D7ED}" vid="{5B42596C-47B5-4FDB-A8CD-CB584FC4746B}"/>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b244f7c-65aa-48fb-9d13-422c763cce83" ContentTypeId="0x01010009B064D253C0234B96565FEBDE0EB1AE02" PreviousValue="false"/>
</file>

<file path=customXml/item2.xml><?xml version="1.0" encoding="utf-8"?>
<p:properties xmlns:p="http://schemas.microsoft.com/office/2006/metadata/properties" xmlns:xsi="http://www.w3.org/2001/XMLSchema-instance" xmlns:pc="http://schemas.microsoft.com/office/infopath/2007/PartnerControls">
  <documentManagement>
    <Liite xmlns="59df146f-7ddd-4b8c-ad0a-b36f0bde1af8" xsi:nil="true"/>
    <Voimassaolo_x0020_päättyy xmlns="59df146f-7ddd-4b8c-ad0a-b36f0bde1af8" xsi:nil="true"/>
    <datehidden xmlns="59df146f-7ddd-4b8c-ad0a-b36f0bde1af8">2018-03-12T22:12:47+00:00</datehidden>
    <Turvaluokka xmlns="59df146f-7ddd-4b8c-ad0a-b36f0bde1af8">Julkinen</Turvaluokka>
    <Hyväksymisaika xmlns="59df146f-7ddd-4b8c-ad0a-b36f0bde1af8" xsi:nil="true"/>
    <Toimintalohko xmlns="b3482ef4-95fb-428f-9b80-8291477d056d" xsi:nil="true"/>
    <Arkistointitila xmlns="59df146f-7ddd-4b8c-ad0a-b36f0bde1af8">Arkistointivalmis</Arkistointitila>
    <Luonne xmlns="59df146f-7ddd-4b8c-ad0a-b36f0bde1af8">Normaali</Luonne>
    <documenttypehidden xmlns="59df146f-7ddd-4b8c-ad0a-b36f0bde1af8">Esitelmä</documenttypehidden>
    <Muun_x0020_tallennemuodon_x0020_sijoituspaikka xmlns="59df146f-7ddd-4b8c-ad0a-b36f0bde1af8" xsi:nil="true"/>
    <securityclasshidden xmlns="59df146f-7ddd-4b8c-ad0a-b36f0bde1af8">Sisäinen</securityclasshidden>
    <appendixhidden xmlns="59df146f-7ddd-4b8c-ad0a-b36f0bde1af8" xsi:nil="true"/>
    <Yksikkö xmlns="59df146f-7ddd-4b8c-ad0a-b36f0bde1af8">Sitra</Yksikkö>
    <Asiakirjan_x0020_kieli xmlns="59df146f-7ddd-4b8c-ad0a-b36f0bde1af8">suomi</Asiakirjan_x0020_kieli>
    <Paperisen_x0020_asiakirjan_x0020_sijoituspaikka xmlns="59df146f-7ddd-4b8c-ad0a-b36f0bde1af8" xsi:nil="true"/>
    <Täydenne xmlns="59df146f-7ddd-4b8c-ad0a-b36f0bde1af8">Sitran yleisesittely 3/2018</Täydenne>
    <Numero xmlns="59df146f-7ddd-4b8c-ad0a-b36f0bde1af8" xsi:nil="true"/>
    <Pääasiakirja xmlns="59df146f-7ddd-4b8c-ad0a-b36f0bde1af8">
      <Url xsi:nil="true"/>
      <Description xsi:nil="true"/>
    </Pääasiakirja>
    <naturehidden xmlns="59df146f-7ddd-4b8c-ad0a-b36f0bde1af8" xsi:nil="true"/>
    <Asiakirjatyyppi xmlns="59df146f-7ddd-4b8c-ad0a-b36f0bde1af8">Esitelmä</Asiakirjatyyppi>
    <Hyväksyjä xmlns="59df146f-7ddd-4b8c-ad0a-b36f0bde1af8" xsi:nil="true"/>
    <Päivämäärä xmlns="59df146f-7ddd-4b8c-ad0a-b36f0bde1af8">2018-03-12T22:00:00+00:00</Päivämäärä>
    <Asiatunnus xmlns="59df146f-7ddd-4b8c-ad0a-b36f0bde1af8" xsi:nil="true"/>
    <organizationhidden xmlns="59df146f-7ddd-4b8c-ad0a-b36f0bde1af8">Sitra</organizationhidden>
    <m1b612f04ed641ef84700b625686da1a xmlns="0a3d3510-5864-46d9-99f3-ff9cf64766bd">
      <Terms xmlns="http://schemas.microsoft.com/office/infopath/2007/PartnerControls"/>
    </m1b612f04ed641ef84700b625686da1a>
    <TaxCatchAll xmlns="0a3d3510-5864-46d9-99f3-ff9cf64766bd"/>
  </documentManagement>
</p:properties>
</file>

<file path=customXml/item3.xml><?xml version="1.0" encoding="utf-8"?>
<?mso-contentType ?>
<ntns:customXsn xmlns:ntns="http://schemas.microsoft.com/office/2006/metadata/customXsn">
  <ntns:xsnLocation>https://sitra2fi.sharepoint.com/sites/contentTypeHub/_cts/Esitys/96faa134ccfaf0fecustomXsn.xsn</ntns:xsnLocation>
  <ntns:cached>False</ntns:cached>
  <ntns:openByDefault>False</ntns:openByDefault>
  <ntns:xsnScope>https://sitra2fi.sharepoint.com/sites/contentTypeHub</ntns:xsnScope>
</ntns:customXsn>
</file>

<file path=customXml/item4.xml><?xml version="1.0" encoding="utf-8"?>
<ct:contentTypeSchema xmlns:ct="http://schemas.microsoft.com/office/2006/metadata/contentType" xmlns:ma="http://schemas.microsoft.com/office/2006/metadata/properties/metaAttributes" ct:_="" ma:_="" ma:contentTypeName="Esitys" ma:contentTypeID="0x01010009B064D253C0234B96565FEBDE0EB1AE020048C6761BEF99BF46BDE6550E35971C6D" ma:contentTypeVersion="67" ma:contentTypeDescription="" ma:contentTypeScope="" ma:versionID="3b1947c427b1946ae4ad1cd555118fd0">
  <xsd:schema xmlns:xsd="http://www.w3.org/2001/XMLSchema" xmlns:xs="http://www.w3.org/2001/XMLSchema" xmlns:p="http://schemas.microsoft.com/office/2006/metadata/properties" xmlns:ns3="59df146f-7ddd-4b8c-ad0a-b36f0bde1af8" xmlns:ns4="b3482ef4-95fb-428f-9b80-8291477d056d" xmlns:ns5="0a3d3510-5864-46d9-99f3-ff9cf64766bd" targetNamespace="http://schemas.microsoft.com/office/2006/metadata/properties" ma:root="true" ma:fieldsID="93d92e2baff23110d09e91a39b6a6c10" ns3:_="" ns4:_="" ns5:_="">
    <xsd:import namespace="59df146f-7ddd-4b8c-ad0a-b36f0bde1af8"/>
    <xsd:import namespace="b3482ef4-95fb-428f-9b80-8291477d056d"/>
    <xsd:import namespace="0a3d3510-5864-46d9-99f3-ff9cf64766bd"/>
    <xsd:element name="properties">
      <xsd:complexType>
        <xsd:sequence>
          <xsd:element name="documentManagement">
            <xsd:complexType>
              <xsd:all>
                <xsd:element ref="ns3:Yksikkö" minOccurs="0"/>
                <xsd:element ref="ns3:Päivämäärä" minOccurs="0"/>
                <xsd:element ref="ns3:Turvaluokka" minOccurs="0"/>
                <xsd:element ref="ns3:Asiakirjan_x0020_kieli" minOccurs="0"/>
                <xsd:element ref="ns3:Asiakirjatyyppi" minOccurs="0"/>
                <xsd:element ref="ns3:Täydenne" minOccurs="0"/>
                <xsd:element ref="ns3:Hyväksyjä" minOccurs="0"/>
                <xsd:element ref="ns3:Hyväksymisaika" minOccurs="0"/>
                <xsd:element ref="ns3:Asiatunnus" minOccurs="0"/>
                <xsd:element ref="ns3:Arkistointitila" minOccurs="0"/>
                <xsd:element ref="ns3:Luonne" minOccurs="0"/>
                <xsd:element ref="ns3:Liite" minOccurs="0"/>
                <xsd:element ref="ns3:Numero" minOccurs="0"/>
                <xsd:element ref="ns3:Pääasiakirja" minOccurs="0"/>
                <xsd:element ref="ns3:Paperisen_x0020_asiakirjan_x0020_sijoituspaikka" minOccurs="0"/>
                <xsd:element ref="ns3:Muun_x0020_tallennemuodon_x0020_sijoituspaikka" minOccurs="0"/>
                <xsd:element ref="ns3:Voimassaolo_x0020_päättyy" minOccurs="0"/>
                <xsd:element ref="ns3:appendixhidden" minOccurs="0"/>
                <xsd:element ref="ns3:datehidden" minOccurs="0"/>
                <xsd:element ref="ns3:documenttypehidden" minOccurs="0"/>
                <xsd:element ref="ns3:naturehidden" minOccurs="0"/>
                <xsd:element ref="ns3:organizationhidden" minOccurs="0"/>
                <xsd:element ref="ns3:securityclasshidden" minOccurs="0"/>
                <xsd:element ref="ns4:Toimintalohko" minOccurs="0"/>
                <xsd:element ref="ns5:m1b612f04ed641ef84700b625686da1a" minOccurs="0"/>
                <xsd:element ref="ns5:TaxCatchAll" minOccurs="0"/>
                <xsd:element ref="ns5: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df146f-7ddd-4b8c-ad0a-b36f0bde1af8" elementFormDefault="qualified">
    <xsd:import namespace="http://schemas.microsoft.com/office/2006/documentManagement/types"/>
    <xsd:import namespace="http://schemas.microsoft.com/office/infopath/2007/PartnerControls"/>
    <xsd:element name="Yksikkö" ma:index="3" nillable="true" ma:displayName="Yksikkö" ma:default="Viestintä" ma:internalName="Yksikk_x00f6_" ma:readOnly="false">
      <xsd:simpleType>
        <xsd:restriction base="dms:Text"/>
      </xsd:simpleType>
    </xsd:element>
    <xsd:element name="Päivämäärä" ma:index="4" nillable="true" ma:displayName="Päivämäärä" ma:format="DateOnly" ma:internalName="P_x00e4_iv_x00e4_m_x00e4__x00e4_r_x00e4_" ma:readOnly="false">
      <xsd:simpleType>
        <xsd:restriction base="dms:DateTime"/>
      </xsd:simpleType>
    </xsd:element>
    <xsd:element name="Turvaluokka" ma:index="5" nillable="true" ma:displayName="Turvaluokka" ma:default="Sisäinen" ma:format="Dropdown" ma:internalName="Turvaluokka" ma:readOnly="false">
      <xsd:simpleType>
        <xsd:restriction base="dms:Choice">
          <xsd:enumeration value="Julkinen"/>
          <xsd:enumeration value="Sisäinen"/>
          <xsd:enumeration value="Luottamuksellinen"/>
          <xsd:enumeration value="Salainen"/>
        </xsd:restriction>
      </xsd:simpleType>
    </xsd:element>
    <xsd:element name="Asiakirjan_x0020_kieli" ma:index="6" nillable="true" ma:displayName="Asiakirjan kieli" ma:default="suomi" ma:format="Dropdown" ma:internalName="Asiakirjan_x0020_kieli" ma:readOnly="false">
      <xsd:simpleType>
        <xsd:restriction base="dms:Choice">
          <xsd:enumeration value="suomi"/>
          <xsd:enumeration value="englanti"/>
          <xsd:enumeration value="ruotsi"/>
          <xsd:enumeration value="venäjä"/>
          <xsd:enumeration value="muu"/>
        </xsd:restriction>
      </xsd:simpleType>
    </xsd:element>
    <xsd:element name="Asiakirjatyyppi" ma:index="7" nillable="true" ma:displayName="Asiakirjatyyppi" ma:format="Dropdown" ma:internalName="Asiakirjatyyppi" ma:readOnly="false">
      <xsd:simpleType>
        <xsd:union memberTypes="dms:Text">
          <xsd:simpleType>
            <xsd:restriction base="dms:Choice">
              <xsd:enumeration value="Esite"/>
              <xsd:enumeration value="Esitelmä"/>
              <xsd:enumeration value="Kiertosaate"/>
              <xsd:enumeration value="Kirje"/>
              <xsd:enumeration value="Liite"/>
              <xsd:enumeration value="Luettelo"/>
              <xsd:enumeration value="Muistio"/>
              <xsd:enumeration value="Ohje"/>
              <xsd:enumeration value="Pöytäkirja"/>
              <xsd:enumeration value="Raportti"/>
              <xsd:enumeration value="Sopimus"/>
              <xsd:enumeration value="Suunnitelma"/>
              <xsd:enumeration value="Tiedote"/>
              <xsd:enumeration value="Valtakirja"/>
            </xsd:restriction>
          </xsd:simpleType>
        </xsd:union>
      </xsd:simpleType>
    </xsd:element>
    <xsd:element name="Täydenne" ma:index="8" nillable="true" ma:displayName="Täydenne" ma:internalName="T_x00e4_ydenne" ma:readOnly="false">
      <xsd:simpleType>
        <xsd:restriction base="dms:Text"/>
      </xsd:simpleType>
    </xsd:element>
    <xsd:element name="Hyväksyjä" ma:index="9" nillable="true" ma:displayName="Hyväksyjä" ma:internalName="Hyv_x00e4_ksyj_x00e4_" ma:readOnly="false">
      <xsd:simpleType>
        <xsd:restriction base="dms:Text"/>
      </xsd:simpleType>
    </xsd:element>
    <xsd:element name="Hyväksymisaika" ma:index="10" nillable="true" ma:displayName="Hyväksymisaika" ma:format="DateOnly" ma:internalName="Hyv_x00e4_ksymisaika" ma:readOnly="false">
      <xsd:simpleType>
        <xsd:restriction base="dms:DateTime"/>
      </xsd:simpleType>
    </xsd:element>
    <xsd:element name="Asiatunnus" ma:index="11" nillable="true" ma:displayName="Asiatunnus" ma:internalName="Asiatunnus" ma:readOnly="false">
      <xsd:simpleType>
        <xsd:restriction base="dms:Text"/>
      </xsd:simpleType>
    </xsd:element>
    <xsd:element name="Arkistointitila" ma:index="12" nillable="true" ma:displayName="Arkistointitila" ma:format="Dropdown" ma:internalName="Arkistointitila" ma:readOnly="false">
      <xsd:simpleType>
        <xsd:restriction base="dms:Choice">
          <xsd:enumeration value="Luonnos"/>
          <xsd:enumeration value="Ei arkistoida"/>
          <xsd:enumeration value="Sisältöhaku"/>
          <xsd:enumeration value="Esittelyvalmis"/>
          <xsd:enumeration value="Arkistointivalmis"/>
        </xsd:restriction>
      </xsd:simpleType>
    </xsd:element>
    <xsd:element name="Luonne" ma:index="13" nillable="true" ma:displayName="Luonne" ma:default="Normaali" ma:format="Dropdown" ma:internalName="Luonne" ma:readOnly="false">
      <xsd:simpleType>
        <xsd:restriction base="dms:Choice">
          <xsd:enumeration value="Normaali"/>
          <xsd:enumeration value="Kiireellinen"/>
        </xsd:restriction>
      </xsd:simpleType>
    </xsd:element>
    <xsd:element name="Liite" ma:index="15" nillable="true" ma:displayName="Liite" ma:internalName="Liite" ma:readOnly="false">
      <xsd:simpleType>
        <xsd:restriction base="dms:Text"/>
      </xsd:simpleType>
    </xsd:element>
    <xsd:element name="Numero" ma:index="16" nillable="true" ma:displayName="Numero" ma:internalName="Numero" ma:readOnly="false">
      <xsd:simpleType>
        <xsd:restriction base="dms:Text"/>
      </xsd:simpleType>
    </xsd:element>
    <xsd:element name="Pääasiakirja" ma:index="17" nillable="true" ma:displayName="Pääasiakirja" ma:format="Hyperlink" ma:internalName="P_x00e4__x00e4_asiakirja"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Paperisen_x0020_asiakirjan_x0020_sijoituspaikka" ma:index="18" nillable="true" ma:displayName="Paperisen asiakirjan sijoituspaikka" ma:default="" ma:format="Dropdown" ma:internalName="Paperisen_x0020_asiakirjan_x0020_sijoituspaikka" ma:readOnly="false">
      <xsd:simpleType>
        <xsd:union memberTypes="dms:Text">
          <xsd:simpleType>
            <xsd:restriction base="dms:Choice">
              <xsd:enumeration value="Toimitettu arkistonhoitajalle"/>
            </xsd:restriction>
          </xsd:simpleType>
        </xsd:union>
      </xsd:simpleType>
    </xsd:element>
    <xsd:element name="Muun_x0020_tallennemuodon_x0020_sijoituspaikka" ma:index="19" nillable="true" ma:displayName="Muun tallennemuodon sijoituspaikka" ma:default="" ma:format="Dropdown" ma:internalName="Muun_x0020_tallennemuodon_x0020_sijoituspaikka" ma:readOnly="false">
      <xsd:simpleType>
        <xsd:union memberTypes="dms:Text">
          <xsd:simpleType>
            <xsd:restriction base="dms:Choice">
              <xsd:enumeration value="Toimitettu arkistonhoitajalle"/>
            </xsd:restriction>
          </xsd:simpleType>
        </xsd:union>
      </xsd:simpleType>
    </xsd:element>
    <xsd:element name="Voimassaolo_x0020_päättyy" ma:index="20" nillable="true" ma:displayName="Voimassaolo päättyy" ma:format="DateTime" ma:internalName="Voimassaolo_x0020_p_x00e4__x00e4_ttyy" ma:readOnly="false">
      <xsd:simpleType>
        <xsd:restriction base="dms:DateTime"/>
      </xsd:simpleType>
    </xsd:element>
    <xsd:element name="appendixhidden" ma:index="21" nillable="true" ma:displayName="appendixhidden" ma:hidden="true" ma:internalName="appendixhidden" ma:readOnly="false">
      <xsd:simpleType>
        <xsd:restriction base="dms:Text"/>
      </xsd:simpleType>
    </xsd:element>
    <xsd:element name="datehidden" ma:index="22" nillable="true" ma:displayName="datehidden" ma:default="[today]" ma:format="DateOnly" ma:hidden="true" ma:internalName="datehidden" ma:readOnly="false">
      <xsd:simpleType>
        <xsd:restriction base="dms:DateTime"/>
      </xsd:simpleType>
    </xsd:element>
    <xsd:element name="documenttypehidden" ma:index="23" nillable="true" ma:displayName="documenttypehidden" ma:hidden="true" ma:internalName="documenttypehidden" ma:readOnly="false">
      <xsd:simpleType>
        <xsd:restriction base="dms:Text"/>
      </xsd:simpleType>
    </xsd:element>
    <xsd:element name="naturehidden" ma:index="24" nillable="true" ma:displayName="naturehidden" ma:hidden="true" ma:internalName="naturehidden" ma:readOnly="false">
      <xsd:simpleType>
        <xsd:restriction base="dms:Text"/>
      </xsd:simpleType>
    </xsd:element>
    <xsd:element name="organizationhidden" ma:index="25" nillable="true" ma:displayName="organizationhidden" ma:hidden="true" ma:internalName="organizationhidden" ma:readOnly="false">
      <xsd:simpleType>
        <xsd:restriction base="dms:Text"/>
      </xsd:simpleType>
    </xsd:element>
    <xsd:element name="securityclasshidden" ma:index="26" nillable="true" ma:displayName="securityclasshidden" ma:hidden="true" ma:internalName="securityclasshidde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482ef4-95fb-428f-9b80-8291477d056d" elementFormDefault="qualified">
    <xsd:import namespace="http://schemas.microsoft.com/office/2006/documentManagement/types"/>
    <xsd:import namespace="http://schemas.microsoft.com/office/infopath/2007/PartnerControls"/>
    <xsd:element name="Toimintalohko" ma:index="27" nillable="true" ma:displayName="Toimintalohko" ma:internalName="Toimintalohko"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3d3510-5864-46d9-99f3-ff9cf64766bd" elementFormDefault="qualified">
    <xsd:import namespace="http://schemas.microsoft.com/office/2006/documentManagement/types"/>
    <xsd:import namespace="http://schemas.microsoft.com/office/infopath/2007/PartnerControls"/>
    <xsd:element name="m1b612f04ed641ef84700b625686da1a" ma:index="35" nillable="true" ma:taxonomy="true" ma:internalName="m1b612f04ed641ef84700b625686da1a" ma:taxonomyFieldName="Arkistointiluokka" ma:displayName="Arkistointiluokka" ma:default="" ma:fieldId="{61b612f0-4ed6-41ef-8470-0b625686da1a}" ma:sspId="0b244f7c-65aa-48fb-9d13-422c763cce83" ma:termSetId="50ef439d-b31d-4a75-805b-f4756a71237a" ma:anchorId="00000000-0000-0000-0000-000000000000" ma:open="false" ma:isKeyword="false">
      <xsd:complexType>
        <xsd:sequence>
          <xsd:element ref="pc:Terms" minOccurs="0" maxOccurs="1"/>
        </xsd:sequence>
      </xsd:complexType>
    </xsd:element>
    <xsd:element name="TaxCatchAll" ma:index="36" nillable="true" ma:displayName="Taxonomy Catch All Column" ma:hidden="true" ma:list="{44a876c3-d3e5-44e9-9801-8aa774f03c83}" ma:internalName="TaxCatchAll" ma:showField="CatchAllData" ma:web="4116079a-a25f-4fdd-8093-2f70e11af39a">
      <xsd:complexType>
        <xsd:complexContent>
          <xsd:extension base="dms:MultiChoiceLookup">
            <xsd:sequence>
              <xsd:element name="Value" type="dms:Lookup" maxOccurs="unbounded" minOccurs="0" nillable="true"/>
            </xsd:sequence>
          </xsd:extension>
        </xsd:complexContent>
      </xsd:complexType>
    </xsd:element>
    <xsd:element name="TaxCatchAllLabel" ma:index="37" nillable="true" ma:displayName="Taxonomy Catch All Column1" ma:hidden="true" ma:list="{44a876c3-d3e5-44e9-9801-8aa774f03c83}" ma:internalName="TaxCatchAllLabel" ma:readOnly="true" ma:showField="CatchAllDataLabel" ma:web="4116079a-a25f-4fdd-8093-2f70e11af3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Tekijä"/>
        <xsd:element ref="dcterms:created" minOccurs="0" maxOccurs="1"/>
        <xsd:element ref="dc:identifier" minOccurs="0" maxOccurs="1"/>
        <xsd:element name="contentType" minOccurs="0" maxOccurs="1" type="xsd:string" ma:index="29" ma:displayName="Sisältölaji"/>
        <xsd:element ref="dc:title" minOccurs="0" maxOccurs="1" ma:index="1" ma:displayName="Otsikko"/>
        <xsd:element ref="dc:subject" minOccurs="0" maxOccurs="1" ma:index="14" ma:displayName="Aihe"/>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CF8764-958F-4AF1-9D02-66C7E7E3A6C2}">
  <ds:schemaRefs>
    <ds:schemaRef ds:uri="Microsoft.SharePoint.Taxonomy.ContentTypeSync"/>
  </ds:schemaRefs>
</ds:datastoreItem>
</file>

<file path=customXml/itemProps2.xml><?xml version="1.0" encoding="utf-8"?>
<ds:datastoreItem xmlns:ds="http://schemas.openxmlformats.org/officeDocument/2006/customXml" ds:itemID="{D515A757-A9EB-4A19-A981-851A63D9DE18}">
  <ds:schemaRefs>
    <ds:schemaRef ds:uri="http://schemas.microsoft.com/office/2006/metadata/properties"/>
    <ds:schemaRef ds:uri="http://purl.org/dc/elements/1.1/"/>
    <ds:schemaRef ds:uri="http://purl.org/dc/terms/"/>
    <ds:schemaRef ds:uri="59df146f-7ddd-4b8c-ad0a-b36f0bde1af8"/>
    <ds:schemaRef ds:uri="b3482ef4-95fb-428f-9b80-8291477d056d"/>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0a3d3510-5864-46d9-99f3-ff9cf64766bd"/>
  </ds:schemaRefs>
</ds:datastoreItem>
</file>

<file path=customXml/itemProps3.xml><?xml version="1.0" encoding="utf-8"?>
<ds:datastoreItem xmlns:ds="http://schemas.openxmlformats.org/officeDocument/2006/customXml" ds:itemID="{5E46A9C4-F537-4434-AA2C-659A6535E50D}">
  <ds:schemaRefs>
    <ds:schemaRef ds:uri="http://schemas.microsoft.com/office/2006/metadata/customXsn"/>
  </ds:schemaRefs>
</ds:datastoreItem>
</file>

<file path=customXml/itemProps4.xml><?xml version="1.0" encoding="utf-8"?>
<ds:datastoreItem xmlns:ds="http://schemas.openxmlformats.org/officeDocument/2006/customXml" ds:itemID="{40F703C6-259A-458D-BCCF-F2EDF82D0A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df146f-7ddd-4b8c-ad0a-b36f0bde1af8"/>
    <ds:schemaRef ds:uri="b3482ef4-95fb-428f-9b80-8291477d056d"/>
    <ds:schemaRef ds:uri="0a3d3510-5864-46d9-99f3-ff9cf64766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Sitra_yleisesittely_16-9</Template>
  <TotalTime>559</TotalTime>
  <Words>5854</Words>
  <Application>Microsoft Office PowerPoint</Application>
  <PresentationFormat>On-screen Show (16:9)</PresentationFormat>
  <Paragraphs>509</Paragraphs>
  <Slides>38</Slides>
  <Notes>38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Arial</vt:lpstr>
      <vt:lpstr>Arial Black</vt:lpstr>
      <vt:lpstr>Calibri</vt:lpstr>
      <vt:lpstr>Courier New</vt:lpstr>
      <vt:lpstr>Georgia</vt:lpstr>
      <vt:lpstr>Lucida Grande</vt:lpstr>
      <vt:lpstr>Merriweather Sans</vt:lpstr>
      <vt:lpstr>Segoe UI</vt:lpstr>
      <vt:lpstr>Times New Roman</vt:lpstr>
      <vt:lpstr>Wingdings</vt:lpstr>
      <vt:lpstr>Layoutpohjat</vt:lpstr>
      <vt:lpstr>Instruktioner för ledare av Framtidsfrekvensen-workshoppar</vt:lpstr>
      <vt:lpstr>Inledning</vt:lpstr>
      <vt:lpstr>Vad tänker du på när  du tänker på  framtiden?</vt:lpstr>
      <vt:lpstr>Vad talar man om när man talar om framtiden?</vt:lpstr>
      <vt:lpstr>Cynism, 3,5-procentsregeln</vt:lpstr>
      <vt:lpstr>Dagens arbetssätt</vt:lpstr>
      <vt:lpstr>Spelregler</vt:lpstr>
      <vt:lpstr>Vi förbereder oss inför arbetet</vt:lpstr>
      <vt:lpstr>Framtidsfrekvensens struktur</vt:lpstr>
      <vt:lpstr>Elise Boulding</vt:lpstr>
      <vt:lpstr>”Tänk om det inte fanns några vapen i världen?”</vt:lpstr>
      <vt:lpstr>Tänk om...</vt:lpstr>
      <vt:lpstr>Vi ställer oss in på framtidsfrekvensen</vt:lpstr>
      <vt:lpstr>Framtidstänkande</vt:lpstr>
      <vt:lpstr>Framtidstratten</vt:lpstr>
      <vt:lpstr>Ofta är framtidstratten för smal</vt:lpstr>
      <vt:lpstr>Utmaningsavsnittet</vt:lpstr>
      <vt:lpstr>Framtidsbild</vt:lpstr>
      <vt:lpstr>Utmana antaganden om framtiden</vt:lpstr>
      <vt:lpstr>Föreställ dig-avsnittet</vt:lpstr>
      <vt:lpstr>Innan vi börjar föreställa oss,  låt oss tänka på gångna tider en stund.</vt:lpstr>
      <vt:lpstr>Hur har världen förändrat oss?</vt:lpstr>
      <vt:lpstr>Vad gör vi</vt:lpstr>
      <vt:lpstr>Föreställ dig en önskvärd framtid</vt:lpstr>
      <vt:lpstr>Paus</vt:lpstr>
      <vt:lpstr>Vi delar med oss av våra tankar om framtiden i smågrupper och söker en gemensam riktning</vt:lpstr>
      <vt:lpstr>Handlingsavsnitt</vt:lpstr>
      <vt:lpstr>En berättelse om ett meme som påverkade tankemodeller</vt:lpstr>
      <vt:lpstr>Förändringsnivåer</vt:lpstr>
      <vt:lpstr>Dagens handlingar bygger upp morgondagen </vt:lpstr>
      <vt:lpstr>Mot en önskvärd framtid</vt:lpstr>
      <vt:lpstr>Repetition: vad gjorde vi nyss?</vt:lpstr>
      <vt:lpstr>Fyrfält</vt:lpstr>
      <vt:lpstr>Att påverka framtiden</vt:lpstr>
      <vt:lpstr>“Vision without action is daydream,  action without vision is nightmare.”</vt:lpstr>
      <vt:lpstr>Vilken tanke tar jag med mig?</vt:lpstr>
      <vt:lpstr>Var hittar jag fler verktyg för att  bygga upp framtiden?</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subject/>
  <dc:creator>Jenna Lähdemäki-Pekkinen</dc:creator>
  <dc:description>Kieli: suomi
Luonut: Kirsi Suomalainen
Paperiasiakirja: 
Muu tallennemuoto:</dc:description>
  <cp:lastModifiedBy>Drozzin Lumi</cp:lastModifiedBy>
  <cp:revision>6</cp:revision>
  <dcterms:created xsi:type="dcterms:W3CDTF">2020-09-01T13:24:56Z</dcterms:created>
  <dcterms:modified xsi:type="dcterms:W3CDTF">2021-04-30T08:14:45Z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0x01010009B064D253C0234B96565FEBDE0EB1AE020048C6761BEF99BF46BDE6550E35971C6D</vt:lpwstr>
  </property>
  <property fmtid="{D5CDD505-2E9C-101B-9397-08002B2CF9AE}" pid="3" name="Arkistointiluokka">
    <vt:lpwstr/>
  </property>
  <property fmtid="{D5CDD505-2E9C-101B-9397-08002B2CF9AE}" pid="4" name="SharedWithUsers">
    <vt:lpwstr>418;#Drozzin Lumi</vt:lpwstr>
  </property>
</Properties>
</file>