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5759450" cy="3240088"/>
  <p:notesSz cx="15125700" cy="10693400"/>
  <p:embeddedFontLst>
    <p:embeddedFont>
      <p:font typeface="Calibri" panose="020F050202020403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Gill Sans" panose="020B0604020202020204" charset="0"/>
      <p:regular r:id="rId26"/>
      <p:bold r:id="rId27"/>
    </p:embeddedFont>
    <p:embeddedFont>
      <p:font typeface="Merriweather Sans" pitchFamily="2"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73">
          <p15:clr>
            <a:srgbClr val="A4A3A4"/>
          </p15:clr>
        </p15:guide>
        <p15:guide id="2" pos="82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qpGbhDUSvudYQiovrviD1n4TE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1" d="100"/>
          <a:sy n="221" d="100"/>
        </p:scale>
        <p:origin x="792" y="168"/>
      </p:cViewPr>
      <p:guideLst>
        <p:guide orient="horz" pos="873"/>
        <p:guide pos="8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6554788" cy="5365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8567738" y="0"/>
            <a:ext cx="6554787" cy="5365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6825"/>
            <a:ext cx="6554788" cy="5365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8567738" y="10156825"/>
            <a:ext cx="6554787" cy="5365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0f2b2eed9_0_18: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c0f2b2eed9_0_1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c0f2b2eed9_0_1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0f2b2eed9_0_25: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c0f2b2eed9_0_25: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c0f2b2eed9_0_25: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5c2bb8f1c_0_98:notes"/>
          <p:cNvSpPr txBox="1">
            <a:spLocks noGrp="1"/>
          </p:cNvSpPr>
          <p:nvPr>
            <p:ph type="body" idx="1"/>
          </p:nvPr>
        </p:nvSpPr>
        <p:spPr>
          <a:xfrm>
            <a:off x="1512888" y="5146675"/>
            <a:ext cx="12099900" cy="4210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125c2bb8f1c_0_98:notes"/>
          <p:cNvSpPr>
            <a:spLocks noGrp="1" noRot="1" noChangeAspect="1"/>
          </p:cNvSpPr>
          <p:nvPr>
            <p:ph type="sldImg" idx="2"/>
          </p:nvPr>
        </p:nvSpPr>
        <p:spPr>
          <a:xfrm>
            <a:off x="4354150" y="1336675"/>
            <a:ext cx="6417600" cy="3608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1bdd4b2ff_0_6: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61bdd4b2ff_0_6: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61bdd4b2ff_0_6: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1bdd4b2ff_0_523: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61bdd4b2ff_0_523: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61bdd4b2ff_0_523: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c8c0b4e5f_0_0: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8c8c0b4e5f_0_0: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8c8c0b4e5f_0_0: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c8c0b4e5f_0_18: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8c8c0b4e5f_0_18: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8c8c0b4e5f_0_18: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c0f2b2eed9_0_4: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c0f2b2eed9_0_4: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c0f2b2eed9_0_4: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5c2bb8f1c_0_2:notes"/>
          <p:cNvSpPr>
            <a:spLocks noGrp="1" noRot="1" noChangeAspect="1"/>
          </p:cNvSpPr>
          <p:nvPr>
            <p:ph type="sldImg" idx="2"/>
          </p:nvPr>
        </p:nvSpPr>
        <p:spPr>
          <a:xfrm>
            <a:off x="4355720" y="1336675"/>
            <a:ext cx="64143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125c2bb8f1c_0_2: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125c2bb8f1c_0_2: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0f2b2eed9_0_11:notes"/>
          <p:cNvSpPr>
            <a:spLocks noGrp="1" noRot="1" noChangeAspect="1"/>
          </p:cNvSpPr>
          <p:nvPr>
            <p:ph type="sldImg" idx="2"/>
          </p:nvPr>
        </p:nvSpPr>
        <p:spPr>
          <a:xfrm>
            <a:off x="4354531" y="1336675"/>
            <a:ext cx="6416700" cy="36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c0f2b2eed9_0_11: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c0f2b2eed9_0_11: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 name="Google Shape;17;p27"/>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 name="Google Shape;18;p27"/>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9"/>
        <p:cNvGrpSpPr/>
        <p:nvPr/>
      </p:nvGrpSpPr>
      <p:grpSpPr>
        <a:xfrm>
          <a:off x="0" y="0"/>
          <a:ext cx="0" cy="0"/>
          <a:chOff x="0" y="0"/>
          <a:chExt cx="0" cy="0"/>
        </a:xfrm>
      </p:grpSpPr>
      <p:sp>
        <p:nvSpPr>
          <p:cNvPr id="70" name="Google Shape;70;p22"/>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1" name="Google Shape;71;p22"/>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2" name="Google Shape;72;p22"/>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73" name="Google Shape;73;p22"/>
          <p:cNvPicPr preferRelativeResize="0"/>
          <p:nvPr/>
        </p:nvPicPr>
        <p:blipFill rotWithShape="1">
          <a:blip r:embed="rId2">
            <a:alphaModFix amt="7000"/>
          </a:blip>
          <a:srcRect/>
          <a:stretch/>
        </p:blipFill>
        <p:spPr>
          <a:xfrm>
            <a:off x="1167960" y="315251"/>
            <a:ext cx="2537738" cy="26094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4"/>
        <p:cNvGrpSpPr/>
        <p:nvPr/>
      </p:nvGrpSpPr>
      <p:grpSpPr>
        <a:xfrm>
          <a:off x="0" y="0"/>
          <a:ext cx="0" cy="0"/>
          <a:chOff x="0" y="0"/>
          <a:chExt cx="0" cy="0"/>
        </a:xfrm>
      </p:grpSpPr>
      <p:sp>
        <p:nvSpPr>
          <p:cNvPr id="75" name="Google Shape;75;p23"/>
          <p:cNvSpPr/>
          <p:nvPr/>
        </p:nvSpPr>
        <p:spPr>
          <a:xfrm>
            <a:off x="0" y="2474252"/>
            <a:ext cx="5760000" cy="7656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76" name="Google Shape;76;p23"/>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7" name="Google Shape;77;p23"/>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8" name="Google Shape;78;p23"/>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79"/>
        <p:cNvGrpSpPr/>
        <p:nvPr/>
      </p:nvGrpSpPr>
      <p:grpSpPr>
        <a:xfrm>
          <a:off x="0" y="0"/>
          <a:ext cx="0" cy="0"/>
          <a:chOff x="0" y="0"/>
          <a:chExt cx="0" cy="0"/>
        </a:xfrm>
      </p:grpSpPr>
      <p:sp>
        <p:nvSpPr>
          <p:cNvPr id="80" name="Google Shape;80;p24"/>
          <p:cNvSpPr txBox="1">
            <a:spLocks noGrp="1"/>
          </p:cNvSpPr>
          <p:nvPr>
            <p:ph type="ctrTitle"/>
          </p:nvPr>
        </p:nvSpPr>
        <p:spPr>
          <a:xfrm>
            <a:off x="432000" y="1004400"/>
            <a:ext cx="4896000" cy="680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1" name="Google Shape;81;p24"/>
          <p:cNvSpPr txBox="1">
            <a:spLocks noGrp="1"/>
          </p:cNvSpPr>
          <p:nvPr>
            <p:ph type="subTitle" idx="1"/>
          </p:nvPr>
        </p:nvSpPr>
        <p:spPr>
          <a:xfrm>
            <a:off x="864000" y="1814400"/>
            <a:ext cx="4032000" cy="810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2" name="Google Shape;82;p24"/>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3" name="Google Shape;83;p24"/>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4" name="Google Shape;84;p24"/>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87" name="Google Shape;87;p25"/>
          <p:cNvSpPr txBox="1">
            <a:spLocks noGrp="1"/>
          </p:cNvSpPr>
          <p:nvPr>
            <p:ph type="body" idx="1"/>
          </p:nvPr>
        </p:nvSpPr>
        <p:spPr>
          <a:xfrm>
            <a:off x="288000" y="745200"/>
            <a:ext cx="2505600" cy="2138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88" name="Google Shape;88;p25"/>
          <p:cNvSpPr txBox="1">
            <a:spLocks noGrp="1"/>
          </p:cNvSpPr>
          <p:nvPr>
            <p:ph type="body" idx="2"/>
          </p:nvPr>
        </p:nvSpPr>
        <p:spPr>
          <a:xfrm>
            <a:off x="2966400" y="745200"/>
            <a:ext cx="2505600" cy="2138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89" name="Google Shape;89;p25"/>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0" name="Google Shape;90;p25"/>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1" name="Google Shape;91;p25"/>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4" name="Google Shape;94;p26"/>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5" name="Google Shape;95;p26"/>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96" name="Google Shape;96;p26"/>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3"/>
        <p:cNvGrpSpPr/>
        <p:nvPr/>
      </p:nvGrpSpPr>
      <p:grpSpPr>
        <a:xfrm>
          <a:off x="0" y="0"/>
          <a:ext cx="0" cy="0"/>
          <a:chOff x="0" y="0"/>
          <a:chExt cx="0" cy="0"/>
        </a:xfrm>
      </p:grpSpPr>
      <p:sp>
        <p:nvSpPr>
          <p:cNvPr id="104" name="Google Shape;104;g61bdd4b2ff_0_485"/>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05" name="Google Shape;105;g61bdd4b2ff_0_485"/>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06" name="Google Shape;106;g61bdd4b2ff_0_485"/>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07"/>
        <p:cNvGrpSpPr/>
        <p:nvPr/>
      </p:nvGrpSpPr>
      <p:grpSpPr>
        <a:xfrm>
          <a:off x="0" y="0"/>
          <a:ext cx="0" cy="0"/>
          <a:chOff x="0" y="0"/>
          <a:chExt cx="0" cy="0"/>
        </a:xfrm>
      </p:grpSpPr>
      <p:sp>
        <p:nvSpPr>
          <p:cNvPr id="108" name="Google Shape;108;g61bdd4b2ff_0_451"/>
          <p:cNvSpPr/>
          <p:nvPr/>
        </p:nvSpPr>
        <p:spPr>
          <a:xfrm>
            <a:off x="2792947" y="0"/>
            <a:ext cx="2967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sp>
        <p:nvSpPr>
          <p:cNvPr id="109" name="Google Shape;109;g61bdd4b2ff_0_451"/>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0" name="Google Shape;110;g61bdd4b2ff_0_451"/>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1" name="Google Shape;111;g61bdd4b2ff_0_451"/>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12" name="Google Shape;112;g61bdd4b2ff_0_451"/>
          <p:cNvPicPr preferRelativeResize="0"/>
          <p:nvPr/>
        </p:nvPicPr>
        <p:blipFill rotWithShape="1">
          <a:blip r:embed="rId2">
            <a:alphaModFix/>
          </a:blip>
          <a:srcRect/>
          <a:stretch/>
        </p:blipFill>
        <p:spPr>
          <a:xfrm>
            <a:off x="3034464" y="580285"/>
            <a:ext cx="1770695" cy="182076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
        <p:cNvGrpSpPr/>
        <p:nvPr/>
      </p:nvGrpSpPr>
      <p:grpSpPr>
        <a:xfrm>
          <a:off x="0" y="0"/>
          <a:ext cx="0" cy="0"/>
          <a:chOff x="0" y="0"/>
          <a:chExt cx="0" cy="0"/>
        </a:xfrm>
      </p:grpSpPr>
      <p:sp>
        <p:nvSpPr>
          <p:cNvPr id="114" name="Google Shape;114;g61bdd4b2ff_0_414"/>
          <p:cNvSpPr/>
          <p:nvPr/>
        </p:nvSpPr>
        <p:spPr>
          <a:xfrm>
            <a:off x="0" y="0"/>
            <a:ext cx="5760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pic>
        <p:nvPicPr>
          <p:cNvPr id="115" name="Google Shape;115;g61bdd4b2ff_0_414"/>
          <p:cNvPicPr preferRelativeResize="0"/>
          <p:nvPr/>
        </p:nvPicPr>
        <p:blipFill rotWithShape="1">
          <a:blip r:embed="rId2">
            <a:alphaModFix/>
          </a:blip>
          <a:srcRect/>
          <a:stretch/>
        </p:blipFill>
        <p:spPr>
          <a:xfrm>
            <a:off x="3680610" y="183770"/>
            <a:ext cx="2597135" cy="2670576"/>
          </a:xfrm>
          <a:prstGeom prst="rect">
            <a:avLst/>
          </a:prstGeom>
          <a:noFill/>
          <a:ln>
            <a:noFill/>
          </a:ln>
        </p:spPr>
      </p:pic>
      <p:sp>
        <p:nvSpPr>
          <p:cNvPr id="116" name="Google Shape;116;g61bdd4b2ff_0_414"/>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7" name="Google Shape;117;g61bdd4b2ff_0_414"/>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18" name="Google Shape;118;g61bdd4b2ff_0_414"/>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19" name="Google Shape;119;g61bdd4b2ff_0_414"/>
          <p:cNvPicPr preferRelativeResize="0"/>
          <p:nvPr/>
        </p:nvPicPr>
        <p:blipFill rotWithShape="1">
          <a:blip r:embed="rId3">
            <a:alphaModFix/>
          </a:blip>
          <a:srcRect/>
          <a:stretch/>
        </p:blipFill>
        <p:spPr>
          <a:xfrm>
            <a:off x="2131587" y="2736646"/>
            <a:ext cx="1190950" cy="2748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20"/>
        <p:cNvGrpSpPr/>
        <p:nvPr/>
      </p:nvGrpSpPr>
      <p:grpSpPr>
        <a:xfrm>
          <a:off x="0" y="0"/>
          <a:ext cx="0" cy="0"/>
          <a:chOff x="0" y="0"/>
          <a:chExt cx="0" cy="0"/>
        </a:xfrm>
      </p:grpSpPr>
      <p:sp>
        <p:nvSpPr>
          <p:cNvPr id="121" name="Google Shape;121;g61bdd4b2ff_0_407"/>
          <p:cNvSpPr/>
          <p:nvPr/>
        </p:nvSpPr>
        <p:spPr>
          <a:xfrm>
            <a:off x="0" y="0"/>
            <a:ext cx="5760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pic>
        <p:nvPicPr>
          <p:cNvPr id="122" name="Google Shape;122;g61bdd4b2ff_0_407"/>
          <p:cNvPicPr preferRelativeResize="0"/>
          <p:nvPr/>
        </p:nvPicPr>
        <p:blipFill rotWithShape="1">
          <a:blip r:embed="rId2">
            <a:alphaModFix amt="21000"/>
          </a:blip>
          <a:srcRect/>
          <a:stretch/>
        </p:blipFill>
        <p:spPr>
          <a:xfrm>
            <a:off x="3680610" y="183770"/>
            <a:ext cx="2597135" cy="2670576"/>
          </a:xfrm>
          <a:prstGeom prst="rect">
            <a:avLst/>
          </a:prstGeom>
          <a:noFill/>
          <a:ln>
            <a:noFill/>
          </a:ln>
        </p:spPr>
      </p:pic>
      <p:sp>
        <p:nvSpPr>
          <p:cNvPr id="123" name="Google Shape;123;g61bdd4b2ff_0_40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24" name="Google Shape;124;g61bdd4b2ff_0_40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25" name="Google Shape;125;g61bdd4b2ff_0_40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26" name="Google Shape;126;g61bdd4b2ff_0_407"/>
          <p:cNvPicPr preferRelativeResize="0"/>
          <p:nvPr/>
        </p:nvPicPr>
        <p:blipFill rotWithShape="1">
          <a:blip r:embed="rId3">
            <a:alphaModFix/>
          </a:blip>
          <a:srcRect/>
          <a:stretch/>
        </p:blipFill>
        <p:spPr>
          <a:xfrm>
            <a:off x="1958400" y="2339625"/>
            <a:ext cx="1387024" cy="59231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
        <p:cNvGrpSpPr/>
        <p:nvPr/>
      </p:nvGrpSpPr>
      <p:grpSpPr>
        <a:xfrm>
          <a:off x="0" y="0"/>
          <a:ext cx="0" cy="0"/>
          <a:chOff x="0" y="0"/>
          <a:chExt cx="0" cy="0"/>
        </a:xfrm>
      </p:grpSpPr>
      <p:sp>
        <p:nvSpPr>
          <p:cNvPr id="128" name="Google Shape;128;g61bdd4b2ff_0_421"/>
          <p:cNvSpPr/>
          <p:nvPr/>
        </p:nvSpPr>
        <p:spPr>
          <a:xfrm>
            <a:off x="4563023" y="0"/>
            <a:ext cx="1197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29" name="Google Shape;129;g61bdd4b2ff_0_421"/>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0" name="Google Shape;130;g61bdd4b2ff_0_421"/>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1" name="Google Shape;131;g61bdd4b2ff_0_421"/>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32" name="Google Shape;132;g61bdd4b2ff_0_421"/>
          <p:cNvPicPr preferRelativeResize="0"/>
          <p:nvPr/>
        </p:nvPicPr>
        <p:blipFill rotWithShape="1">
          <a:blip r:embed="rId2">
            <a:alphaModFix/>
          </a:blip>
          <a:srcRect/>
          <a:stretch/>
        </p:blipFill>
        <p:spPr>
          <a:xfrm>
            <a:off x="3721511" y="134879"/>
            <a:ext cx="2679193" cy="27549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5"/>
          <p:cNvSpPr/>
          <p:nvPr/>
        </p:nvSpPr>
        <p:spPr>
          <a:xfrm>
            <a:off x="0" y="0"/>
            <a:ext cx="5760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pic>
        <p:nvPicPr>
          <p:cNvPr id="21" name="Google Shape;21;p15"/>
          <p:cNvPicPr preferRelativeResize="0"/>
          <p:nvPr/>
        </p:nvPicPr>
        <p:blipFill rotWithShape="1">
          <a:blip r:embed="rId2">
            <a:alphaModFix/>
          </a:blip>
          <a:srcRect/>
          <a:stretch/>
        </p:blipFill>
        <p:spPr>
          <a:xfrm>
            <a:off x="3680610" y="183770"/>
            <a:ext cx="2597135" cy="2670576"/>
          </a:xfrm>
          <a:prstGeom prst="rect">
            <a:avLst/>
          </a:prstGeom>
          <a:noFill/>
          <a:ln>
            <a:noFill/>
          </a:ln>
        </p:spPr>
      </p:pic>
      <p:sp>
        <p:nvSpPr>
          <p:cNvPr id="22" name="Google Shape;22;p15"/>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3" name="Google Shape;23;p15"/>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4" name="Google Shape;24;p15"/>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25" name="Google Shape;25;p15"/>
          <p:cNvPicPr preferRelativeResize="0"/>
          <p:nvPr/>
        </p:nvPicPr>
        <p:blipFill rotWithShape="1">
          <a:blip r:embed="rId3">
            <a:alphaModFix/>
          </a:blip>
          <a:srcRect/>
          <a:stretch/>
        </p:blipFill>
        <p:spPr>
          <a:xfrm>
            <a:off x="2131587" y="2736646"/>
            <a:ext cx="1190950" cy="27483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3"/>
        <p:cNvGrpSpPr/>
        <p:nvPr/>
      </p:nvGrpSpPr>
      <p:grpSpPr>
        <a:xfrm>
          <a:off x="0" y="0"/>
          <a:ext cx="0" cy="0"/>
          <a:chOff x="0" y="0"/>
          <a:chExt cx="0" cy="0"/>
        </a:xfrm>
      </p:grpSpPr>
      <p:sp>
        <p:nvSpPr>
          <p:cNvPr id="134" name="Google Shape;134;g61bdd4b2ff_0_427"/>
          <p:cNvSpPr/>
          <p:nvPr/>
        </p:nvSpPr>
        <p:spPr>
          <a:xfrm>
            <a:off x="2792947" y="0"/>
            <a:ext cx="2967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35" name="Google Shape;135;g61bdd4b2ff_0_42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6" name="Google Shape;136;g61bdd4b2ff_0_42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7" name="Google Shape;137;g61bdd4b2ff_0_42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38" name="Google Shape;138;g61bdd4b2ff_0_427"/>
          <p:cNvPicPr preferRelativeResize="0"/>
          <p:nvPr/>
        </p:nvPicPr>
        <p:blipFill rotWithShape="1">
          <a:blip r:embed="rId2">
            <a:alphaModFix amt="13000"/>
          </a:blip>
          <a:srcRect/>
          <a:stretch/>
        </p:blipFill>
        <p:spPr>
          <a:xfrm>
            <a:off x="948142" y="110674"/>
            <a:ext cx="2935638" cy="30186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39"/>
        <p:cNvGrpSpPr/>
        <p:nvPr/>
      </p:nvGrpSpPr>
      <p:grpSpPr>
        <a:xfrm>
          <a:off x="0" y="0"/>
          <a:ext cx="0" cy="0"/>
          <a:chOff x="0" y="0"/>
          <a:chExt cx="0" cy="0"/>
        </a:xfrm>
      </p:grpSpPr>
      <p:sp>
        <p:nvSpPr>
          <p:cNvPr id="140" name="Google Shape;140;g61bdd4b2ff_0_433"/>
          <p:cNvSpPr/>
          <p:nvPr/>
        </p:nvSpPr>
        <p:spPr>
          <a:xfrm>
            <a:off x="0" y="0"/>
            <a:ext cx="5760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41" name="Google Shape;141;g61bdd4b2ff_0_433"/>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42" name="Google Shape;142;g61bdd4b2ff_0_433"/>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43" name="Google Shape;143;g61bdd4b2ff_0_433"/>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44" name="Google Shape;144;g61bdd4b2ff_0_433"/>
          <p:cNvPicPr preferRelativeResize="0"/>
          <p:nvPr/>
        </p:nvPicPr>
        <p:blipFill rotWithShape="1">
          <a:blip r:embed="rId2">
            <a:alphaModFix amt="24000"/>
          </a:blip>
          <a:srcRect/>
          <a:stretch/>
        </p:blipFill>
        <p:spPr>
          <a:xfrm>
            <a:off x="950400" y="29622"/>
            <a:ext cx="2935638" cy="301865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5"/>
        <p:cNvGrpSpPr/>
        <p:nvPr/>
      </p:nvGrpSpPr>
      <p:grpSpPr>
        <a:xfrm>
          <a:off x="0" y="0"/>
          <a:ext cx="0" cy="0"/>
          <a:chOff x="0" y="0"/>
          <a:chExt cx="0" cy="0"/>
        </a:xfrm>
      </p:grpSpPr>
      <p:sp>
        <p:nvSpPr>
          <p:cNvPr id="146" name="Google Shape;146;g61bdd4b2ff_0_439"/>
          <p:cNvSpPr/>
          <p:nvPr/>
        </p:nvSpPr>
        <p:spPr>
          <a:xfrm>
            <a:off x="0" y="0"/>
            <a:ext cx="37215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47" name="Google Shape;147;g61bdd4b2ff_0_439"/>
          <p:cNvSpPr/>
          <p:nvPr/>
        </p:nvSpPr>
        <p:spPr>
          <a:xfrm>
            <a:off x="3373300" y="0"/>
            <a:ext cx="2386500" cy="3240000"/>
          </a:xfrm>
          <a:prstGeom prst="rect">
            <a:avLst/>
          </a:prstGeom>
          <a:solidFill>
            <a:schemeClr val="dk1"/>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48" name="Google Shape;148;g61bdd4b2ff_0_439"/>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49" name="Google Shape;149;g61bdd4b2ff_0_439"/>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0" name="Google Shape;150;g61bdd4b2ff_0_439"/>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1"/>
        <p:cNvGrpSpPr/>
        <p:nvPr/>
      </p:nvGrpSpPr>
      <p:grpSpPr>
        <a:xfrm>
          <a:off x="0" y="0"/>
          <a:ext cx="0" cy="0"/>
          <a:chOff x="0" y="0"/>
          <a:chExt cx="0" cy="0"/>
        </a:xfrm>
      </p:grpSpPr>
      <p:sp>
        <p:nvSpPr>
          <p:cNvPr id="152" name="Google Shape;152;g61bdd4b2ff_0_445"/>
          <p:cNvSpPr/>
          <p:nvPr/>
        </p:nvSpPr>
        <p:spPr>
          <a:xfrm>
            <a:off x="2792947" y="0"/>
            <a:ext cx="2967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53" name="Google Shape;153;g61bdd4b2ff_0_445"/>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4" name="Google Shape;154;g61bdd4b2ff_0_445"/>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5" name="Google Shape;155;g61bdd4b2ff_0_445"/>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56" name="Google Shape;156;g61bdd4b2ff_0_445"/>
          <p:cNvPicPr preferRelativeResize="0"/>
          <p:nvPr/>
        </p:nvPicPr>
        <p:blipFill rotWithShape="1">
          <a:blip r:embed="rId2">
            <a:alphaModFix/>
          </a:blip>
          <a:srcRect/>
          <a:stretch/>
        </p:blipFill>
        <p:spPr>
          <a:xfrm>
            <a:off x="3034464" y="580285"/>
            <a:ext cx="1770695" cy="182076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7"/>
        <p:cNvGrpSpPr/>
        <p:nvPr/>
      </p:nvGrpSpPr>
      <p:grpSpPr>
        <a:xfrm>
          <a:off x="0" y="0"/>
          <a:ext cx="0" cy="0"/>
          <a:chOff x="0" y="0"/>
          <a:chExt cx="0" cy="0"/>
        </a:xfrm>
      </p:grpSpPr>
      <p:sp>
        <p:nvSpPr>
          <p:cNvPr id="158" name="Google Shape;158;g61bdd4b2ff_0_45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59" name="Google Shape;159;g61bdd4b2ff_0_45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0" name="Google Shape;160;g61bdd4b2ff_0_45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61" name="Google Shape;161;g61bdd4b2ff_0_457"/>
          <p:cNvPicPr preferRelativeResize="0"/>
          <p:nvPr/>
        </p:nvPicPr>
        <p:blipFill rotWithShape="1">
          <a:blip r:embed="rId2">
            <a:alphaModFix amt="7000"/>
          </a:blip>
          <a:srcRect/>
          <a:stretch/>
        </p:blipFill>
        <p:spPr>
          <a:xfrm>
            <a:off x="1167960" y="315251"/>
            <a:ext cx="2537738" cy="26094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62"/>
        <p:cNvGrpSpPr/>
        <p:nvPr/>
      </p:nvGrpSpPr>
      <p:grpSpPr>
        <a:xfrm>
          <a:off x="0" y="0"/>
          <a:ext cx="0" cy="0"/>
          <a:chOff x="0" y="0"/>
          <a:chExt cx="0" cy="0"/>
        </a:xfrm>
      </p:grpSpPr>
      <p:sp>
        <p:nvSpPr>
          <p:cNvPr id="163" name="Google Shape;163;g61bdd4b2ff_0_462"/>
          <p:cNvSpPr/>
          <p:nvPr/>
        </p:nvSpPr>
        <p:spPr>
          <a:xfrm>
            <a:off x="0" y="2474252"/>
            <a:ext cx="5760000" cy="7656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164" name="Google Shape;164;g61bdd4b2ff_0_462"/>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5" name="Google Shape;165;g61bdd4b2ff_0_462"/>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6" name="Google Shape;166;g61bdd4b2ff_0_462"/>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67"/>
        <p:cNvGrpSpPr/>
        <p:nvPr/>
      </p:nvGrpSpPr>
      <p:grpSpPr>
        <a:xfrm>
          <a:off x="0" y="0"/>
          <a:ext cx="0" cy="0"/>
          <a:chOff x="0" y="0"/>
          <a:chExt cx="0" cy="0"/>
        </a:xfrm>
      </p:grpSpPr>
      <p:sp>
        <p:nvSpPr>
          <p:cNvPr id="168" name="Google Shape;168;g61bdd4b2ff_0_467"/>
          <p:cNvSpPr txBox="1">
            <a:spLocks noGrp="1"/>
          </p:cNvSpPr>
          <p:nvPr>
            <p:ph type="ctrTitle"/>
          </p:nvPr>
        </p:nvSpPr>
        <p:spPr>
          <a:xfrm>
            <a:off x="432000" y="1004400"/>
            <a:ext cx="4896000" cy="680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69" name="Google Shape;169;g61bdd4b2ff_0_467"/>
          <p:cNvSpPr txBox="1">
            <a:spLocks noGrp="1"/>
          </p:cNvSpPr>
          <p:nvPr>
            <p:ph type="subTitle" idx="1"/>
          </p:nvPr>
        </p:nvSpPr>
        <p:spPr>
          <a:xfrm>
            <a:off x="864000" y="1814400"/>
            <a:ext cx="4032000" cy="81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0" name="Google Shape;170;g61bdd4b2ff_0_467"/>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1" name="Google Shape;171;g61bdd4b2ff_0_467"/>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2" name="Google Shape;172;g61bdd4b2ff_0_467"/>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3"/>
        <p:cNvGrpSpPr/>
        <p:nvPr/>
      </p:nvGrpSpPr>
      <p:grpSpPr>
        <a:xfrm>
          <a:off x="0" y="0"/>
          <a:ext cx="0" cy="0"/>
          <a:chOff x="0" y="0"/>
          <a:chExt cx="0" cy="0"/>
        </a:xfrm>
      </p:grpSpPr>
      <p:sp>
        <p:nvSpPr>
          <p:cNvPr id="174" name="Google Shape;174;g61bdd4b2ff_0_473"/>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5" name="Google Shape;175;g61bdd4b2ff_0_473"/>
          <p:cNvSpPr txBox="1">
            <a:spLocks noGrp="1"/>
          </p:cNvSpPr>
          <p:nvPr>
            <p:ph type="body" idx="1"/>
          </p:nvPr>
        </p:nvSpPr>
        <p:spPr>
          <a:xfrm>
            <a:off x="288000" y="745200"/>
            <a:ext cx="2505600" cy="213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176" name="Google Shape;176;g61bdd4b2ff_0_473"/>
          <p:cNvSpPr txBox="1">
            <a:spLocks noGrp="1"/>
          </p:cNvSpPr>
          <p:nvPr>
            <p:ph type="body" idx="2"/>
          </p:nvPr>
        </p:nvSpPr>
        <p:spPr>
          <a:xfrm>
            <a:off x="2966400" y="745200"/>
            <a:ext cx="2505600" cy="2138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500"/>
              <a:buNone/>
              <a:defRPr/>
            </a:lvl1pPr>
            <a:lvl2pPr marL="914400" lvl="1" indent="-228600" algn="l">
              <a:lnSpc>
                <a:spcPct val="100000"/>
              </a:lnSpc>
              <a:spcBef>
                <a:spcPts val="0"/>
              </a:spcBef>
              <a:spcAft>
                <a:spcPts val="0"/>
              </a:spcAft>
              <a:buSzPts val="500"/>
              <a:buNone/>
              <a:defRPr/>
            </a:lvl2pPr>
            <a:lvl3pPr marL="1371600" lvl="2" indent="-228600" algn="l">
              <a:lnSpc>
                <a:spcPct val="100000"/>
              </a:lnSpc>
              <a:spcBef>
                <a:spcPts val="0"/>
              </a:spcBef>
              <a:spcAft>
                <a:spcPts val="0"/>
              </a:spcAft>
              <a:buSzPts val="500"/>
              <a:buNone/>
              <a:defRPr/>
            </a:lvl3pPr>
            <a:lvl4pPr marL="1828800" lvl="3" indent="-228600" algn="l">
              <a:lnSpc>
                <a:spcPct val="100000"/>
              </a:lnSpc>
              <a:spcBef>
                <a:spcPts val="0"/>
              </a:spcBef>
              <a:spcAft>
                <a:spcPts val="0"/>
              </a:spcAft>
              <a:buSzPts val="500"/>
              <a:buNone/>
              <a:defRPr/>
            </a:lvl4pPr>
            <a:lvl5pPr marL="2286000" lvl="4" indent="-228600" algn="l">
              <a:lnSpc>
                <a:spcPct val="100000"/>
              </a:lnSpc>
              <a:spcBef>
                <a:spcPts val="0"/>
              </a:spcBef>
              <a:spcAft>
                <a:spcPts val="0"/>
              </a:spcAft>
              <a:buSzPts val="500"/>
              <a:buNone/>
              <a:defRPr/>
            </a:lvl5pPr>
            <a:lvl6pPr marL="2743200" lvl="5" indent="-228600" algn="l">
              <a:lnSpc>
                <a:spcPct val="100000"/>
              </a:lnSpc>
              <a:spcBef>
                <a:spcPts val="0"/>
              </a:spcBef>
              <a:spcAft>
                <a:spcPts val="0"/>
              </a:spcAft>
              <a:buSzPts val="500"/>
              <a:buNone/>
              <a:defRPr/>
            </a:lvl6pPr>
            <a:lvl7pPr marL="3200400" lvl="6" indent="-228600" algn="l">
              <a:lnSpc>
                <a:spcPct val="100000"/>
              </a:lnSpc>
              <a:spcBef>
                <a:spcPts val="0"/>
              </a:spcBef>
              <a:spcAft>
                <a:spcPts val="0"/>
              </a:spcAft>
              <a:buSzPts val="500"/>
              <a:buNone/>
              <a:defRPr/>
            </a:lvl7pPr>
            <a:lvl8pPr marL="3657600" lvl="7" indent="-228600" algn="l">
              <a:lnSpc>
                <a:spcPct val="100000"/>
              </a:lnSpc>
              <a:spcBef>
                <a:spcPts val="0"/>
              </a:spcBef>
              <a:spcAft>
                <a:spcPts val="0"/>
              </a:spcAft>
              <a:buSzPts val="500"/>
              <a:buNone/>
              <a:defRPr/>
            </a:lvl8pPr>
            <a:lvl9pPr marL="4114800" lvl="8" indent="-228600" algn="l">
              <a:lnSpc>
                <a:spcPct val="100000"/>
              </a:lnSpc>
              <a:spcBef>
                <a:spcPts val="0"/>
              </a:spcBef>
              <a:spcAft>
                <a:spcPts val="0"/>
              </a:spcAft>
              <a:buSzPts val="500"/>
              <a:buNone/>
              <a:defRPr/>
            </a:lvl9pPr>
          </a:lstStyle>
          <a:p>
            <a:endParaRPr/>
          </a:p>
        </p:txBody>
      </p:sp>
      <p:sp>
        <p:nvSpPr>
          <p:cNvPr id="177" name="Google Shape;177;g61bdd4b2ff_0_473"/>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8" name="Google Shape;178;g61bdd4b2ff_0_473"/>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9" name="Google Shape;179;g61bdd4b2ff_0_473"/>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0"/>
        <p:cNvGrpSpPr/>
        <p:nvPr/>
      </p:nvGrpSpPr>
      <p:grpSpPr>
        <a:xfrm>
          <a:off x="0" y="0"/>
          <a:ext cx="0" cy="0"/>
          <a:chOff x="0" y="0"/>
          <a:chExt cx="0" cy="0"/>
        </a:xfrm>
      </p:grpSpPr>
      <p:sp>
        <p:nvSpPr>
          <p:cNvPr id="181" name="Google Shape;181;g61bdd4b2ff_0_480"/>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sz="1200" b="1" i="0" u="sng">
                <a:solidFill>
                  <a:srgbClr val="231F20"/>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2" name="Google Shape;182;g61bdd4b2ff_0_480"/>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3" name="Google Shape;183;g61bdd4b2ff_0_480"/>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500"/>
              <a:buNone/>
              <a:defRPr>
                <a:solidFill>
                  <a:srgbClr val="888888"/>
                </a:solidFil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84" name="Google Shape;184;g61bdd4b2ff_0_480"/>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6"/>
        <p:cNvGrpSpPr/>
        <p:nvPr/>
      </p:nvGrpSpPr>
      <p:grpSpPr>
        <a:xfrm>
          <a:off x="0" y="0"/>
          <a:ext cx="0" cy="0"/>
          <a:chOff x="0" y="0"/>
          <a:chExt cx="0" cy="0"/>
        </a:xfrm>
      </p:grpSpPr>
      <p:sp>
        <p:nvSpPr>
          <p:cNvPr id="27" name="Google Shape;27;p14"/>
          <p:cNvSpPr/>
          <p:nvPr/>
        </p:nvSpPr>
        <p:spPr>
          <a:xfrm>
            <a:off x="0" y="0"/>
            <a:ext cx="5760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pic>
        <p:nvPicPr>
          <p:cNvPr id="28" name="Google Shape;28;p14"/>
          <p:cNvPicPr preferRelativeResize="0"/>
          <p:nvPr/>
        </p:nvPicPr>
        <p:blipFill rotWithShape="1">
          <a:blip r:embed="rId2">
            <a:alphaModFix amt="21000"/>
          </a:blip>
          <a:srcRect/>
          <a:stretch/>
        </p:blipFill>
        <p:spPr>
          <a:xfrm>
            <a:off x="3680610" y="183770"/>
            <a:ext cx="2597135" cy="2670576"/>
          </a:xfrm>
          <a:prstGeom prst="rect">
            <a:avLst/>
          </a:prstGeom>
          <a:noFill/>
          <a:ln>
            <a:noFill/>
          </a:ln>
        </p:spPr>
      </p:pic>
      <p:sp>
        <p:nvSpPr>
          <p:cNvPr id="29" name="Google Shape;29;p14"/>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0" name="Google Shape;30;p14"/>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1" name="Google Shape;31;p14"/>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32" name="Google Shape;32;p14"/>
          <p:cNvPicPr preferRelativeResize="0"/>
          <p:nvPr/>
        </p:nvPicPr>
        <p:blipFill rotWithShape="1">
          <a:blip r:embed="rId3">
            <a:alphaModFix/>
          </a:blip>
          <a:srcRect/>
          <a:stretch/>
        </p:blipFill>
        <p:spPr>
          <a:xfrm>
            <a:off x="1958400" y="2339625"/>
            <a:ext cx="1387024" cy="5923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16"/>
          <p:cNvSpPr/>
          <p:nvPr/>
        </p:nvSpPr>
        <p:spPr>
          <a:xfrm>
            <a:off x="4563023" y="0"/>
            <a:ext cx="1197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35" name="Google Shape;35;p16"/>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6" name="Google Shape;36;p16"/>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7" name="Google Shape;37;p16"/>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38" name="Google Shape;38;p16"/>
          <p:cNvPicPr preferRelativeResize="0"/>
          <p:nvPr/>
        </p:nvPicPr>
        <p:blipFill rotWithShape="1">
          <a:blip r:embed="rId2">
            <a:alphaModFix/>
          </a:blip>
          <a:srcRect/>
          <a:stretch/>
        </p:blipFill>
        <p:spPr>
          <a:xfrm>
            <a:off x="3721511" y="134879"/>
            <a:ext cx="2679193" cy="27549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9"/>
        <p:cNvGrpSpPr/>
        <p:nvPr/>
      </p:nvGrpSpPr>
      <p:grpSpPr>
        <a:xfrm>
          <a:off x="0" y="0"/>
          <a:ext cx="0" cy="0"/>
          <a:chOff x="0" y="0"/>
          <a:chExt cx="0" cy="0"/>
        </a:xfrm>
      </p:grpSpPr>
      <p:sp>
        <p:nvSpPr>
          <p:cNvPr id="40" name="Google Shape;40;p17"/>
          <p:cNvSpPr/>
          <p:nvPr/>
        </p:nvSpPr>
        <p:spPr>
          <a:xfrm>
            <a:off x="2792947" y="0"/>
            <a:ext cx="2967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41" name="Google Shape;41;p17"/>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2" name="Google Shape;42;p17"/>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3" name="Google Shape;43;p17"/>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44" name="Google Shape;44;p17"/>
          <p:cNvPicPr preferRelativeResize="0"/>
          <p:nvPr/>
        </p:nvPicPr>
        <p:blipFill rotWithShape="1">
          <a:blip r:embed="rId2">
            <a:alphaModFix amt="13000"/>
          </a:blip>
          <a:srcRect/>
          <a:stretch/>
        </p:blipFill>
        <p:spPr>
          <a:xfrm>
            <a:off x="948142" y="110674"/>
            <a:ext cx="2935638" cy="30186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5"/>
        <p:cNvGrpSpPr/>
        <p:nvPr/>
      </p:nvGrpSpPr>
      <p:grpSpPr>
        <a:xfrm>
          <a:off x="0" y="0"/>
          <a:ext cx="0" cy="0"/>
          <a:chOff x="0" y="0"/>
          <a:chExt cx="0" cy="0"/>
        </a:xfrm>
      </p:grpSpPr>
      <p:sp>
        <p:nvSpPr>
          <p:cNvPr id="46" name="Google Shape;46;p18"/>
          <p:cNvSpPr/>
          <p:nvPr/>
        </p:nvSpPr>
        <p:spPr>
          <a:xfrm>
            <a:off x="0" y="0"/>
            <a:ext cx="5760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47" name="Google Shape;47;p18"/>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8" name="Google Shape;48;p18"/>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9" name="Google Shape;49;p18"/>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50" name="Google Shape;50;p18"/>
          <p:cNvPicPr preferRelativeResize="0"/>
          <p:nvPr/>
        </p:nvPicPr>
        <p:blipFill rotWithShape="1">
          <a:blip r:embed="rId2">
            <a:alphaModFix amt="24000"/>
          </a:blip>
          <a:srcRect/>
          <a:stretch/>
        </p:blipFill>
        <p:spPr>
          <a:xfrm>
            <a:off x="950400" y="29622"/>
            <a:ext cx="2935638" cy="30186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sp>
        <p:nvSpPr>
          <p:cNvPr id="52" name="Google Shape;52;p19"/>
          <p:cNvSpPr/>
          <p:nvPr/>
        </p:nvSpPr>
        <p:spPr>
          <a:xfrm>
            <a:off x="0" y="0"/>
            <a:ext cx="37215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53" name="Google Shape;53;p19"/>
          <p:cNvSpPr/>
          <p:nvPr/>
        </p:nvSpPr>
        <p:spPr>
          <a:xfrm>
            <a:off x="3373300" y="0"/>
            <a:ext cx="2386800" cy="3240000"/>
          </a:xfrm>
          <a:prstGeom prst="rect">
            <a:avLst/>
          </a:prstGeom>
          <a:solidFill>
            <a:schemeClr val="dk1"/>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54" name="Google Shape;54;p19"/>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5" name="Google Shape;55;p19"/>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6" name="Google Shape;56;p19"/>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7"/>
        <p:cNvGrpSpPr/>
        <p:nvPr/>
      </p:nvGrpSpPr>
      <p:grpSpPr>
        <a:xfrm>
          <a:off x="0" y="0"/>
          <a:ext cx="0" cy="0"/>
          <a:chOff x="0" y="0"/>
          <a:chExt cx="0" cy="0"/>
        </a:xfrm>
      </p:grpSpPr>
      <p:sp>
        <p:nvSpPr>
          <p:cNvPr id="58" name="Google Shape;58;p20"/>
          <p:cNvSpPr/>
          <p:nvPr/>
        </p:nvSpPr>
        <p:spPr>
          <a:xfrm>
            <a:off x="2792947" y="0"/>
            <a:ext cx="2967000" cy="3240000"/>
          </a:xfrm>
          <a:prstGeom prst="rect">
            <a:avLst/>
          </a:prstGeom>
          <a:solidFill>
            <a:srgbClr val="29235C"/>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sp>
        <p:nvSpPr>
          <p:cNvPr id="59" name="Google Shape;59;p20"/>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0" name="Google Shape;60;p20"/>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1" name="Google Shape;61;p20"/>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62" name="Google Shape;62;p20"/>
          <p:cNvPicPr preferRelativeResize="0"/>
          <p:nvPr/>
        </p:nvPicPr>
        <p:blipFill rotWithShape="1">
          <a:blip r:embed="rId2">
            <a:alphaModFix/>
          </a:blip>
          <a:srcRect/>
          <a:stretch/>
        </p:blipFill>
        <p:spPr>
          <a:xfrm>
            <a:off x="3034464" y="580285"/>
            <a:ext cx="1770695" cy="182076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63"/>
        <p:cNvGrpSpPr/>
        <p:nvPr/>
      </p:nvGrpSpPr>
      <p:grpSpPr>
        <a:xfrm>
          <a:off x="0" y="0"/>
          <a:ext cx="0" cy="0"/>
          <a:chOff x="0" y="0"/>
          <a:chExt cx="0" cy="0"/>
        </a:xfrm>
      </p:grpSpPr>
      <p:sp>
        <p:nvSpPr>
          <p:cNvPr id="64" name="Google Shape;64;p21"/>
          <p:cNvSpPr/>
          <p:nvPr/>
        </p:nvSpPr>
        <p:spPr>
          <a:xfrm>
            <a:off x="2792947" y="0"/>
            <a:ext cx="2967000" cy="3240000"/>
          </a:xfrm>
          <a:prstGeom prst="rect">
            <a:avLst/>
          </a:prstGeom>
          <a:solidFill>
            <a:srgbClr val="FFE006"/>
          </a:solidFill>
          <a:ln>
            <a:noFill/>
          </a:ln>
        </p:spPr>
        <p:txBody>
          <a:bodyPr spcFirstLastPara="1" wrap="square" lIns="32450" tIns="16225" rIns="32450" bIns="1622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FFE006"/>
              </a:solidFill>
              <a:latin typeface="Calibri"/>
              <a:ea typeface="Calibri"/>
              <a:cs typeface="Calibri"/>
              <a:sym typeface="Calibri"/>
            </a:endParaRPr>
          </a:p>
        </p:txBody>
      </p:sp>
      <p:sp>
        <p:nvSpPr>
          <p:cNvPr id="65" name="Google Shape;65;p21"/>
          <p:cNvSpPr txBox="1">
            <a:spLocks noGrp="1"/>
          </p:cNvSpPr>
          <p:nvPr>
            <p:ph type="ftr" idx="11"/>
          </p:nvPr>
        </p:nvSpPr>
        <p:spPr>
          <a:xfrm>
            <a:off x="1958400" y="3013200"/>
            <a:ext cx="1843200" cy="840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6" name="Google Shape;66;p21"/>
          <p:cNvSpPr txBox="1">
            <a:spLocks noGrp="1"/>
          </p:cNvSpPr>
          <p:nvPr>
            <p:ph type="dt" idx="10"/>
          </p:nvPr>
        </p:nvSpPr>
        <p:spPr>
          <a:xfrm>
            <a:off x="288000" y="3013200"/>
            <a:ext cx="1324800" cy="84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7" name="Google Shape;67;p21"/>
          <p:cNvSpPr txBox="1">
            <a:spLocks noGrp="1"/>
          </p:cNvSpPr>
          <p:nvPr>
            <p:ph type="sldNum" idx="12"/>
          </p:nvPr>
        </p:nvSpPr>
        <p:spPr>
          <a:xfrm>
            <a:off x="4147200" y="3013200"/>
            <a:ext cx="1324800" cy="840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68" name="Google Shape;68;p21"/>
          <p:cNvPicPr preferRelativeResize="0"/>
          <p:nvPr/>
        </p:nvPicPr>
        <p:blipFill rotWithShape="1">
          <a:blip r:embed="rId2">
            <a:alphaModFix/>
          </a:blip>
          <a:srcRect/>
          <a:stretch/>
        </p:blipFill>
        <p:spPr>
          <a:xfrm>
            <a:off x="3034464" y="580285"/>
            <a:ext cx="1770695" cy="182076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500"/>
              <a:buFont typeface="Arial"/>
              <a:buNone/>
              <a:defRPr sz="1200" b="1" i="0" u="sng"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288000" y="745200"/>
            <a:ext cx="5184000" cy="21384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9pPr>
          </a:lstStyle>
          <a:p>
            <a:endParaRPr/>
          </a:p>
        </p:txBody>
      </p:sp>
      <p:sp>
        <p:nvSpPr>
          <p:cNvPr id="12" name="Google Shape;12;p13"/>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g61bdd4b2ff_0_401"/>
          <p:cNvSpPr txBox="1">
            <a:spLocks noGrp="1"/>
          </p:cNvSpPr>
          <p:nvPr>
            <p:ph type="title"/>
          </p:nvPr>
        </p:nvSpPr>
        <p:spPr>
          <a:xfrm>
            <a:off x="908770" y="118210"/>
            <a:ext cx="3942600" cy="164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500"/>
              <a:buFont typeface="Arial"/>
              <a:buNone/>
              <a:defRPr sz="1200" b="1" i="0" u="sng"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Arial"/>
                <a:ea typeface="Arial"/>
                <a:cs typeface="Arial"/>
                <a:sym typeface="Arial"/>
              </a:defRPr>
            </a:lvl9pPr>
          </a:lstStyle>
          <a:p>
            <a:endParaRPr/>
          </a:p>
        </p:txBody>
      </p:sp>
      <p:sp>
        <p:nvSpPr>
          <p:cNvPr id="99" name="Google Shape;99;g61bdd4b2ff_0_401"/>
          <p:cNvSpPr txBox="1">
            <a:spLocks noGrp="1"/>
          </p:cNvSpPr>
          <p:nvPr>
            <p:ph type="body" idx="1"/>
          </p:nvPr>
        </p:nvSpPr>
        <p:spPr>
          <a:xfrm>
            <a:off x="288000" y="745200"/>
            <a:ext cx="5184000" cy="2138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500"/>
              <a:buFont typeface="Arial"/>
              <a:buNone/>
              <a:defRPr sz="600" b="0" i="0" u="none" strike="noStrike" cap="none">
                <a:solidFill>
                  <a:srgbClr val="000000"/>
                </a:solidFill>
                <a:latin typeface="Calibri"/>
                <a:ea typeface="Calibri"/>
                <a:cs typeface="Calibri"/>
                <a:sym typeface="Calibri"/>
              </a:defRPr>
            </a:lvl9pPr>
          </a:lstStyle>
          <a:p>
            <a:endParaRPr/>
          </a:p>
        </p:txBody>
      </p:sp>
      <p:sp>
        <p:nvSpPr>
          <p:cNvPr id="100" name="Google Shape;100;g61bdd4b2ff_0_401"/>
          <p:cNvSpPr txBox="1">
            <a:spLocks noGrp="1"/>
          </p:cNvSpPr>
          <p:nvPr>
            <p:ph type="ftr" idx="11"/>
          </p:nvPr>
        </p:nvSpPr>
        <p:spPr>
          <a:xfrm>
            <a:off x="1958400" y="3013200"/>
            <a:ext cx="1843200" cy="162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01" name="Google Shape;101;g61bdd4b2ff_0_401"/>
          <p:cNvSpPr txBox="1">
            <a:spLocks noGrp="1"/>
          </p:cNvSpPr>
          <p:nvPr>
            <p:ph type="dt" idx="10"/>
          </p:nvPr>
        </p:nvSpPr>
        <p:spPr>
          <a:xfrm>
            <a:off x="288000" y="3013200"/>
            <a:ext cx="1324800" cy="162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5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102" name="Google Shape;102;g61bdd4b2ff_0_401"/>
          <p:cNvSpPr txBox="1">
            <a:spLocks noGrp="1"/>
          </p:cNvSpPr>
          <p:nvPr>
            <p:ph type="sldNum" idx="12"/>
          </p:nvPr>
        </p:nvSpPr>
        <p:spPr>
          <a:xfrm>
            <a:off x="4147200" y="3013200"/>
            <a:ext cx="1324800" cy="162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timeoutdialogue.fi/tool/cards-for-facilitating-a-discussion/"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
          <p:cNvSpPr txBox="1"/>
          <p:nvPr/>
        </p:nvSpPr>
        <p:spPr>
          <a:xfrm>
            <a:off x="964799" y="513110"/>
            <a:ext cx="3830400" cy="2095500"/>
          </a:xfrm>
          <a:prstGeom prst="rect">
            <a:avLst/>
          </a:prstGeom>
          <a:noFill/>
          <a:ln>
            <a:noFill/>
          </a:ln>
        </p:spPr>
        <p:txBody>
          <a:bodyPr spcFirstLastPara="1" wrap="square" lIns="32450" tIns="16225" rIns="32450" bIns="162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fi-FI" sz="1800" b="1">
                <a:solidFill>
                  <a:schemeClr val="dk1"/>
                </a:solidFill>
                <a:latin typeface="Gill Sans"/>
                <a:ea typeface="Gill Sans"/>
                <a:cs typeface="Gill Sans"/>
                <a:sym typeface="Gill Sans"/>
              </a:rPr>
              <a:t>How to defend democracy?</a:t>
            </a:r>
            <a:endParaRPr sz="18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r>
              <a:rPr lang="fi-FI" sz="1400" b="0" i="0" u="none" strike="noStrike" cap="none">
                <a:solidFill>
                  <a:schemeClr val="dk1"/>
                </a:solidFill>
                <a:latin typeface="Gill Sans"/>
                <a:ea typeface="Gill Sans"/>
                <a:cs typeface="Gill Sans"/>
                <a:sym typeface="Gill Sans"/>
              </a:rPr>
              <a:t>Script, Timeout discussion</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900"/>
              <a:buFont typeface="Arial"/>
              <a:buNone/>
            </a:pPr>
            <a:r>
              <a:rPr lang="fi-FI" b="1">
                <a:solidFill>
                  <a:schemeClr val="dk1"/>
                </a:solidFill>
                <a:latin typeface="Gill Sans"/>
                <a:ea typeface="Gill Sans"/>
                <a:cs typeface="Gill Sans"/>
                <a:sym typeface="Gill Sans"/>
              </a:rPr>
              <a:t>National dialogues on defending democracy</a:t>
            </a:r>
            <a:endParaRPr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900"/>
              <a:buFont typeface="Arial"/>
              <a:buNone/>
            </a:pPr>
            <a:r>
              <a:rPr lang="fi-FI">
                <a:solidFill>
                  <a:schemeClr val="dk1"/>
                </a:solidFill>
                <a:latin typeface="Gill Sans"/>
                <a:ea typeface="Gill Sans"/>
                <a:cs typeface="Gill Sans"/>
                <a:sym typeface="Gill Sans"/>
              </a:rPr>
              <a:t>28th of April and 9th of June</a:t>
            </a:r>
            <a:endParaRPr>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900"/>
              <a:buFont typeface="Arial"/>
              <a:buNone/>
            </a:pPr>
            <a:r>
              <a:rPr lang="fi-FI" sz="1400" b="0" i="0" u="none" strike="noStrike" cap="none">
                <a:solidFill>
                  <a:schemeClr val="dk1"/>
                </a:solidFill>
                <a:latin typeface="Gill Sans"/>
                <a:ea typeface="Gill Sans"/>
                <a:cs typeface="Gill Sans"/>
                <a:sym typeface="Gill Sans"/>
              </a:rPr>
              <a:t>Duration 120 min</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endParaRPr sz="12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endParaRPr sz="12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endParaRPr sz="800" b="0" i="1" u="none" strike="noStrike" cap="none">
              <a:solidFill>
                <a:schemeClr val="dk1"/>
              </a:solidFill>
              <a:latin typeface="Gill Sans"/>
              <a:ea typeface="Gill Sans"/>
              <a:cs typeface="Gill Sans"/>
              <a:sym typeface="Gill Sans"/>
            </a:endParaRPr>
          </a:p>
        </p:txBody>
      </p:sp>
      <p:cxnSp>
        <p:nvCxnSpPr>
          <p:cNvPr id="190" name="Google Shape;190;p2"/>
          <p:cNvCxnSpPr/>
          <p:nvPr/>
        </p:nvCxnSpPr>
        <p:spPr>
          <a:xfrm rot="10800000" flipH="1">
            <a:off x="786750" y="2113950"/>
            <a:ext cx="4186500" cy="27600"/>
          </a:xfrm>
          <a:prstGeom prst="straightConnector1">
            <a:avLst/>
          </a:prstGeom>
          <a:noFill/>
          <a:ln w="19050" cap="flat" cmpd="sng">
            <a:solidFill>
              <a:srgbClr val="FFE006"/>
            </a:solidFill>
            <a:prstDash val="solid"/>
            <a:round/>
            <a:headEnd type="none" w="sm" len="sm"/>
            <a:tailEnd type="none" w="sm" len="sm"/>
          </a:ln>
        </p:spPr>
      </p:cxnSp>
      <p:pic>
        <p:nvPicPr>
          <p:cNvPr id="191" name="Google Shape;191;p2"/>
          <p:cNvPicPr preferRelativeResize="0"/>
          <p:nvPr/>
        </p:nvPicPr>
        <p:blipFill rotWithShape="1">
          <a:blip r:embed="rId3">
            <a:alphaModFix/>
          </a:blip>
          <a:srcRect/>
          <a:stretch/>
        </p:blipFill>
        <p:spPr>
          <a:xfrm>
            <a:off x="2409462" y="2392900"/>
            <a:ext cx="941077" cy="217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c0f2b2eed9_0_18"/>
          <p:cNvSpPr txBox="1"/>
          <p:nvPr/>
        </p:nvSpPr>
        <p:spPr>
          <a:xfrm>
            <a:off x="310625" y="274050"/>
            <a:ext cx="2490900" cy="252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How to defend democracy?</a:t>
            </a:r>
            <a:endParaRPr sz="9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Part			Time</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15 	Start, Introduction, </a:t>
            </a:r>
            <a:endParaRPr sz="700">
              <a:solidFill>
                <a:schemeClr val="dk1"/>
              </a:solidFill>
              <a:latin typeface="Gill Sans"/>
              <a:ea typeface="Gill Sans"/>
              <a:cs typeface="Gill Sans"/>
              <a:sym typeface="Gill Sans"/>
            </a:endParaRPr>
          </a:p>
          <a:p>
            <a:pPr marL="0" lvl="0" indent="45720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Rules for constructive discussion</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85 	Joint dialogue, includes a short break</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5 	Writing insights</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10	Sharing insights</a:t>
            </a:r>
            <a:endParaRPr sz="7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400"/>
              <a:buFont typeface="Arial"/>
              <a:buNone/>
            </a:pPr>
            <a:r>
              <a:rPr lang="fi-FI" sz="700">
                <a:solidFill>
                  <a:schemeClr val="dk1"/>
                </a:solidFill>
                <a:latin typeface="Gill Sans"/>
                <a:ea typeface="Gill Sans"/>
                <a:cs typeface="Gill Sans"/>
                <a:sym typeface="Gill Sans"/>
              </a:rPr>
              <a:t>5	Thank you and ending</a:t>
            </a:r>
            <a:endParaRPr sz="7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Altogether 120 min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Take a short break during the conv</a:t>
            </a:r>
            <a:r>
              <a:rPr lang="fi-FI" sz="700" b="0" i="0" u="none" strike="noStrike" cap="none">
                <a:solidFill>
                  <a:schemeClr val="dk1"/>
                </a:solidFill>
                <a:latin typeface="Calibri"/>
                <a:ea typeface="Calibri"/>
                <a:cs typeface="Calibri"/>
                <a:sym typeface="Calibri"/>
              </a:rPr>
              <a:t>ersation if needed.</a:t>
            </a:r>
            <a:endParaRPr sz="700" b="0" i="0" u="none" strike="noStrike" cap="none">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i-FI" sz="700">
                <a:solidFill>
                  <a:schemeClr val="dk1"/>
                </a:solidFill>
                <a:latin typeface="Gill Sans"/>
                <a:ea typeface="Gill Sans"/>
                <a:cs typeface="Gill Sans"/>
                <a:sym typeface="Gill Sans"/>
              </a:rPr>
              <a:t>On the right, you can find a suggested way of verbalising the matter and tips.</a:t>
            </a:r>
            <a:br>
              <a:rPr lang="fi-FI" sz="700" b="1">
                <a:solidFill>
                  <a:schemeClr val="dk1"/>
                </a:solidFill>
                <a:latin typeface="Gill Sans"/>
                <a:ea typeface="Gill Sans"/>
                <a:cs typeface="Gill Sans"/>
                <a:sym typeface="Gill Sans"/>
              </a:rPr>
            </a:br>
            <a:r>
              <a:rPr lang="fi-FI" sz="700" b="1">
                <a:solidFill>
                  <a:schemeClr val="dk1"/>
                </a:solidFill>
                <a:latin typeface="Gill Sans"/>
                <a:ea typeface="Gill Sans"/>
                <a:cs typeface="Gill Sans"/>
                <a:sym typeface="Gill Sans"/>
              </a:rPr>
              <a:t>Basic font: </a:t>
            </a:r>
            <a:r>
              <a:rPr lang="fi-FI" sz="700">
                <a:solidFill>
                  <a:schemeClr val="dk1"/>
                </a:solidFill>
                <a:latin typeface="Gill Sans"/>
                <a:ea typeface="Gill Sans"/>
                <a:cs typeface="Gill Sans"/>
                <a:sym typeface="Gill Sans"/>
              </a:rPr>
              <a:t>You can say it like this, for instance. You can also verbalise the matters as you see fit. </a:t>
            </a:r>
            <a:br>
              <a:rPr lang="fi-FI" sz="700">
                <a:solidFill>
                  <a:schemeClr val="dk1"/>
                </a:solidFill>
                <a:latin typeface="Gill Sans"/>
                <a:ea typeface="Gill Sans"/>
                <a:cs typeface="Gill Sans"/>
                <a:sym typeface="Gill Sans"/>
              </a:rPr>
            </a:br>
            <a:r>
              <a:rPr lang="fi-FI" sz="700" b="1" i="1">
                <a:solidFill>
                  <a:schemeClr val="dk1"/>
                </a:solidFill>
                <a:latin typeface="Gill Sans"/>
                <a:ea typeface="Gill Sans"/>
                <a:cs typeface="Gill Sans"/>
                <a:sym typeface="Gill Sans"/>
              </a:rPr>
              <a:t>Font in italics: </a:t>
            </a:r>
            <a:r>
              <a:rPr lang="fi-FI" sz="700" i="1">
                <a:solidFill>
                  <a:schemeClr val="dk1"/>
                </a:solidFill>
                <a:latin typeface="Gill Sans"/>
                <a:ea typeface="Gill Sans"/>
                <a:cs typeface="Gill Sans"/>
                <a:sym typeface="Gill Sans"/>
              </a:rPr>
              <a:t>help for the instructor to facilitate the discussion.</a:t>
            </a:r>
            <a:endParaRPr sz="700" b="1">
              <a:solidFill>
                <a:schemeClr val="dk1"/>
              </a:solidFill>
              <a:latin typeface="Gill Sans"/>
              <a:ea typeface="Gill Sans"/>
              <a:cs typeface="Gill Sans"/>
              <a:sym typeface="Gill Sans"/>
            </a:endParaRPr>
          </a:p>
        </p:txBody>
      </p:sp>
      <p:sp>
        <p:nvSpPr>
          <p:cNvPr id="268" name="Google Shape;268;gc0f2b2eed9_0_18"/>
          <p:cNvSpPr txBox="1"/>
          <p:nvPr/>
        </p:nvSpPr>
        <p:spPr>
          <a:xfrm>
            <a:off x="3184725" y="274050"/>
            <a:ext cx="2328000" cy="267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900"/>
              <a:buFont typeface="Arial"/>
              <a:buNone/>
            </a:pPr>
            <a:r>
              <a:rPr lang="fi-FI" sz="900" b="1" i="0" u="none" strike="noStrike" cap="none">
                <a:solidFill>
                  <a:schemeClr val="dk1"/>
                </a:solidFill>
                <a:latin typeface="Gill Sans"/>
                <a:ea typeface="Gill Sans"/>
                <a:cs typeface="Gill Sans"/>
                <a:sym typeface="Gill Sans"/>
              </a:rPr>
              <a:t>Sharing insights </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Now I would like to ask each of you to share one </a:t>
            </a:r>
            <a:br>
              <a:rPr lang="fi-FI" sz="700" b="0" i="0" u="none" strike="noStrike" cap="none">
                <a:solidFill>
                  <a:schemeClr val="dk1"/>
                </a:solidFill>
                <a:latin typeface="Gill Sans"/>
                <a:ea typeface="Gill Sans"/>
                <a:cs typeface="Gill Sans"/>
                <a:sym typeface="Gill Sans"/>
              </a:rPr>
            </a:br>
            <a:r>
              <a:rPr lang="fi-FI" sz="700" b="0" i="0" u="none" strike="noStrike" cap="none">
                <a:solidFill>
                  <a:schemeClr val="dk1"/>
                </a:solidFill>
                <a:latin typeface="Gill Sans"/>
                <a:ea typeface="Gill Sans"/>
                <a:cs typeface="Gill Sans"/>
                <a:sym typeface="Gill Sans"/>
              </a:rPr>
              <a:t>insight or thought about this discussion or topic.</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Let’s start with you…</a:t>
            </a:r>
            <a:endParaRPr sz="700" b="0" i="0" u="none" strike="noStrike" cap="none">
              <a:solidFill>
                <a:schemeClr val="dk1"/>
              </a:solidFill>
              <a:latin typeface="Gill Sans"/>
              <a:ea typeface="Gill Sans"/>
              <a:cs typeface="Gill Sans"/>
              <a:sym typeface="Gill Sans"/>
            </a:endParaRPr>
          </a:p>
          <a:p>
            <a:pPr marL="457200" marR="0" lvl="0" indent="-273050" algn="l" rtl="0">
              <a:lnSpc>
                <a:spcPct val="115000"/>
              </a:lnSpc>
              <a:spcBef>
                <a:spcPts val="120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Choose a person who is likely to share their own insight with others as the first person.</a:t>
            </a:r>
            <a:endParaRPr sz="700" b="1" i="1" u="none" strike="noStrike" cap="none">
              <a:solidFill>
                <a:schemeClr val="dk1"/>
              </a:solidFill>
              <a:latin typeface="Gill Sans"/>
              <a:ea typeface="Gill Sans"/>
              <a:cs typeface="Gill Sans"/>
              <a:sym typeface="Gill Sans"/>
            </a:endParaRPr>
          </a:p>
          <a:p>
            <a:pPr marL="0" marR="0" lvl="0" indent="0" algn="just" rtl="0">
              <a:lnSpc>
                <a:spcPct val="115000"/>
              </a:lnSpc>
              <a:spcBef>
                <a:spcPts val="120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r>
              <a:rPr lang="fi-FI" sz="700" b="0" i="0" u="none" strike="noStrike" cap="none">
                <a:solidFill>
                  <a:schemeClr val="dk1"/>
                </a:solidFill>
                <a:latin typeface="Gill Sans"/>
                <a:ea typeface="Gill Sans"/>
                <a:cs typeface="Gill Sans"/>
                <a:sym typeface="Gill Sans"/>
              </a:rPr>
              <a:t>				</a:t>
            </a:r>
            <a:r>
              <a:rPr lang="fi-FI" sz="700" b="1" i="0" u="none" strike="noStrike" cap="none">
                <a:solidFill>
                  <a:schemeClr val="dk1"/>
                </a:solidFill>
                <a:latin typeface="Gill Sans"/>
                <a:ea typeface="Gill Sans"/>
                <a:cs typeface="Gill Sans"/>
                <a:sym typeface="Gill Sans"/>
              </a:rPr>
              <a:t>20 min</a:t>
            </a:r>
            <a:endParaRPr sz="700" b="1" i="0" u="none" strike="noStrike" cap="none">
              <a:solidFill>
                <a:schemeClr val="dk1"/>
              </a:solidFill>
              <a:latin typeface="Gill Sans"/>
              <a:ea typeface="Gill Sans"/>
              <a:cs typeface="Gill Sans"/>
              <a:sym typeface="Gill Sans"/>
            </a:endParaRPr>
          </a:p>
        </p:txBody>
      </p:sp>
      <p:cxnSp>
        <p:nvCxnSpPr>
          <p:cNvPr id="269" name="Google Shape;269;gc0f2b2eed9_0_18"/>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pic>
        <p:nvPicPr>
          <p:cNvPr id="270" name="Google Shape;270;gc0f2b2eed9_0_18"/>
          <p:cNvPicPr preferRelativeResize="0"/>
          <p:nvPr/>
        </p:nvPicPr>
        <p:blipFill rotWithShape="1">
          <a:blip r:embed="rId3">
            <a:alphaModFix/>
          </a:blip>
          <a:srcRect/>
          <a:stretch/>
        </p:blipFill>
        <p:spPr>
          <a:xfrm>
            <a:off x="2409462" y="2894875"/>
            <a:ext cx="941077" cy="217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c0f2b2eed9_0_25"/>
          <p:cNvSpPr txBox="1"/>
          <p:nvPr/>
        </p:nvSpPr>
        <p:spPr>
          <a:xfrm>
            <a:off x="237525" y="246425"/>
            <a:ext cx="2430000" cy="252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How to defend democracy?</a:t>
            </a:r>
            <a:endParaRPr sz="9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Part			Time</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15 	Start, Introduction, </a:t>
            </a:r>
            <a:endParaRPr sz="700">
              <a:solidFill>
                <a:schemeClr val="dk1"/>
              </a:solidFill>
              <a:latin typeface="Gill Sans"/>
              <a:ea typeface="Gill Sans"/>
              <a:cs typeface="Gill Sans"/>
              <a:sym typeface="Gill Sans"/>
            </a:endParaRPr>
          </a:p>
          <a:p>
            <a:pPr marL="0" lvl="0" indent="45720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Rules for constructive discussion</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85 	Joint dialogue, includes a short break</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5 	Writing insights</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10	Sharing insights</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400"/>
              <a:buFont typeface="Arial"/>
              <a:buNone/>
            </a:pPr>
            <a:r>
              <a:rPr lang="fi-FI" sz="700" b="1">
                <a:solidFill>
                  <a:schemeClr val="dk1"/>
                </a:solidFill>
                <a:latin typeface="Gill Sans"/>
                <a:ea typeface="Gill Sans"/>
                <a:cs typeface="Gill Sans"/>
                <a:sym typeface="Gill Sans"/>
              </a:rPr>
              <a:t>5	Thank you and ending</a:t>
            </a:r>
            <a:endParaRPr sz="7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Altogether 120 min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Take a short break during the conv</a:t>
            </a:r>
            <a:r>
              <a:rPr lang="fi-FI" sz="700" b="0" i="0" u="none" strike="noStrike" cap="none">
                <a:solidFill>
                  <a:schemeClr val="dk1"/>
                </a:solidFill>
                <a:latin typeface="Calibri"/>
                <a:ea typeface="Calibri"/>
                <a:cs typeface="Calibri"/>
                <a:sym typeface="Calibri"/>
              </a:rPr>
              <a:t>ersation if needed.</a:t>
            </a:r>
            <a:endParaRPr sz="700" b="0" i="0" u="none" strike="noStrike" cap="none">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i-FI" sz="700">
                <a:solidFill>
                  <a:schemeClr val="dk1"/>
                </a:solidFill>
                <a:latin typeface="Gill Sans"/>
                <a:ea typeface="Gill Sans"/>
                <a:cs typeface="Gill Sans"/>
                <a:sym typeface="Gill Sans"/>
              </a:rPr>
              <a:t>On the right, you can find a suggested way of verbalising the matter and tips.</a:t>
            </a:r>
            <a:br>
              <a:rPr lang="fi-FI" sz="700" b="1">
                <a:solidFill>
                  <a:schemeClr val="dk1"/>
                </a:solidFill>
                <a:latin typeface="Gill Sans"/>
                <a:ea typeface="Gill Sans"/>
                <a:cs typeface="Gill Sans"/>
                <a:sym typeface="Gill Sans"/>
              </a:rPr>
            </a:br>
            <a:r>
              <a:rPr lang="fi-FI" sz="700" b="1">
                <a:solidFill>
                  <a:schemeClr val="dk1"/>
                </a:solidFill>
                <a:latin typeface="Gill Sans"/>
                <a:ea typeface="Gill Sans"/>
                <a:cs typeface="Gill Sans"/>
                <a:sym typeface="Gill Sans"/>
              </a:rPr>
              <a:t>Basic font: </a:t>
            </a:r>
            <a:r>
              <a:rPr lang="fi-FI" sz="700">
                <a:solidFill>
                  <a:schemeClr val="dk1"/>
                </a:solidFill>
                <a:latin typeface="Gill Sans"/>
                <a:ea typeface="Gill Sans"/>
                <a:cs typeface="Gill Sans"/>
                <a:sym typeface="Gill Sans"/>
              </a:rPr>
              <a:t>You can say it like this, for instance. You can also verbalise the matters as you see fit. </a:t>
            </a:r>
            <a:br>
              <a:rPr lang="fi-FI" sz="700">
                <a:solidFill>
                  <a:schemeClr val="dk1"/>
                </a:solidFill>
                <a:latin typeface="Gill Sans"/>
                <a:ea typeface="Gill Sans"/>
                <a:cs typeface="Gill Sans"/>
                <a:sym typeface="Gill Sans"/>
              </a:rPr>
            </a:br>
            <a:r>
              <a:rPr lang="fi-FI" sz="700" b="1" i="1">
                <a:solidFill>
                  <a:schemeClr val="dk1"/>
                </a:solidFill>
                <a:latin typeface="Gill Sans"/>
                <a:ea typeface="Gill Sans"/>
                <a:cs typeface="Gill Sans"/>
                <a:sym typeface="Gill Sans"/>
              </a:rPr>
              <a:t>Font in italics: </a:t>
            </a:r>
            <a:r>
              <a:rPr lang="fi-FI" sz="700" i="1">
                <a:solidFill>
                  <a:schemeClr val="dk1"/>
                </a:solidFill>
                <a:latin typeface="Gill Sans"/>
                <a:ea typeface="Gill Sans"/>
                <a:cs typeface="Gill Sans"/>
                <a:sym typeface="Gill Sans"/>
              </a:rPr>
              <a:t>help for the instructor to facilitate the discussion.</a:t>
            </a:r>
            <a:endParaRPr sz="700" b="1">
              <a:solidFill>
                <a:schemeClr val="dk1"/>
              </a:solidFill>
              <a:latin typeface="Gill Sans"/>
              <a:ea typeface="Gill Sans"/>
              <a:cs typeface="Gill Sans"/>
              <a:sym typeface="Gill Sans"/>
            </a:endParaRPr>
          </a:p>
        </p:txBody>
      </p:sp>
      <p:sp>
        <p:nvSpPr>
          <p:cNvPr id="277" name="Google Shape;277;gc0f2b2eed9_0_25"/>
          <p:cNvSpPr txBox="1"/>
          <p:nvPr/>
        </p:nvSpPr>
        <p:spPr>
          <a:xfrm>
            <a:off x="3092475" y="316700"/>
            <a:ext cx="2466600" cy="2401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900"/>
              <a:buFont typeface="Arial"/>
              <a:buNone/>
            </a:pPr>
            <a:r>
              <a:rPr lang="fi-FI" sz="900" b="1" i="0" u="none" strike="noStrike" cap="none">
                <a:solidFill>
                  <a:schemeClr val="dk1"/>
                </a:solidFill>
                <a:latin typeface="Gill Sans"/>
                <a:ea typeface="Gill Sans"/>
                <a:cs typeface="Gill Sans"/>
                <a:sym typeface="Gill Sans"/>
              </a:rPr>
              <a:t>Thank you and ending</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700" b="0" i="0" u="none" strike="noStrike" cap="none">
                <a:solidFill>
                  <a:schemeClr val="dk1"/>
                </a:solidFill>
                <a:latin typeface="Gill Sans"/>
                <a:ea typeface="Gill Sans"/>
                <a:cs typeface="Gill Sans"/>
                <a:sym typeface="Gill Sans"/>
              </a:rPr>
              <a:t>What did this Timeout dialogue and </a:t>
            </a:r>
            <a:br>
              <a:rPr lang="fi-FI" sz="700" b="0" i="0" u="none" strike="noStrike" cap="none">
                <a:solidFill>
                  <a:schemeClr val="dk1"/>
                </a:solidFill>
                <a:latin typeface="Gill Sans"/>
                <a:ea typeface="Gill Sans"/>
                <a:cs typeface="Gill Sans"/>
                <a:sym typeface="Gill Sans"/>
              </a:rPr>
            </a:br>
            <a:r>
              <a:rPr lang="fi-FI" sz="700" b="0" i="0" u="none" strike="noStrike" cap="none">
                <a:solidFill>
                  <a:schemeClr val="dk1"/>
                </a:solidFill>
                <a:latin typeface="Gill Sans"/>
                <a:ea typeface="Gill Sans"/>
                <a:cs typeface="Gill Sans"/>
                <a:sym typeface="Gill Sans"/>
              </a:rPr>
              <a:t>the topic feel like? What kind of a feeling or vibe did you get from the joint discussion? </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700" b="0" i="0" u="none" strike="noStrike" cap="none">
                <a:solidFill>
                  <a:schemeClr val="dk1"/>
                </a:solidFill>
                <a:latin typeface="Gill Sans"/>
                <a:ea typeface="Gill Sans"/>
                <a:cs typeface="Gill Sans"/>
                <a:sym typeface="Gill Sans"/>
              </a:rPr>
              <a:t>Thank you all! </a:t>
            </a:r>
            <a:br>
              <a:rPr lang="fi-FI" sz="700" b="0" i="0" u="none" strike="noStrike" cap="none">
                <a:solidFill>
                  <a:schemeClr val="dk1"/>
                </a:solidFill>
                <a:latin typeface="Gill Sans"/>
                <a:ea typeface="Gill Sans"/>
                <a:cs typeface="Gill Sans"/>
                <a:sym typeface="Gill Sans"/>
              </a:rPr>
            </a:br>
            <a:br>
              <a:rPr lang="fi-FI" sz="700" b="0" i="0" u="none" strike="noStrike" cap="none">
                <a:solidFill>
                  <a:schemeClr val="dk1"/>
                </a:solidFill>
                <a:latin typeface="Gill Sans"/>
                <a:ea typeface="Gill Sans"/>
                <a:cs typeface="Gill Sans"/>
                <a:sym typeface="Gill Sans"/>
              </a:rPr>
            </a:br>
            <a:r>
              <a:rPr lang="fi-FI" sz="700" b="0" i="0" u="none" strike="noStrike" cap="none">
                <a:solidFill>
                  <a:schemeClr val="dk1"/>
                </a:solidFill>
                <a:latin typeface="Gill Sans"/>
                <a:ea typeface="Gill Sans"/>
                <a:cs typeface="Gill Sans"/>
                <a:sym typeface="Gill Sans"/>
              </a:rPr>
              <a:t>(Bring the insight papers to me before leaving. </a:t>
            </a:r>
            <a:br>
              <a:rPr lang="fi-FI" sz="700" b="0" i="0" u="none" strike="noStrike" cap="none">
                <a:solidFill>
                  <a:schemeClr val="dk1"/>
                </a:solidFill>
                <a:latin typeface="Gill Sans"/>
                <a:ea typeface="Gill Sans"/>
                <a:cs typeface="Gill Sans"/>
                <a:sym typeface="Gill Sans"/>
              </a:rPr>
            </a:br>
            <a:r>
              <a:rPr lang="fi-FI" sz="700" b="0" i="0" u="none" strike="noStrike" cap="none">
                <a:solidFill>
                  <a:schemeClr val="dk1"/>
                </a:solidFill>
                <a:latin typeface="Gill Sans"/>
                <a:ea typeface="Gill Sans"/>
                <a:cs typeface="Gill Sans"/>
                <a:sym typeface="Gill Sans"/>
              </a:rPr>
              <a:t>I will create a summary and share the </a:t>
            </a:r>
            <a:br>
              <a:rPr lang="fi-FI" sz="700" b="0" i="0" u="none" strike="noStrike" cap="none">
                <a:solidFill>
                  <a:schemeClr val="dk1"/>
                </a:solidFill>
                <a:latin typeface="Gill Sans"/>
                <a:ea typeface="Gill Sans"/>
                <a:cs typeface="Gill Sans"/>
                <a:sym typeface="Gill Sans"/>
              </a:rPr>
            </a:br>
            <a:r>
              <a:rPr lang="fi-FI" sz="700" b="0" i="0" u="none" strike="noStrike" cap="none">
                <a:solidFill>
                  <a:schemeClr val="dk1"/>
                </a:solidFill>
                <a:latin typeface="Gill Sans"/>
                <a:ea typeface="Gill Sans"/>
                <a:cs typeface="Gill Sans"/>
                <a:sym typeface="Gill Sans"/>
              </a:rPr>
              <a:t>insights with you later.) </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700" b="0" i="0" u="none" strike="noStrike" cap="none">
                <a:solidFill>
                  <a:schemeClr val="dk1"/>
                </a:solidFill>
                <a:latin typeface="Gill Sans"/>
                <a:ea typeface="Gill Sans"/>
                <a:cs typeface="Gill Sans"/>
                <a:sym typeface="Gill Sans"/>
              </a:rPr>
              <a:t>Hopefully, we can continue the </a:t>
            </a:r>
            <a:br>
              <a:rPr lang="fi-FI" sz="700" b="0" i="0" u="none" strike="noStrike" cap="none">
                <a:solidFill>
                  <a:schemeClr val="dk1"/>
                </a:solidFill>
                <a:latin typeface="Gill Sans"/>
                <a:ea typeface="Gill Sans"/>
                <a:cs typeface="Gill Sans"/>
                <a:sym typeface="Gill Sans"/>
              </a:rPr>
            </a:br>
            <a:r>
              <a:rPr lang="fi-FI" sz="700" b="0" i="0" u="none" strike="noStrike" cap="none">
                <a:solidFill>
                  <a:schemeClr val="dk1"/>
                </a:solidFill>
                <a:latin typeface="Gill Sans"/>
                <a:ea typeface="Gill Sans"/>
                <a:cs typeface="Gill Sans"/>
                <a:sym typeface="Gill Sans"/>
              </a:rPr>
              <a:t>discussion at some point!</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endParaRPr sz="7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2400"/>
              <a:buFont typeface="Arial"/>
              <a:buNone/>
            </a:pPr>
            <a:r>
              <a:rPr lang="fi-FI" sz="700">
                <a:solidFill>
                  <a:schemeClr val="dk1"/>
                </a:solidFill>
                <a:latin typeface="Gill Sans"/>
                <a:ea typeface="Gill Sans"/>
                <a:cs typeface="Gill Sans"/>
                <a:sym typeface="Gill Sans"/>
              </a:rPr>
              <a:t>If you want, you can share your thoughts , feelings and/or your participation in social media. Please respect the confidentiality and anonymity of other participants if not decided otherwise. Use the hashtags #timeoutdialogue #</a:t>
            </a:r>
            <a:endParaRPr sz="7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Gill Sans"/>
              <a:ea typeface="Gill Sans"/>
              <a:cs typeface="Gill Sans"/>
              <a:sym typeface="Gill Sans"/>
            </a:endParaRPr>
          </a:p>
        </p:txBody>
      </p:sp>
      <p:cxnSp>
        <p:nvCxnSpPr>
          <p:cNvPr id="278" name="Google Shape;278;gc0f2b2eed9_0_25"/>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pic>
        <p:nvPicPr>
          <p:cNvPr id="279" name="Google Shape;279;gc0f2b2eed9_0_25"/>
          <p:cNvPicPr preferRelativeResize="0"/>
          <p:nvPr/>
        </p:nvPicPr>
        <p:blipFill rotWithShape="1">
          <a:blip r:embed="rId3">
            <a:alphaModFix/>
          </a:blip>
          <a:srcRect/>
          <a:stretch/>
        </p:blipFill>
        <p:spPr>
          <a:xfrm>
            <a:off x="2409462" y="2894875"/>
            <a:ext cx="941077" cy="217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25c2bb8f1c_0_98"/>
          <p:cNvSpPr/>
          <p:nvPr/>
        </p:nvSpPr>
        <p:spPr>
          <a:xfrm>
            <a:off x="0" y="199"/>
            <a:ext cx="5760000" cy="3239700"/>
          </a:xfrm>
          <a:prstGeom prst="rect">
            <a:avLst/>
          </a:prstGeom>
          <a:solidFill>
            <a:srgbClr val="FFE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50" b="0" i="0" u="none" strike="noStrike" cap="none">
              <a:solidFill>
                <a:srgbClr val="FFFFFF"/>
              </a:solidFill>
              <a:latin typeface="Georgia"/>
              <a:ea typeface="Georgia"/>
              <a:cs typeface="Georgia"/>
              <a:sym typeface="Georgia"/>
            </a:endParaRPr>
          </a:p>
        </p:txBody>
      </p:sp>
      <p:sp>
        <p:nvSpPr>
          <p:cNvPr id="197" name="Google Shape;197;g125c2bb8f1c_0_98"/>
          <p:cNvSpPr/>
          <p:nvPr/>
        </p:nvSpPr>
        <p:spPr>
          <a:xfrm>
            <a:off x="645751" y="251514"/>
            <a:ext cx="4468500" cy="27369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50" b="0" i="0" u="none" strike="noStrike" cap="none">
              <a:solidFill>
                <a:srgbClr val="FFFFFF"/>
              </a:solidFill>
              <a:latin typeface="Georgia"/>
              <a:ea typeface="Georgia"/>
              <a:cs typeface="Georgia"/>
              <a:sym typeface="Georgia"/>
            </a:endParaRPr>
          </a:p>
        </p:txBody>
      </p:sp>
      <p:sp>
        <p:nvSpPr>
          <p:cNvPr id="198" name="Google Shape;198;g125c2bb8f1c_0_98"/>
          <p:cNvSpPr txBox="1"/>
          <p:nvPr/>
        </p:nvSpPr>
        <p:spPr>
          <a:xfrm>
            <a:off x="981369" y="291293"/>
            <a:ext cx="3808200" cy="312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50"/>
              <a:buFont typeface="Merriweather Sans"/>
              <a:buNone/>
            </a:pPr>
            <a:r>
              <a:rPr lang="fi-FI" sz="850" b="1">
                <a:solidFill>
                  <a:schemeClr val="dk1"/>
                </a:solidFill>
                <a:latin typeface="Gill Sans"/>
                <a:ea typeface="Gill Sans"/>
                <a:cs typeface="Gill Sans"/>
                <a:sym typeface="Gill Sans"/>
              </a:rPr>
              <a:t>How to modify the script?</a:t>
            </a:r>
            <a:endParaRPr/>
          </a:p>
          <a:p>
            <a:pPr marL="0" marR="0" lvl="0" indent="0" algn="l" rtl="0">
              <a:lnSpc>
                <a:spcPct val="100000"/>
              </a:lnSpc>
              <a:spcBef>
                <a:spcPts val="151"/>
              </a:spcBef>
              <a:spcAft>
                <a:spcPts val="0"/>
              </a:spcAft>
              <a:buClr>
                <a:srgbClr val="000000"/>
              </a:buClr>
              <a:buSzPts val="756"/>
              <a:buFont typeface="Merriweather Sans"/>
              <a:buNone/>
            </a:pPr>
            <a:endParaRPr sz="756" b="0" i="0" u="none" strike="noStrike" cap="none">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Plan your dialogue beforehand. You can also use the cards for facilitating a discussion:</a:t>
            </a:r>
            <a:endParaRPr sz="700">
              <a:solidFill>
                <a:schemeClr val="dk1"/>
              </a:solidFill>
              <a:latin typeface="Gill Sans"/>
              <a:ea typeface="Gill Sans"/>
              <a:cs typeface="Gill Sans"/>
              <a:sym typeface="Gill Sans"/>
            </a:endParaRPr>
          </a:p>
          <a:p>
            <a:pPr marL="239177" marR="0" lvl="0" indent="-191171" algn="l" rtl="0">
              <a:lnSpc>
                <a:spcPct val="100000"/>
              </a:lnSpc>
              <a:spcBef>
                <a:spcPts val="151"/>
              </a:spcBef>
              <a:spcAft>
                <a:spcPts val="0"/>
              </a:spcAft>
              <a:buClr>
                <a:srgbClr val="000000"/>
              </a:buClr>
              <a:buSzPts val="756"/>
              <a:buFont typeface="Noto Sans Symbols"/>
              <a:buNone/>
            </a:pPr>
            <a:r>
              <a:rPr lang="fi-FI" sz="700" i="1">
                <a:solidFill>
                  <a:schemeClr val="dk1"/>
                </a:solidFill>
                <a:latin typeface="Gill Sans"/>
                <a:ea typeface="Gill Sans"/>
                <a:cs typeface="Gill Sans"/>
                <a:sym typeface="Gill Sans"/>
              </a:rPr>
              <a:t>	</a:t>
            </a:r>
            <a:r>
              <a:rPr lang="fi-FI" sz="700" i="1" u="sng">
                <a:solidFill>
                  <a:schemeClr val="hlink"/>
                </a:solidFill>
                <a:latin typeface="Gill Sans"/>
                <a:ea typeface="Gill Sans"/>
                <a:cs typeface="Gill Sans"/>
                <a:sym typeface="Gill Sans"/>
                <a:hlinkClick r:id="rId3"/>
              </a:rPr>
              <a:t>https://www.timeoutdialogue.fi/tool/cards-for-facilitating-a-discussion/</a:t>
            </a:r>
            <a:endParaRPr sz="700" i="1">
              <a:solidFill>
                <a:schemeClr val="dk1"/>
              </a:solidFill>
              <a:latin typeface="Gill Sans"/>
              <a:ea typeface="Gill Sans"/>
              <a:cs typeface="Gill Sans"/>
              <a:sym typeface="Gill Sans"/>
            </a:endParaRPr>
          </a:p>
          <a:p>
            <a:pPr marL="239177" marR="0" lvl="0" indent="-191171" algn="l" rtl="0">
              <a:lnSpc>
                <a:spcPct val="100000"/>
              </a:lnSpc>
              <a:spcBef>
                <a:spcPts val="151"/>
              </a:spcBef>
              <a:spcAft>
                <a:spcPts val="0"/>
              </a:spcAft>
              <a:buClr>
                <a:srgbClr val="000000"/>
              </a:buClr>
              <a:buSzPts val="756"/>
              <a:buFont typeface="Noto Sans Symbols"/>
              <a:buNone/>
            </a:pPr>
            <a:endParaRPr sz="700" i="1">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The script is for the facilitator to help them to facilitate the dialogue. It’s not necessary to share it with the participants. You can share for example the Ground rules and some of the questions beforehand for the participants. You can print the script for yourself.</a:t>
            </a:r>
            <a:endParaRPr sz="700"/>
          </a:p>
          <a:p>
            <a:pPr marL="239177" marR="0" lvl="0" indent="-191171" algn="l" rtl="0">
              <a:lnSpc>
                <a:spcPct val="100000"/>
              </a:lnSpc>
              <a:spcBef>
                <a:spcPts val="151"/>
              </a:spcBef>
              <a:spcAft>
                <a:spcPts val="0"/>
              </a:spcAft>
              <a:buClr>
                <a:srgbClr val="000000"/>
              </a:buClr>
              <a:buSzPts val="756"/>
              <a:buFont typeface="Noto Sans Symbols"/>
              <a:buNone/>
            </a:pPr>
            <a:endParaRPr sz="700" b="0" i="0" u="none" strike="noStrike" cap="none">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The script is an example. You can modify it to be more suitable for your group or use.</a:t>
            </a:r>
            <a:endParaRPr sz="700"/>
          </a:p>
          <a:p>
            <a:pPr marL="239177" marR="0" lvl="0" indent="-191171" algn="l" rtl="0">
              <a:lnSpc>
                <a:spcPct val="100000"/>
              </a:lnSpc>
              <a:spcBef>
                <a:spcPts val="151"/>
              </a:spcBef>
              <a:spcAft>
                <a:spcPts val="0"/>
              </a:spcAft>
              <a:buClr>
                <a:srgbClr val="000000"/>
              </a:buClr>
              <a:buSzPts val="756"/>
              <a:buFont typeface="Noto Sans Symbols"/>
              <a:buNone/>
            </a:pPr>
            <a:endParaRPr sz="700" b="0" i="0" u="none" strike="noStrike" cap="none">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The timing is also an example. You can modify it to be more suitable for your group or use.</a:t>
            </a:r>
            <a:endParaRPr sz="700"/>
          </a:p>
          <a:p>
            <a:pPr marL="239177" marR="0" lvl="0" indent="-191171" algn="l" rtl="0">
              <a:lnSpc>
                <a:spcPct val="100000"/>
              </a:lnSpc>
              <a:spcBef>
                <a:spcPts val="151"/>
              </a:spcBef>
              <a:spcAft>
                <a:spcPts val="0"/>
              </a:spcAft>
              <a:buClr>
                <a:srgbClr val="000000"/>
              </a:buClr>
              <a:buSzPts val="756"/>
              <a:buFont typeface="Noto Sans Symbols"/>
              <a:buNone/>
            </a:pPr>
            <a:endParaRPr sz="700" b="0" i="0" u="none" strike="noStrike" cap="none">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Use your own expertize about the topic, the group and the occasion. </a:t>
            </a:r>
            <a:endParaRPr sz="700">
              <a:solidFill>
                <a:schemeClr val="dk1"/>
              </a:solidFill>
              <a:latin typeface="Gill Sans"/>
              <a:ea typeface="Gill Sans"/>
              <a:cs typeface="Gill Sans"/>
              <a:sym typeface="Gill Sans"/>
            </a:endParaRPr>
          </a:p>
          <a:p>
            <a:pPr marL="457200" marR="0" lvl="0" indent="0" algn="l" rtl="0">
              <a:lnSpc>
                <a:spcPct val="100000"/>
              </a:lnSpc>
              <a:spcBef>
                <a:spcPts val="151"/>
              </a:spcBef>
              <a:spcAft>
                <a:spcPts val="0"/>
              </a:spcAft>
              <a:buNone/>
            </a:pPr>
            <a:endParaRPr sz="700">
              <a:solidFill>
                <a:schemeClr val="dk1"/>
              </a:solidFill>
              <a:latin typeface="Gill Sans"/>
              <a:ea typeface="Gill Sans"/>
              <a:cs typeface="Gill Sans"/>
              <a:sym typeface="Gill Sans"/>
            </a:endParaRPr>
          </a:p>
          <a:p>
            <a:pPr marL="239177" marR="0" lvl="0" indent="-235621" algn="l" rtl="0">
              <a:lnSpc>
                <a:spcPct val="100000"/>
              </a:lnSpc>
              <a:spcBef>
                <a:spcPts val="151"/>
              </a:spcBef>
              <a:spcAft>
                <a:spcPts val="0"/>
              </a:spcAft>
              <a:buClr>
                <a:srgbClr val="000000"/>
              </a:buClr>
              <a:buSzPts val="700"/>
              <a:buFont typeface="Noto Sans Symbols"/>
              <a:buChar char="▪"/>
            </a:pPr>
            <a:r>
              <a:rPr lang="fi-FI" sz="700">
                <a:solidFill>
                  <a:schemeClr val="dk1"/>
                </a:solidFill>
                <a:latin typeface="Gill Sans"/>
                <a:ea typeface="Gill Sans"/>
                <a:cs typeface="Gill Sans"/>
                <a:sym typeface="Gill Sans"/>
              </a:rPr>
              <a:t>You can use the script in live and distance dialogues and it has tips for both.</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151"/>
              </a:spcBef>
              <a:spcAft>
                <a:spcPts val="0"/>
              </a:spcAft>
              <a:buNone/>
            </a:pPr>
            <a:endParaRPr sz="756">
              <a:solidFill>
                <a:schemeClr val="dk1"/>
              </a:solidFill>
              <a:latin typeface="Gill Sans"/>
              <a:ea typeface="Gill Sans"/>
              <a:cs typeface="Gill Sans"/>
              <a:sym typeface="Gill Sans"/>
            </a:endParaRPr>
          </a:p>
          <a:p>
            <a:pPr marL="0" marR="0" lvl="0" indent="0" algn="l" rtl="0">
              <a:lnSpc>
                <a:spcPct val="100000"/>
              </a:lnSpc>
              <a:spcBef>
                <a:spcPts val="151"/>
              </a:spcBef>
              <a:spcAft>
                <a:spcPts val="0"/>
              </a:spcAft>
              <a:buNone/>
            </a:pPr>
            <a:endParaRPr sz="756">
              <a:solidFill>
                <a:schemeClr val="dk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61bdd4b2ff_0_6"/>
          <p:cNvSpPr txBox="1"/>
          <p:nvPr/>
        </p:nvSpPr>
        <p:spPr>
          <a:xfrm>
            <a:off x="217875" y="194600"/>
            <a:ext cx="2579400" cy="2382600"/>
          </a:xfrm>
          <a:prstGeom prst="rect">
            <a:avLst/>
          </a:prstGeom>
          <a:noFill/>
          <a:ln>
            <a:noFill/>
          </a:ln>
        </p:spPr>
        <p:txBody>
          <a:bodyPr spcFirstLastPara="1" wrap="square" lIns="32450" tIns="32450" rIns="32450" bIns="32450" anchor="t" anchorCtr="0">
            <a:noAutofit/>
          </a:bodyPr>
          <a:lstStyle/>
          <a:p>
            <a:pPr marL="0" marR="0" lvl="0" indent="0" algn="l" rtl="0">
              <a:lnSpc>
                <a:spcPct val="100000"/>
              </a:lnSpc>
              <a:spcBef>
                <a:spcPts val="0"/>
              </a:spcBef>
              <a:spcAft>
                <a:spcPts val="0"/>
              </a:spcAft>
              <a:buClr>
                <a:schemeClr val="dk1"/>
              </a:buClr>
              <a:buSzPts val="400"/>
              <a:buFont typeface="Arial"/>
              <a:buNone/>
            </a:pPr>
            <a:r>
              <a:rPr lang="fi-FI" sz="900" b="1">
                <a:latin typeface="Gill Sans"/>
                <a:ea typeface="Gill Sans"/>
                <a:cs typeface="Gill Sans"/>
                <a:sym typeface="Gill Sans"/>
              </a:rPr>
              <a:t>How to defend democracy?</a:t>
            </a:r>
            <a:endParaRPr sz="9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Part			Time</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1" i="0" u="none" strike="noStrike" cap="none">
                <a:solidFill>
                  <a:schemeClr val="dk1"/>
                </a:solidFill>
                <a:latin typeface="Gill Sans"/>
                <a:ea typeface="Gill Sans"/>
                <a:cs typeface="Gill Sans"/>
                <a:sym typeface="Gill Sans"/>
              </a:rPr>
              <a:t>15 	Start, In</a:t>
            </a:r>
            <a:r>
              <a:rPr lang="fi-FI" sz="700" b="1">
                <a:solidFill>
                  <a:schemeClr val="dk1"/>
                </a:solidFill>
                <a:latin typeface="Gill Sans"/>
                <a:ea typeface="Gill Sans"/>
                <a:cs typeface="Gill Sans"/>
                <a:sym typeface="Gill Sans"/>
              </a:rPr>
              <a:t>troduction, </a:t>
            </a:r>
            <a:endParaRPr sz="700" b="1">
              <a:solidFill>
                <a:schemeClr val="dk1"/>
              </a:solidFill>
              <a:latin typeface="Gill Sans"/>
              <a:ea typeface="Gill Sans"/>
              <a:cs typeface="Gill Sans"/>
              <a:sym typeface="Gill Sans"/>
            </a:endParaRPr>
          </a:p>
          <a:p>
            <a:pPr marL="0" marR="0" lvl="0" indent="457200" algn="l" rtl="0">
              <a:lnSpc>
                <a:spcPct val="100000"/>
              </a:lnSpc>
              <a:spcBef>
                <a:spcPts val="0"/>
              </a:spcBef>
              <a:spcAft>
                <a:spcPts val="0"/>
              </a:spcAft>
              <a:buClr>
                <a:srgbClr val="000000"/>
              </a:buClr>
              <a:buSzPts val="900"/>
              <a:buFont typeface="Arial"/>
              <a:buNone/>
            </a:pPr>
            <a:r>
              <a:rPr lang="fi-FI" sz="700" b="1" i="0" u="none" strike="noStrike" cap="none">
                <a:solidFill>
                  <a:schemeClr val="dk1"/>
                </a:solidFill>
                <a:latin typeface="Gill Sans"/>
                <a:ea typeface="Gill Sans"/>
                <a:cs typeface="Gill Sans"/>
                <a:sym typeface="Gill Sans"/>
              </a:rPr>
              <a:t>Rules for constructive discussion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a:solidFill>
                  <a:schemeClr val="dk1"/>
                </a:solidFill>
                <a:latin typeface="Gill Sans"/>
                <a:ea typeface="Gill Sans"/>
                <a:cs typeface="Gill Sans"/>
                <a:sym typeface="Gill Sans"/>
              </a:rPr>
              <a:t>85</a:t>
            </a:r>
            <a:r>
              <a:rPr lang="fi-FI" sz="700" b="0" i="0" u="none" strike="noStrike" cap="none">
                <a:solidFill>
                  <a:schemeClr val="dk1"/>
                </a:solidFill>
                <a:latin typeface="Gill Sans"/>
                <a:ea typeface="Gill Sans"/>
                <a:cs typeface="Gill Sans"/>
                <a:sym typeface="Gill Sans"/>
              </a:rPr>
              <a:t> 	Joint dialogue, includes a short break</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b="0" i="0" u="none" strike="noStrike" cap="none">
                <a:solidFill>
                  <a:schemeClr val="dk1"/>
                </a:solidFill>
                <a:latin typeface="Gill Sans"/>
                <a:ea typeface="Gill Sans"/>
                <a:cs typeface="Gill Sans"/>
                <a:sym typeface="Gill Sans"/>
              </a:rPr>
              <a:t>5 	Writing insights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r>
              <a:rPr lang="fi-FI" sz="700">
                <a:solidFill>
                  <a:schemeClr val="dk1"/>
                </a:solidFill>
                <a:latin typeface="Gill Sans"/>
                <a:ea typeface="Gill Sans"/>
                <a:cs typeface="Gill Sans"/>
                <a:sym typeface="Gill Sans"/>
              </a:rPr>
              <a:t>1</a:t>
            </a:r>
            <a:r>
              <a:rPr lang="fi-FI" sz="700" b="0" i="0" u="none" strike="noStrike" cap="none">
                <a:solidFill>
                  <a:schemeClr val="dk1"/>
                </a:solidFill>
                <a:latin typeface="Gill Sans"/>
                <a:ea typeface="Gill Sans"/>
                <a:cs typeface="Gill Sans"/>
                <a:sym typeface="Gill Sans"/>
              </a:rPr>
              <a:t>0	Sharing insights</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5	Thank you and ending</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fi-FI" sz="700" b="0" i="0" u="none" strike="noStrike" cap="none">
                <a:solidFill>
                  <a:schemeClr val="dk1"/>
                </a:solidFill>
                <a:latin typeface="Gill Sans"/>
                <a:ea typeface="Gill Sans"/>
                <a:cs typeface="Gill Sans"/>
                <a:sym typeface="Gill Sans"/>
              </a:rPr>
              <a:t>Altogether 120 min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Take a short break during the conv</a:t>
            </a:r>
            <a:r>
              <a:rPr lang="fi-FI" sz="700" b="0" i="0" u="none" strike="noStrike" cap="none">
                <a:solidFill>
                  <a:schemeClr val="dk1"/>
                </a:solidFill>
                <a:latin typeface="Calibri"/>
                <a:ea typeface="Calibri"/>
                <a:cs typeface="Calibri"/>
                <a:sym typeface="Calibri"/>
              </a:rPr>
              <a:t>ersation.</a:t>
            </a:r>
            <a:endParaRPr sz="7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fi-FI" sz="800" b="1" u="sng">
                <a:solidFill>
                  <a:schemeClr val="dk1"/>
                </a:solidFill>
                <a:latin typeface="Gill Sans"/>
                <a:ea typeface="Gill Sans"/>
                <a:cs typeface="Gill Sans"/>
                <a:sym typeface="Gill Sans"/>
              </a:rPr>
              <a:t>How to read the script?</a:t>
            </a:r>
            <a:endParaRPr sz="800" b="1" u="sng">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fi-FI" sz="700" i="0" u="none" strike="noStrike" cap="none">
                <a:solidFill>
                  <a:schemeClr val="dk1"/>
                </a:solidFill>
                <a:latin typeface="Gill Sans"/>
                <a:ea typeface="Gill Sans"/>
                <a:cs typeface="Gill Sans"/>
                <a:sym typeface="Gill Sans"/>
              </a:rPr>
              <a:t>On the right, you can find a suggested way of verbalising the matter and tips</a:t>
            </a:r>
            <a:r>
              <a:rPr lang="fi-FI" sz="700">
                <a:solidFill>
                  <a:schemeClr val="dk1"/>
                </a:solidFill>
                <a:latin typeface="Gill Sans"/>
                <a:ea typeface="Gill Sans"/>
                <a:cs typeface="Gill Sans"/>
                <a:sym typeface="Gill Sans"/>
              </a:rPr>
              <a:t>.</a:t>
            </a:r>
            <a:br>
              <a:rPr lang="fi-FI" sz="700" b="1" i="0" u="none" strike="noStrike" cap="none">
                <a:solidFill>
                  <a:schemeClr val="dk1"/>
                </a:solidFill>
                <a:latin typeface="Gill Sans"/>
                <a:ea typeface="Gill Sans"/>
                <a:cs typeface="Gill Sans"/>
                <a:sym typeface="Gill Sans"/>
              </a:rPr>
            </a:br>
            <a:r>
              <a:rPr lang="fi-FI" sz="700" b="1" i="0" u="none" strike="noStrike" cap="none">
                <a:solidFill>
                  <a:schemeClr val="dk1"/>
                </a:solidFill>
                <a:latin typeface="Gill Sans"/>
                <a:ea typeface="Gill Sans"/>
                <a:cs typeface="Gill Sans"/>
                <a:sym typeface="Gill Sans"/>
              </a:rPr>
              <a:t>Basic font: </a:t>
            </a:r>
            <a:r>
              <a:rPr lang="fi-FI" sz="700">
                <a:solidFill>
                  <a:schemeClr val="dk1"/>
                </a:solidFill>
                <a:latin typeface="Gill Sans"/>
                <a:ea typeface="Gill Sans"/>
                <a:cs typeface="Gill Sans"/>
                <a:sym typeface="Gill Sans"/>
              </a:rPr>
              <a:t>Y</a:t>
            </a:r>
            <a:r>
              <a:rPr lang="fi-FI" sz="700" b="0" i="0" u="none" strike="noStrike" cap="none">
                <a:solidFill>
                  <a:schemeClr val="dk1"/>
                </a:solidFill>
                <a:latin typeface="Gill Sans"/>
                <a:ea typeface="Gill Sans"/>
                <a:cs typeface="Gill Sans"/>
                <a:sym typeface="Gill Sans"/>
              </a:rPr>
              <a:t>ou can say it like this, for instance. You can also verbalise the matters as you see fit. </a:t>
            </a:r>
            <a:br>
              <a:rPr lang="fi-FI" sz="700" b="0" i="0" u="none" strike="noStrike" cap="none">
                <a:solidFill>
                  <a:schemeClr val="dk1"/>
                </a:solidFill>
                <a:latin typeface="Gill Sans"/>
                <a:ea typeface="Gill Sans"/>
                <a:cs typeface="Gill Sans"/>
                <a:sym typeface="Gill Sans"/>
              </a:rPr>
            </a:br>
            <a:r>
              <a:rPr lang="fi-FI" sz="700" b="1" i="1" u="none" strike="noStrike" cap="none">
                <a:solidFill>
                  <a:schemeClr val="dk1"/>
                </a:solidFill>
                <a:latin typeface="Gill Sans"/>
                <a:ea typeface="Gill Sans"/>
                <a:cs typeface="Gill Sans"/>
                <a:sym typeface="Gill Sans"/>
              </a:rPr>
              <a:t>Font in italics: </a:t>
            </a:r>
            <a:r>
              <a:rPr lang="fi-FI" sz="700" b="0" i="1" u="none" strike="noStrike" cap="none">
                <a:solidFill>
                  <a:schemeClr val="dk1"/>
                </a:solidFill>
                <a:latin typeface="Gill Sans"/>
                <a:ea typeface="Gill Sans"/>
                <a:cs typeface="Gill Sans"/>
                <a:sym typeface="Gill Sans"/>
              </a:rPr>
              <a:t>help for the instructor </a:t>
            </a:r>
            <a:r>
              <a:rPr lang="fi-FI" sz="700" i="1">
                <a:solidFill>
                  <a:schemeClr val="dk1"/>
                </a:solidFill>
                <a:latin typeface="Gill Sans"/>
                <a:ea typeface="Gill Sans"/>
                <a:cs typeface="Gill Sans"/>
                <a:sym typeface="Gill Sans"/>
              </a:rPr>
              <a:t>to</a:t>
            </a:r>
            <a:r>
              <a:rPr lang="fi-FI" sz="700" b="0" i="1" u="none" strike="noStrike" cap="none">
                <a:solidFill>
                  <a:schemeClr val="dk1"/>
                </a:solidFill>
                <a:latin typeface="Gill Sans"/>
                <a:ea typeface="Gill Sans"/>
                <a:cs typeface="Gill Sans"/>
                <a:sym typeface="Gill Sans"/>
              </a:rPr>
              <a:t> </a:t>
            </a:r>
            <a:r>
              <a:rPr lang="fi-FI" sz="700" i="1">
                <a:solidFill>
                  <a:schemeClr val="dk1"/>
                </a:solidFill>
                <a:latin typeface="Gill Sans"/>
                <a:ea typeface="Gill Sans"/>
                <a:cs typeface="Gill Sans"/>
                <a:sym typeface="Gill Sans"/>
              </a:rPr>
              <a:t>facilitate</a:t>
            </a:r>
            <a:r>
              <a:rPr lang="fi-FI" sz="700" b="0" i="1" u="none" strike="noStrike" cap="none">
                <a:solidFill>
                  <a:schemeClr val="dk1"/>
                </a:solidFill>
                <a:latin typeface="Gill Sans"/>
                <a:ea typeface="Gill Sans"/>
                <a:cs typeface="Gill Sans"/>
                <a:sym typeface="Gill Sans"/>
              </a:rPr>
              <a:t> the discussion.</a:t>
            </a:r>
            <a:endParaRPr sz="700" i="1">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endParaRPr sz="7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1200"/>
              </a:spcBef>
              <a:spcAft>
                <a:spcPts val="0"/>
              </a:spcAft>
              <a:buClr>
                <a:schemeClr val="dk1"/>
              </a:buClr>
              <a:buSzPts val="400"/>
              <a:buFont typeface="Arial"/>
              <a:buNone/>
            </a:pPr>
            <a:endParaRPr sz="700" b="1" i="0" u="none" strike="noStrike" cap="none">
              <a:solidFill>
                <a:schemeClr val="dk1"/>
              </a:solidFill>
              <a:latin typeface="Gill Sans"/>
              <a:ea typeface="Gill Sans"/>
              <a:cs typeface="Gill Sans"/>
              <a:sym typeface="Gill Sans"/>
            </a:endParaRPr>
          </a:p>
        </p:txBody>
      </p:sp>
      <p:sp>
        <p:nvSpPr>
          <p:cNvPr id="205" name="Google Shape;205;g61bdd4b2ff_0_6"/>
          <p:cNvSpPr txBox="1"/>
          <p:nvPr/>
        </p:nvSpPr>
        <p:spPr>
          <a:xfrm>
            <a:off x="3046450" y="131575"/>
            <a:ext cx="2579400" cy="2700900"/>
          </a:xfrm>
          <a:prstGeom prst="rect">
            <a:avLst/>
          </a:prstGeom>
          <a:noFill/>
          <a:ln>
            <a:noFill/>
          </a:ln>
        </p:spPr>
        <p:txBody>
          <a:bodyPr spcFirstLastPara="1" wrap="square" lIns="32450" tIns="32450" rIns="32450" bIns="32450" anchor="t" anchorCtr="0">
            <a:noAutofit/>
          </a:bodyPr>
          <a:lstStyle/>
          <a:p>
            <a:pPr marL="0" marR="0" lvl="0" indent="0" algn="ctr" rtl="0">
              <a:lnSpc>
                <a:spcPct val="115000"/>
              </a:lnSpc>
              <a:spcBef>
                <a:spcPts val="1200"/>
              </a:spcBef>
              <a:spcAft>
                <a:spcPts val="0"/>
              </a:spcAft>
              <a:buClr>
                <a:schemeClr val="dk1"/>
              </a:buClr>
              <a:buSzPts val="1100"/>
              <a:buFont typeface="Arial"/>
              <a:buNone/>
            </a:pPr>
            <a:r>
              <a:rPr lang="fi-FI" sz="800" b="1" i="0" u="none" strike="noStrike" cap="none">
                <a:solidFill>
                  <a:schemeClr val="dk1"/>
                </a:solidFill>
                <a:latin typeface="Gill Sans"/>
                <a:ea typeface="Gill Sans"/>
                <a:cs typeface="Gill Sans"/>
                <a:sym typeface="Gill Sans"/>
              </a:rPr>
              <a:t>Start</a:t>
            </a:r>
            <a:endParaRPr sz="8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Today, we’re having a Timeout Dialogue based on </a:t>
            </a:r>
            <a:br>
              <a:rPr lang="fi-FI" sz="700" b="0" i="0" u="none" strike="noStrike" cap="none">
                <a:solidFill>
                  <a:schemeClr val="dk1"/>
                </a:solidFill>
                <a:latin typeface="Gill Sans"/>
                <a:ea typeface="Gill Sans"/>
                <a:cs typeface="Gill Sans"/>
                <a:sym typeface="Gill Sans"/>
              </a:rPr>
            </a:br>
            <a:r>
              <a:rPr lang="fi-FI" sz="700" b="0" i="0" u="none" strike="noStrike" cap="none">
                <a:solidFill>
                  <a:schemeClr val="dk1"/>
                </a:solidFill>
                <a:latin typeface="Gill Sans"/>
                <a:ea typeface="Gill Sans"/>
                <a:cs typeface="Gill Sans"/>
                <a:sym typeface="Gill Sans"/>
              </a:rPr>
              <a:t>your thoughts about the </a:t>
            </a:r>
            <a:r>
              <a:rPr lang="fi-FI" sz="700">
                <a:solidFill>
                  <a:schemeClr val="dk1"/>
                </a:solidFill>
                <a:latin typeface="Gill Sans"/>
                <a:ea typeface="Gill Sans"/>
                <a:cs typeface="Gill Sans"/>
                <a:sym typeface="Gill Sans"/>
              </a:rPr>
              <a:t>Democracy and how to defend it</a:t>
            </a:r>
            <a:r>
              <a:rPr lang="fi-FI" sz="700" b="0" i="0" u="none" strike="noStrike" cap="none">
                <a:solidFill>
                  <a:schemeClr val="dk1"/>
                </a:solidFill>
                <a:latin typeface="Gill Sans"/>
                <a:ea typeface="Gill Sans"/>
                <a:cs typeface="Gill Sans"/>
                <a:sym typeface="Gill Sans"/>
              </a:rPr>
              <a:t>. I will </a:t>
            </a:r>
            <a:r>
              <a:rPr lang="fi-FI" sz="700">
                <a:solidFill>
                  <a:schemeClr val="dk1"/>
                </a:solidFill>
                <a:latin typeface="Gill Sans"/>
                <a:ea typeface="Gill Sans"/>
                <a:cs typeface="Gill Sans"/>
                <a:sym typeface="Gill Sans"/>
              </a:rPr>
              <a:t>facilitate</a:t>
            </a:r>
            <a:r>
              <a:rPr lang="fi-FI" sz="700" b="0" i="0" u="none" strike="noStrike" cap="none">
                <a:solidFill>
                  <a:schemeClr val="dk1"/>
                </a:solidFill>
                <a:latin typeface="Gill Sans"/>
                <a:ea typeface="Gill Sans"/>
                <a:cs typeface="Gill Sans"/>
                <a:sym typeface="Gill Sans"/>
              </a:rPr>
              <a:t> the discussion. X will write down anonymously </a:t>
            </a:r>
            <a:r>
              <a:rPr lang="fi-FI" sz="700">
                <a:solidFill>
                  <a:schemeClr val="dk1"/>
                </a:solidFill>
                <a:latin typeface="Gill Sans"/>
                <a:ea typeface="Gill Sans"/>
                <a:cs typeface="Gill Sans"/>
                <a:sym typeface="Gill Sans"/>
              </a:rPr>
              <a:t>what has been said. Notes from all of the dialogues on how to defend democracy will be collected and published later in the organizer’s website.</a:t>
            </a:r>
            <a:endParaRPr sz="700">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It would be nice to hear from all</a:t>
            </a:r>
            <a:r>
              <a:rPr lang="fi-FI" sz="700">
                <a:solidFill>
                  <a:schemeClr val="dk1"/>
                </a:solidFill>
                <a:latin typeface="Gill Sans"/>
                <a:ea typeface="Gill Sans"/>
                <a:cs typeface="Gill Sans"/>
                <a:sym typeface="Gill Sans"/>
              </a:rPr>
              <a:t> of </a:t>
            </a:r>
            <a:r>
              <a:rPr lang="fi-FI" sz="700" b="0" i="0" u="none" strike="noStrike" cap="none">
                <a:solidFill>
                  <a:schemeClr val="dk1"/>
                </a:solidFill>
                <a:latin typeface="Gill Sans"/>
                <a:ea typeface="Gill Sans"/>
                <a:cs typeface="Gill Sans"/>
                <a:sym typeface="Gill Sans"/>
              </a:rPr>
              <a:t>you, who you are and what brought you to this discussion? We can introduce ourselves on first name basis.</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Let’s try to share our own thoughts and experiences confidentially. We don’t have to agree. But let’s try to understand the matter at hand and each other better. </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In the discussion, we don’t have to make decisions or resolve anything. We can talk in peace. We use the Rules of constructive discussion in the discussion, now let’s briefly go through them</a:t>
            </a:r>
            <a:r>
              <a:rPr lang="fi-FI" sz="700">
                <a:solidFill>
                  <a:schemeClr val="dk1"/>
                </a:solidFill>
                <a:latin typeface="Gill Sans"/>
                <a:ea typeface="Gill Sans"/>
                <a:cs typeface="Gill Sans"/>
                <a:sym typeface="Gill Sans"/>
              </a:rPr>
              <a:t>…</a:t>
            </a:r>
            <a:r>
              <a:rPr lang="fi-FI" sz="700">
                <a:latin typeface="Gill Sans"/>
                <a:ea typeface="Gill Sans"/>
                <a:cs typeface="Gill Sans"/>
                <a:sym typeface="Gill Sans"/>
              </a:rPr>
              <a:t>		</a:t>
            </a:r>
            <a:r>
              <a:rPr lang="fi-FI" sz="700" b="1" i="0" u="none" strike="noStrike" cap="none">
                <a:solidFill>
                  <a:srgbClr val="000000"/>
                </a:solidFill>
                <a:latin typeface="Gill Sans"/>
                <a:ea typeface="Gill Sans"/>
                <a:cs typeface="Gill Sans"/>
                <a:sym typeface="Gill Sans"/>
              </a:rPr>
              <a:t>10 min</a:t>
            </a:r>
            <a:endParaRPr sz="7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00"/>
              <a:buFont typeface="Arial"/>
              <a:buNone/>
            </a:pPr>
            <a:endParaRPr sz="700" b="0" i="0" u="none" strike="noStrike" cap="none">
              <a:solidFill>
                <a:srgbClr val="000000"/>
              </a:solidFill>
              <a:latin typeface="Gill Sans"/>
              <a:ea typeface="Gill Sans"/>
              <a:cs typeface="Gill Sans"/>
              <a:sym typeface="Gill Sans"/>
            </a:endParaRPr>
          </a:p>
        </p:txBody>
      </p:sp>
      <p:cxnSp>
        <p:nvCxnSpPr>
          <p:cNvPr id="206" name="Google Shape;206;g61bdd4b2ff_0_6"/>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pic>
        <p:nvPicPr>
          <p:cNvPr id="207" name="Google Shape;207;g61bdd4b2ff_0_6"/>
          <p:cNvPicPr preferRelativeResize="0"/>
          <p:nvPr/>
        </p:nvPicPr>
        <p:blipFill rotWithShape="1">
          <a:blip r:embed="rId3">
            <a:alphaModFix/>
          </a:blip>
          <a:srcRect/>
          <a:stretch/>
        </p:blipFill>
        <p:spPr>
          <a:xfrm>
            <a:off x="2409462" y="2894875"/>
            <a:ext cx="941077" cy="217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61bdd4b2ff_0_523"/>
          <p:cNvSpPr txBox="1"/>
          <p:nvPr/>
        </p:nvSpPr>
        <p:spPr>
          <a:xfrm>
            <a:off x="423900" y="323725"/>
            <a:ext cx="2048700" cy="2123100"/>
          </a:xfrm>
          <a:prstGeom prst="rect">
            <a:avLst/>
          </a:prstGeom>
          <a:noFill/>
          <a:ln>
            <a:noFill/>
          </a:ln>
        </p:spPr>
        <p:txBody>
          <a:bodyPr spcFirstLastPara="1" wrap="square" lIns="32450" tIns="32450" rIns="32450" bIns="3245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fi-FI" sz="900" b="1" i="0" u="none" strike="noStrike" cap="none">
                <a:solidFill>
                  <a:srgbClr val="000000"/>
                </a:solidFill>
                <a:latin typeface="Gill Sans"/>
                <a:ea typeface="Gill Sans"/>
                <a:cs typeface="Gill Sans"/>
                <a:sym typeface="Gill Sans"/>
              </a:rPr>
              <a:t>Ground rules for a constructive discussion</a:t>
            </a:r>
            <a:endParaRPr sz="9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rgbClr val="000000"/>
              </a:solidFill>
              <a:latin typeface="Gill Sans"/>
              <a:ea typeface="Gill Sans"/>
              <a:cs typeface="Gill Sans"/>
              <a:sym typeface="Gill Sans"/>
            </a:endParaRPr>
          </a:p>
          <a:p>
            <a:pPr marL="0" lvl="0" indent="0" algn="l" rtl="0">
              <a:spcBef>
                <a:spcPts val="0"/>
              </a:spcBef>
              <a:spcAft>
                <a:spcPts val="0"/>
              </a:spcAft>
              <a:buNone/>
            </a:pPr>
            <a:r>
              <a:rPr lang="fi-FI" sz="700" b="1">
                <a:solidFill>
                  <a:schemeClr val="dk1"/>
                </a:solidFill>
                <a:latin typeface="Gill Sans"/>
                <a:ea typeface="Gill Sans"/>
                <a:cs typeface="Gill Sans"/>
                <a:sym typeface="Gill Sans"/>
              </a:rPr>
              <a:t>1. Listen </a:t>
            </a:r>
            <a:r>
              <a:rPr lang="fi-FI" sz="700">
                <a:solidFill>
                  <a:schemeClr val="dk1"/>
                </a:solidFill>
                <a:latin typeface="Gill Sans"/>
                <a:ea typeface="Gill Sans"/>
                <a:cs typeface="Gill Sans"/>
                <a:sym typeface="Gill Sans"/>
              </a:rPr>
              <a:t>to others, do not interrupt or start additional discussions</a:t>
            </a:r>
            <a:endParaRPr sz="700">
              <a:solidFill>
                <a:schemeClr val="dk1"/>
              </a:solidFill>
            </a:endParaRPr>
          </a:p>
          <a:p>
            <a:pPr marL="0" lvl="0" indent="0" algn="l" rtl="0">
              <a:spcBef>
                <a:spcPts val="0"/>
              </a:spcBef>
              <a:spcAft>
                <a:spcPts val="0"/>
              </a:spcAft>
              <a:buNone/>
            </a:pPr>
            <a:endParaRPr sz="700">
              <a:solidFill>
                <a:schemeClr val="dk1"/>
              </a:solidFill>
              <a:latin typeface="Gill Sans"/>
              <a:ea typeface="Gill Sans"/>
              <a:cs typeface="Gill Sans"/>
              <a:sym typeface="Gill Sans"/>
            </a:endParaRPr>
          </a:p>
          <a:p>
            <a:pPr marL="0" lvl="0" indent="0" algn="l" rtl="0">
              <a:spcBef>
                <a:spcPts val="0"/>
              </a:spcBef>
              <a:spcAft>
                <a:spcPts val="0"/>
              </a:spcAft>
              <a:buNone/>
            </a:pPr>
            <a:r>
              <a:rPr lang="fi-FI" sz="700" b="1">
                <a:solidFill>
                  <a:schemeClr val="dk1"/>
                </a:solidFill>
                <a:latin typeface="Gill Sans"/>
                <a:ea typeface="Gill Sans"/>
                <a:cs typeface="Gill Sans"/>
                <a:sym typeface="Gill Sans"/>
              </a:rPr>
              <a:t>2. Relate </a:t>
            </a:r>
            <a:r>
              <a:rPr lang="fi-FI" sz="700">
                <a:solidFill>
                  <a:schemeClr val="dk1"/>
                </a:solidFill>
                <a:latin typeface="Gill Sans"/>
                <a:ea typeface="Gill Sans"/>
                <a:cs typeface="Gill Sans"/>
                <a:sym typeface="Gill Sans"/>
              </a:rPr>
              <a:t>what you say to what others have said and use everyday language</a:t>
            </a:r>
            <a:endParaRPr sz="700">
              <a:solidFill>
                <a:schemeClr val="dk1"/>
              </a:solidFill>
            </a:endParaRPr>
          </a:p>
          <a:p>
            <a:pPr marL="0" lvl="0" indent="0" algn="l" rtl="0">
              <a:spcBef>
                <a:spcPts val="0"/>
              </a:spcBef>
              <a:spcAft>
                <a:spcPts val="0"/>
              </a:spcAft>
              <a:buNone/>
            </a:pPr>
            <a:endParaRPr sz="700">
              <a:solidFill>
                <a:schemeClr val="dk1"/>
              </a:solidFill>
              <a:latin typeface="Gill Sans"/>
              <a:ea typeface="Gill Sans"/>
              <a:cs typeface="Gill Sans"/>
              <a:sym typeface="Gill Sans"/>
            </a:endParaRPr>
          </a:p>
          <a:p>
            <a:pPr marL="0" lvl="0" indent="0" algn="l" rtl="0">
              <a:spcBef>
                <a:spcPts val="0"/>
              </a:spcBef>
              <a:spcAft>
                <a:spcPts val="0"/>
              </a:spcAft>
              <a:buNone/>
            </a:pPr>
            <a:r>
              <a:rPr lang="fi-FI" sz="700" b="1">
                <a:solidFill>
                  <a:schemeClr val="dk1"/>
                </a:solidFill>
                <a:latin typeface="Gill Sans"/>
                <a:ea typeface="Gill Sans"/>
                <a:cs typeface="Gill Sans"/>
                <a:sym typeface="Gill Sans"/>
              </a:rPr>
              <a:t>3. Tell </a:t>
            </a:r>
            <a:r>
              <a:rPr lang="fi-FI" sz="700">
                <a:solidFill>
                  <a:schemeClr val="dk1"/>
                </a:solidFill>
                <a:latin typeface="Gill Sans"/>
                <a:ea typeface="Gill Sans"/>
                <a:cs typeface="Gill Sans"/>
                <a:sym typeface="Gill Sans"/>
              </a:rPr>
              <a:t>about your own experience</a:t>
            </a:r>
            <a:endParaRPr sz="700">
              <a:solidFill>
                <a:schemeClr val="dk1"/>
              </a:solidFill>
            </a:endParaRPr>
          </a:p>
          <a:p>
            <a:pPr marL="0" lvl="0" indent="0" algn="l" rtl="0">
              <a:spcBef>
                <a:spcPts val="0"/>
              </a:spcBef>
              <a:spcAft>
                <a:spcPts val="0"/>
              </a:spcAft>
              <a:buNone/>
            </a:pPr>
            <a:endParaRPr sz="700">
              <a:solidFill>
                <a:schemeClr val="dk1"/>
              </a:solidFill>
              <a:latin typeface="Gill Sans"/>
              <a:ea typeface="Gill Sans"/>
              <a:cs typeface="Gill Sans"/>
              <a:sym typeface="Gill Sans"/>
            </a:endParaRPr>
          </a:p>
          <a:p>
            <a:pPr marL="0" lvl="0" indent="0" algn="l" rtl="0">
              <a:spcBef>
                <a:spcPts val="0"/>
              </a:spcBef>
              <a:spcAft>
                <a:spcPts val="0"/>
              </a:spcAft>
              <a:buNone/>
            </a:pPr>
            <a:r>
              <a:rPr lang="fi-FI" sz="700" b="1">
                <a:solidFill>
                  <a:schemeClr val="dk1"/>
                </a:solidFill>
                <a:latin typeface="Gill Sans"/>
                <a:ea typeface="Gill Sans"/>
                <a:cs typeface="Gill Sans"/>
                <a:sym typeface="Gill Sans"/>
              </a:rPr>
              <a:t>4. Talk</a:t>
            </a:r>
            <a:r>
              <a:rPr lang="fi-FI" sz="700">
                <a:solidFill>
                  <a:schemeClr val="dk1"/>
                </a:solidFill>
                <a:latin typeface="Gill Sans"/>
                <a:ea typeface="Gill Sans"/>
                <a:cs typeface="Gill Sans"/>
                <a:sym typeface="Gill Sans"/>
              </a:rPr>
              <a:t> to others directly and ask about their views</a:t>
            </a:r>
            <a:endParaRPr sz="700">
              <a:solidFill>
                <a:schemeClr val="dk1"/>
              </a:solidFill>
              <a:latin typeface="Gill Sans"/>
              <a:ea typeface="Gill Sans"/>
              <a:cs typeface="Gill Sans"/>
              <a:sym typeface="Gill Sans"/>
            </a:endParaRPr>
          </a:p>
          <a:p>
            <a:pPr marL="0" lvl="0" indent="0" algn="l" rtl="0">
              <a:spcBef>
                <a:spcPts val="0"/>
              </a:spcBef>
              <a:spcAft>
                <a:spcPts val="0"/>
              </a:spcAft>
              <a:buNone/>
            </a:pPr>
            <a:endParaRPr sz="700">
              <a:solidFill>
                <a:schemeClr val="dk1"/>
              </a:solidFill>
              <a:latin typeface="Gill Sans"/>
              <a:ea typeface="Gill Sans"/>
              <a:cs typeface="Gill Sans"/>
              <a:sym typeface="Gill Sans"/>
            </a:endParaRPr>
          </a:p>
          <a:p>
            <a:pPr marL="0" lvl="0" indent="0" algn="l" rtl="0">
              <a:spcBef>
                <a:spcPts val="0"/>
              </a:spcBef>
              <a:spcAft>
                <a:spcPts val="0"/>
              </a:spcAft>
              <a:buNone/>
            </a:pPr>
            <a:r>
              <a:rPr lang="fi-FI" sz="700" b="1">
                <a:solidFill>
                  <a:schemeClr val="dk1"/>
                </a:solidFill>
                <a:latin typeface="Gill Sans"/>
                <a:ea typeface="Gill Sans"/>
                <a:cs typeface="Gill Sans"/>
                <a:sym typeface="Gill Sans"/>
              </a:rPr>
              <a:t>5. Be present and respect the others </a:t>
            </a:r>
            <a:r>
              <a:rPr lang="fi-FI" sz="700">
                <a:solidFill>
                  <a:schemeClr val="dk1"/>
                </a:solidFill>
                <a:latin typeface="Gill Sans"/>
                <a:ea typeface="Gill Sans"/>
                <a:cs typeface="Gill Sans"/>
                <a:sym typeface="Gill Sans"/>
              </a:rPr>
              <a:t>and</a:t>
            </a:r>
            <a:r>
              <a:rPr lang="fi-FI" sz="700" b="1">
                <a:solidFill>
                  <a:schemeClr val="dk1"/>
                </a:solidFill>
                <a:latin typeface="Gill Sans"/>
                <a:ea typeface="Gill Sans"/>
                <a:cs typeface="Gill Sans"/>
                <a:sym typeface="Gill Sans"/>
              </a:rPr>
              <a:t> </a:t>
            </a:r>
            <a:r>
              <a:rPr lang="fi-FI" sz="700">
                <a:solidFill>
                  <a:schemeClr val="dk1"/>
                </a:solidFill>
                <a:latin typeface="Gill Sans"/>
                <a:ea typeface="Gill Sans"/>
                <a:cs typeface="Gill Sans"/>
                <a:sym typeface="Gill Sans"/>
              </a:rPr>
              <a:t>the confidentiality of the discussion</a:t>
            </a:r>
            <a:endParaRPr sz="700">
              <a:solidFill>
                <a:schemeClr val="dk1"/>
              </a:solidFill>
              <a:latin typeface="Gill Sans"/>
              <a:ea typeface="Gill Sans"/>
              <a:cs typeface="Gill Sans"/>
              <a:sym typeface="Gill Sans"/>
            </a:endParaRPr>
          </a:p>
          <a:p>
            <a:pPr marL="0" lvl="0" indent="0" algn="l" rtl="0">
              <a:spcBef>
                <a:spcPts val="0"/>
              </a:spcBef>
              <a:spcAft>
                <a:spcPts val="0"/>
              </a:spcAft>
              <a:buNone/>
            </a:pPr>
            <a:endParaRPr sz="700">
              <a:solidFill>
                <a:schemeClr val="dk1"/>
              </a:solidFill>
              <a:latin typeface="Gill Sans"/>
              <a:ea typeface="Gill Sans"/>
              <a:cs typeface="Gill Sans"/>
              <a:sym typeface="Gill Sans"/>
            </a:endParaRPr>
          </a:p>
          <a:p>
            <a:pPr marL="0" lvl="0" indent="0" algn="l" rtl="0">
              <a:spcBef>
                <a:spcPts val="0"/>
              </a:spcBef>
              <a:spcAft>
                <a:spcPts val="0"/>
              </a:spcAft>
              <a:buNone/>
            </a:pPr>
            <a:r>
              <a:rPr lang="fi-FI" sz="700" b="1">
                <a:solidFill>
                  <a:schemeClr val="dk1"/>
                </a:solidFill>
                <a:latin typeface="Gill Sans"/>
                <a:ea typeface="Gill Sans"/>
                <a:cs typeface="Gill Sans"/>
                <a:sym typeface="Gill Sans"/>
              </a:rPr>
              <a:t>6. Find and bring together.</a:t>
            </a:r>
            <a:r>
              <a:rPr lang="fi-FI" sz="700">
                <a:solidFill>
                  <a:schemeClr val="dk1"/>
                </a:solidFill>
                <a:latin typeface="Gill Sans"/>
                <a:ea typeface="Gill Sans"/>
                <a:cs typeface="Gill Sans"/>
                <a:sym typeface="Gill Sans"/>
              </a:rPr>
              <a:t>  Boldly deal with emerging conflicts and find issues that have gone unnoticed for one reason or another.</a:t>
            </a:r>
            <a:endParaRPr sz="700" b="1">
              <a:solidFill>
                <a:schemeClr val="dk1"/>
              </a:solidFill>
              <a:latin typeface="Gill Sans"/>
              <a:ea typeface="Gill Sans"/>
              <a:cs typeface="Gill Sans"/>
              <a:sym typeface="Gill Sans"/>
            </a:endParaRPr>
          </a:p>
        </p:txBody>
      </p:sp>
      <p:sp>
        <p:nvSpPr>
          <p:cNvPr id="214" name="Google Shape;214;g61bdd4b2ff_0_523"/>
          <p:cNvSpPr txBox="1"/>
          <p:nvPr/>
        </p:nvSpPr>
        <p:spPr>
          <a:xfrm>
            <a:off x="3192175" y="166850"/>
            <a:ext cx="2325000" cy="2438100"/>
          </a:xfrm>
          <a:prstGeom prst="rect">
            <a:avLst/>
          </a:prstGeom>
          <a:noFill/>
          <a:ln>
            <a:noFill/>
          </a:ln>
        </p:spPr>
        <p:txBody>
          <a:bodyPr spcFirstLastPara="1" wrap="square" lIns="32450" tIns="32450" rIns="32450" bIns="3245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These rules can be seen here on the chat </a:t>
            </a:r>
            <a:endParaRPr sz="7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(and also on the floor/wall throughout our discussion). </a:t>
            </a:r>
            <a:endParaRPr sz="7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1100"/>
              <a:buFont typeface="Arial"/>
              <a:buNone/>
            </a:pPr>
            <a:endParaRPr sz="700" b="1"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1100"/>
              <a:buFont typeface="Arial"/>
              <a:buNone/>
            </a:pPr>
            <a:r>
              <a:rPr lang="fi-FI" sz="700" b="1" i="0" u="none" strike="noStrike" cap="none">
                <a:solidFill>
                  <a:schemeClr val="dk1"/>
                </a:solidFill>
                <a:latin typeface="Gill Sans"/>
                <a:ea typeface="Gill Sans"/>
                <a:cs typeface="Gill Sans"/>
                <a:sym typeface="Gill Sans"/>
              </a:rPr>
              <a:t>Do we all commit to these rules together? </a:t>
            </a:r>
            <a:endParaRPr sz="700" b="1"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1100"/>
              <a:buFont typeface="Arial"/>
              <a:buNone/>
            </a:pPr>
            <a:endParaRPr sz="70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Great, let’s continue.</a:t>
            </a:r>
            <a:endParaRPr sz="700" b="0" i="0" u="none" strike="noStrike" cap="none">
              <a:solidFill>
                <a:schemeClr val="dk1"/>
              </a:solidFill>
              <a:latin typeface="Gill Sans"/>
              <a:ea typeface="Gill Sans"/>
              <a:cs typeface="Gill Sans"/>
              <a:sym typeface="Gill Sans"/>
            </a:endParaRPr>
          </a:p>
          <a:p>
            <a:pPr marL="457200" marR="0" lvl="0" indent="-273050" algn="l" rtl="0">
              <a:lnSpc>
                <a:spcPct val="100000"/>
              </a:lnSpc>
              <a:spcBef>
                <a:spcPts val="100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Ask everyone not to use their mobiles or laptops during the discussion and/or to focus on the matter, not reading emails or news at the same time etc.</a:t>
            </a:r>
            <a:endParaRPr sz="700" b="0" i="1" u="none" strike="noStrike" cap="none">
              <a:solidFill>
                <a:schemeClr val="dk1"/>
              </a:solidFill>
              <a:latin typeface="Gill Sans"/>
              <a:ea typeface="Gill Sans"/>
              <a:cs typeface="Gill Sans"/>
              <a:sym typeface="Gill Sans"/>
            </a:endParaRPr>
          </a:p>
          <a:p>
            <a:pPr marL="457200" marR="0" lvl="0" indent="-273050" algn="l" rtl="0">
              <a:lnSpc>
                <a:spcPct val="100000"/>
              </a:lnSpc>
              <a:spcBef>
                <a:spcPts val="100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You can ask if it’s ok that you limit the duration of answers so that everyone has the time and the possibility to be part of the dialogue. Usually the participants support this. </a:t>
            </a:r>
            <a:endParaRPr sz="700" b="0" i="1" u="none" strike="noStrike" cap="none">
              <a:solidFill>
                <a:schemeClr val="dk1"/>
              </a:solidFill>
              <a:latin typeface="Gill Sans"/>
              <a:ea typeface="Gill Sans"/>
              <a:cs typeface="Gill Sans"/>
              <a:sym typeface="Gill Sans"/>
            </a:endParaRPr>
          </a:p>
          <a:p>
            <a:pPr marL="457200" marR="0" lvl="0" indent="-273050" algn="l" rtl="0">
              <a:lnSpc>
                <a:spcPct val="100000"/>
              </a:lnSpc>
              <a:spcBef>
                <a:spcPts val="100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Are you having a break? If yes, tell the participants when the break is being held.</a:t>
            </a:r>
            <a:endParaRPr sz="700" b="0" i="1" u="none" strike="noStrike" cap="none">
              <a:solidFill>
                <a:schemeClr val="dk1"/>
              </a:solidFill>
              <a:latin typeface="Gill Sans"/>
              <a:ea typeface="Gill Sans"/>
              <a:cs typeface="Gill Sans"/>
              <a:sym typeface="Gill Sans"/>
            </a:endParaRPr>
          </a:p>
          <a:p>
            <a:pPr marL="457200" marR="0" lvl="0" indent="-273050" algn="l" rtl="0">
              <a:lnSpc>
                <a:spcPct val="100000"/>
              </a:lnSpc>
              <a:spcBef>
                <a:spcPts val="100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It’s good to emphasize that the meaning of the Timeout Dialogue is to give as many as possible the possibility to speak out their </a:t>
            </a:r>
            <a:r>
              <a:rPr lang="fi-FI" sz="700" i="1">
                <a:solidFill>
                  <a:schemeClr val="dk1"/>
                </a:solidFill>
                <a:latin typeface="Gill Sans"/>
                <a:ea typeface="Gill Sans"/>
                <a:cs typeface="Gill Sans"/>
                <a:sym typeface="Gill Sans"/>
              </a:rPr>
              <a:t>experiences</a:t>
            </a:r>
            <a:r>
              <a:rPr lang="fi-FI" sz="700" b="0" i="1" u="none" strike="noStrike" cap="none">
                <a:solidFill>
                  <a:schemeClr val="dk1"/>
                </a:solidFill>
                <a:latin typeface="Gill Sans"/>
                <a:ea typeface="Gill Sans"/>
                <a:cs typeface="Gill Sans"/>
                <a:sym typeface="Gill Sans"/>
              </a:rPr>
              <a:t> and thoughts.</a:t>
            </a:r>
            <a:endParaRPr sz="700" b="0" i="1" u="none" strike="noStrike" cap="none">
              <a:solidFill>
                <a:srgbClr val="000000"/>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9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900"/>
              <a:buFont typeface="Arial"/>
              <a:buNone/>
            </a:pPr>
            <a:r>
              <a:rPr lang="fi-FI" sz="700" b="0" i="0" u="none" strike="noStrike" cap="none">
                <a:solidFill>
                  <a:schemeClr val="dk1"/>
                </a:solidFill>
                <a:latin typeface="Gill Sans"/>
                <a:ea typeface="Gill Sans"/>
                <a:cs typeface="Gill Sans"/>
                <a:sym typeface="Gill Sans"/>
              </a:rPr>
              <a:t>				</a:t>
            </a:r>
            <a:r>
              <a:rPr lang="fi-FI" sz="700" b="1" i="0" u="none" strike="noStrike" cap="none">
                <a:solidFill>
                  <a:schemeClr val="dk1"/>
                </a:solidFill>
                <a:latin typeface="Gill Sans"/>
                <a:ea typeface="Gill Sans"/>
                <a:cs typeface="Gill Sans"/>
                <a:sym typeface="Gill Sans"/>
              </a:rPr>
              <a:t>5 min</a:t>
            </a:r>
            <a:endParaRPr sz="7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900"/>
              <a:buFont typeface="Arial"/>
              <a:buNone/>
            </a:pPr>
            <a:endParaRPr sz="7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165100" marR="0" lvl="0" indent="0" algn="just" rtl="0">
              <a:lnSpc>
                <a:spcPct val="100000"/>
              </a:lnSpc>
              <a:spcBef>
                <a:spcPts val="0"/>
              </a:spcBef>
              <a:spcAft>
                <a:spcPts val="0"/>
              </a:spcAft>
              <a:buClr>
                <a:srgbClr val="000000"/>
              </a:buClr>
              <a:buSzPts val="900"/>
              <a:buFont typeface="Arial"/>
              <a:buNone/>
            </a:pPr>
            <a:endParaRPr sz="900" b="0" i="1" u="none" strike="noStrike" cap="none">
              <a:solidFill>
                <a:schemeClr val="dk1"/>
              </a:solidFill>
              <a:latin typeface="Gill Sans"/>
              <a:ea typeface="Gill Sans"/>
              <a:cs typeface="Gill Sans"/>
              <a:sym typeface="Gill Sans"/>
            </a:endParaRPr>
          </a:p>
        </p:txBody>
      </p:sp>
      <p:cxnSp>
        <p:nvCxnSpPr>
          <p:cNvPr id="215" name="Google Shape;215;g61bdd4b2ff_0_523"/>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pic>
        <p:nvPicPr>
          <p:cNvPr id="216" name="Google Shape;216;g61bdd4b2ff_0_523"/>
          <p:cNvPicPr preferRelativeResize="0"/>
          <p:nvPr/>
        </p:nvPicPr>
        <p:blipFill rotWithShape="1">
          <a:blip r:embed="rId3">
            <a:alphaModFix/>
          </a:blip>
          <a:srcRect/>
          <a:stretch/>
        </p:blipFill>
        <p:spPr>
          <a:xfrm>
            <a:off x="2409462" y="2894875"/>
            <a:ext cx="941077" cy="21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8c8c0b4e5f_0_0"/>
          <p:cNvSpPr txBox="1"/>
          <p:nvPr/>
        </p:nvSpPr>
        <p:spPr>
          <a:xfrm>
            <a:off x="380205" y="316544"/>
            <a:ext cx="2461500" cy="2382600"/>
          </a:xfrm>
          <a:prstGeom prst="rect">
            <a:avLst/>
          </a:prstGeom>
          <a:noFill/>
          <a:ln>
            <a:noFill/>
          </a:ln>
        </p:spPr>
        <p:txBody>
          <a:bodyPr spcFirstLastPara="1" wrap="square" lIns="32450" tIns="32450" rIns="32450" bIns="32450" anchor="t" anchorCtr="0">
            <a:no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How to defend democracy?</a:t>
            </a:r>
            <a:endParaRPr sz="9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Part			Time</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15 	Start, Introduction, </a:t>
            </a:r>
            <a:endParaRPr sz="700">
              <a:solidFill>
                <a:schemeClr val="dk1"/>
              </a:solidFill>
              <a:latin typeface="Gill Sans"/>
              <a:ea typeface="Gill Sans"/>
              <a:cs typeface="Gill Sans"/>
              <a:sym typeface="Gill Sans"/>
            </a:endParaRPr>
          </a:p>
          <a:p>
            <a:pPr marL="0" lvl="0" indent="45720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Rules for constructive discussion</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85 	Joint dialogue, includes a short break</a:t>
            </a:r>
            <a:endParaRPr sz="7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5 	Writing insights</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10	Sharing insights</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400"/>
              <a:buFont typeface="Arial"/>
              <a:buNone/>
            </a:pPr>
            <a:r>
              <a:rPr lang="fi-FI" sz="700">
                <a:solidFill>
                  <a:schemeClr val="dk1"/>
                </a:solidFill>
                <a:latin typeface="Gill Sans"/>
                <a:ea typeface="Gill Sans"/>
                <a:cs typeface="Gill Sans"/>
                <a:sym typeface="Gill Sans"/>
              </a:rPr>
              <a:t>5	Thank you and ending</a:t>
            </a:r>
            <a:endParaRPr sz="7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Altogether 120 min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Take a short break during the conv</a:t>
            </a:r>
            <a:r>
              <a:rPr lang="fi-FI" sz="700" b="0" i="0" u="none" strike="noStrike" cap="none">
                <a:solidFill>
                  <a:schemeClr val="dk1"/>
                </a:solidFill>
                <a:latin typeface="Calibri"/>
                <a:ea typeface="Calibri"/>
                <a:cs typeface="Calibri"/>
                <a:sym typeface="Calibri"/>
              </a:rPr>
              <a:t>ersation if needed.</a:t>
            </a:r>
            <a:endParaRPr sz="700" b="0" i="0" u="none" strike="noStrike" cap="none">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i-FI" sz="700">
                <a:solidFill>
                  <a:schemeClr val="dk1"/>
                </a:solidFill>
                <a:latin typeface="Gill Sans"/>
                <a:ea typeface="Gill Sans"/>
                <a:cs typeface="Gill Sans"/>
                <a:sym typeface="Gill Sans"/>
              </a:rPr>
              <a:t>On the right, you can find a suggested way of verbalising the matter and tips.</a:t>
            </a:r>
            <a:br>
              <a:rPr lang="fi-FI" sz="700" b="1">
                <a:solidFill>
                  <a:schemeClr val="dk1"/>
                </a:solidFill>
                <a:latin typeface="Gill Sans"/>
                <a:ea typeface="Gill Sans"/>
                <a:cs typeface="Gill Sans"/>
                <a:sym typeface="Gill Sans"/>
              </a:rPr>
            </a:br>
            <a:r>
              <a:rPr lang="fi-FI" sz="700" b="1">
                <a:solidFill>
                  <a:schemeClr val="dk1"/>
                </a:solidFill>
                <a:latin typeface="Gill Sans"/>
                <a:ea typeface="Gill Sans"/>
                <a:cs typeface="Gill Sans"/>
                <a:sym typeface="Gill Sans"/>
              </a:rPr>
              <a:t>Basic font: </a:t>
            </a:r>
            <a:r>
              <a:rPr lang="fi-FI" sz="700">
                <a:solidFill>
                  <a:schemeClr val="dk1"/>
                </a:solidFill>
                <a:latin typeface="Gill Sans"/>
                <a:ea typeface="Gill Sans"/>
                <a:cs typeface="Gill Sans"/>
                <a:sym typeface="Gill Sans"/>
              </a:rPr>
              <a:t>You can say it like this, for instance. You can also verbalise the matters as you see fit. </a:t>
            </a:r>
            <a:br>
              <a:rPr lang="fi-FI" sz="700">
                <a:solidFill>
                  <a:schemeClr val="dk1"/>
                </a:solidFill>
                <a:latin typeface="Gill Sans"/>
                <a:ea typeface="Gill Sans"/>
                <a:cs typeface="Gill Sans"/>
                <a:sym typeface="Gill Sans"/>
              </a:rPr>
            </a:br>
            <a:r>
              <a:rPr lang="fi-FI" sz="700" b="1" i="1">
                <a:solidFill>
                  <a:schemeClr val="dk1"/>
                </a:solidFill>
                <a:latin typeface="Gill Sans"/>
                <a:ea typeface="Gill Sans"/>
                <a:cs typeface="Gill Sans"/>
                <a:sym typeface="Gill Sans"/>
              </a:rPr>
              <a:t>Font in italics: </a:t>
            </a:r>
            <a:r>
              <a:rPr lang="fi-FI" sz="700" i="1">
                <a:solidFill>
                  <a:schemeClr val="dk1"/>
                </a:solidFill>
                <a:latin typeface="Gill Sans"/>
                <a:ea typeface="Gill Sans"/>
                <a:cs typeface="Gill Sans"/>
                <a:sym typeface="Gill Sans"/>
              </a:rPr>
              <a:t>help for the instructor to facilitate the discussion.</a:t>
            </a:r>
            <a:endParaRPr sz="700" i="1">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700" b="1">
              <a:solidFill>
                <a:schemeClr val="dk1"/>
              </a:solidFill>
              <a:latin typeface="Gill Sans"/>
              <a:ea typeface="Gill Sans"/>
              <a:cs typeface="Gill Sans"/>
              <a:sym typeface="Gill Sans"/>
            </a:endParaRPr>
          </a:p>
          <a:p>
            <a:pPr marL="0" marR="0" lvl="0" indent="0" algn="l" rtl="0">
              <a:lnSpc>
                <a:spcPct val="100000"/>
              </a:lnSpc>
              <a:spcBef>
                <a:spcPts val="120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p:txBody>
      </p:sp>
      <p:sp>
        <p:nvSpPr>
          <p:cNvPr id="223" name="Google Shape;223;g8c8c0b4e5f_0_0"/>
          <p:cNvSpPr txBox="1"/>
          <p:nvPr/>
        </p:nvSpPr>
        <p:spPr>
          <a:xfrm>
            <a:off x="3134711" y="208140"/>
            <a:ext cx="2461500" cy="2700900"/>
          </a:xfrm>
          <a:prstGeom prst="rect">
            <a:avLst/>
          </a:prstGeom>
          <a:noFill/>
          <a:ln>
            <a:noFill/>
          </a:ln>
        </p:spPr>
        <p:txBody>
          <a:bodyPr spcFirstLastPara="1" wrap="square" lIns="32450" tIns="32450" rIns="32450" bIns="32450" anchor="t" anchorCtr="0">
            <a:noAutofit/>
          </a:bodyPr>
          <a:lstStyle/>
          <a:p>
            <a:pPr marL="0" marR="0" lvl="0" indent="0" algn="ctr" rtl="0">
              <a:lnSpc>
                <a:spcPct val="100000"/>
              </a:lnSpc>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Video </a:t>
            </a:r>
            <a:r>
              <a:rPr lang="fi-FI" sz="900">
                <a:solidFill>
                  <a:schemeClr val="dk1"/>
                </a:solidFill>
                <a:latin typeface="Gill Sans"/>
                <a:ea typeface="Gill Sans"/>
                <a:cs typeface="Gill Sans"/>
                <a:sym typeface="Gill Sans"/>
              </a:rPr>
              <a:t>(or other material)</a:t>
            </a:r>
            <a:endParaRPr sz="90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r>
              <a:rPr lang="fi-FI" sz="700" i="1">
                <a:latin typeface="Gill Sans"/>
                <a:ea typeface="Gill Sans"/>
                <a:cs typeface="Gill Sans"/>
                <a:sym typeface="Gill Sans"/>
              </a:rPr>
              <a:t>You can use the video or powerpoint slides provided or some other material you find meaningful regarding the topic. You can share the link of the video in the chat for participants to watch.</a:t>
            </a:r>
            <a:endParaRPr sz="700" i="1">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r>
              <a:rPr lang="fi-FI" sz="700">
                <a:latin typeface="Gill Sans"/>
                <a:ea typeface="Gill Sans"/>
                <a:cs typeface="Gill Sans"/>
                <a:sym typeface="Gill Sans"/>
              </a:rPr>
              <a:t>We’re now going to watch a short video and hear more about our topic.</a:t>
            </a:r>
            <a:endParaRPr sz="700">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r>
              <a:rPr lang="fi-FI" sz="700">
                <a:latin typeface="Gill Sans"/>
                <a:ea typeface="Gill Sans"/>
                <a:cs typeface="Gill Sans"/>
                <a:sym typeface="Gill Sans"/>
              </a:rPr>
              <a:t>************</a:t>
            </a:r>
            <a:endParaRPr sz="700" b="0" i="0" u="none" strike="noStrike" cap="none">
              <a:solidFill>
                <a:srgbClr val="FF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r>
              <a:rPr lang="fi-FI" sz="700" b="0" i="0" u="none" strike="noStrike" cap="none">
                <a:solidFill>
                  <a:srgbClr val="000000"/>
                </a:solidFill>
                <a:latin typeface="Gill Sans"/>
                <a:ea typeface="Gill Sans"/>
                <a:cs typeface="Gill Sans"/>
                <a:sym typeface="Gill Sans"/>
              </a:rPr>
              <a:t>Now it’s a good time for you to think what our topic</a:t>
            </a:r>
            <a:r>
              <a:rPr lang="fi-FI" sz="700" b="0" i="0" u="none" strike="noStrike" cap="none">
                <a:solidFill>
                  <a:schemeClr val="dk1"/>
                </a:solidFill>
                <a:latin typeface="Gill Sans"/>
                <a:ea typeface="Gill Sans"/>
                <a:cs typeface="Gill Sans"/>
                <a:sym typeface="Gill Sans"/>
              </a:rPr>
              <a:t> and the </a:t>
            </a:r>
            <a:r>
              <a:rPr lang="fi-FI" sz="700">
                <a:solidFill>
                  <a:schemeClr val="dk1"/>
                </a:solidFill>
                <a:latin typeface="Gill Sans"/>
                <a:ea typeface="Gill Sans"/>
                <a:cs typeface="Gill Sans"/>
                <a:sym typeface="Gill Sans"/>
              </a:rPr>
              <a:t>video</a:t>
            </a:r>
            <a:r>
              <a:rPr lang="fi-FI" sz="700" b="0" i="0" u="none" strike="noStrike" cap="none">
                <a:solidFill>
                  <a:srgbClr val="000000"/>
                </a:solidFill>
                <a:latin typeface="Gill Sans"/>
                <a:ea typeface="Gill Sans"/>
                <a:cs typeface="Gill Sans"/>
                <a:sym typeface="Gill Sans"/>
              </a:rPr>
              <a:t> you just saw evoked in you. Write down your own thoughts </a:t>
            </a:r>
            <a:r>
              <a:rPr lang="fi-FI" sz="700">
                <a:latin typeface="Gill Sans"/>
                <a:ea typeface="Gill Sans"/>
                <a:cs typeface="Gill Sans"/>
                <a:sym typeface="Gill Sans"/>
              </a:rPr>
              <a:t>OR</a:t>
            </a:r>
            <a:r>
              <a:rPr lang="fi-FI" sz="700" b="0" i="0" u="none" strike="noStrike" cap="none">
                <a:solidFill>
                  <a:srgbClr val="000000"/>
                </a:solidFill>
                <a:latin typeface="Gill Sans"/>
                <a:ea typeface="Gill Sans"/>
                <a:cs typeface="Gill Sans"/>
                <a:sym typeface="Gill Sans"/>
              </a:rPr>
              <a:t> discuss with your pair. </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r>
              <a:rPr lang="fi-FI" sz="700" b="0" i="0" u="none" strike="noStrike" cap="none">
                <a:solidFill>
                  <a:schemeClr val="dk1"/>
                </a:solidFill>
                <a:latin typeface="Gill Sans"/>
                <a:ea typeface="Gill Sans"/>
                <a:cs typeface="Gill Sans"/>
                <a:sym typeface="Gill Sans"/>
              </a:rPr>
              <a:t>You can also share your thoughts and or emotions regardin</a:t>
            </a:r>
            <a:r>
              <a:rPr lang="fi-FI" sz="700">
                <a:solidFill>
                  <a:schemeClr val="dk1"/>
                </a:solidFill>
                <a:latin typeface="Gill Sans"/>
                <a:ea typeface="Gill Sans"/>
                <a:cs typeface="Gill Sans"/>
                <a:sym typeface="Gill Sans"/>
              </a:rPr>
              <a:t>g</a:t>
            </a:r>
            <a:r>
              <a:rPr lang="fi-FI" sz="700" b="0" i="0" u="none" strike="noStrike" cap="none">
                <a:solidFill>
                  <a:schemeClr val="dk1"/>
                </a:solidFill>
                <a:latin typeface="Gill Sans"/>
                <a:ea typeface="Gill Sans"/>
                <a:cs typeface="Gill Sans"/>
                <a:sym typeface="Gill Sans"/>
              </a:rPr>
              <a:t> the subject.</a:t>
            </a: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r>
              <a:rPr lang="fi-FI" sz="700" b="0" i="0" u="none" strike="noStrike" cap="none">
                <a:solidFill>
                  <a:srgbClr val="000000"/>
                </a:solidFill>
                <a:latin typeface="Gill Sans"/>
                <a:ea typeface="Gill Sans"/>
                <a:cs typeface="Gill Sans"/>
                <a:sym typeface="Gill Sans"/>
              </a:rPr>
              <a:t>Let’s take about five minutes for this.</a:t>
            </a: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700"/>
              <a:buFont typeface="Arial"/>
              <a:buNone/>
            </a:pPr>
            <a:endParaRPr sz="700" b="0" i="1" u="none" strike="noStrike" cap="none">
              <a:solidFill>
                <a:srgbClr val="000000"/>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700"/>
              <a:buFont typeface="Arial"/>
              <a:buNone/>
            </a:pPr>
            <a:endParaRPr sz="700" b="0" i="1" u="none" strike="noStrike" cap="none">
              <a:solidFill>
                <a:srgbClr val="000000"/>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700"/>
              <a:buFont typeface="Arial"/>
              <a:buNone/>
            </a:pPr>
            <a:endParaRPr sz="700" b="0" i="1" u="none" strike="noStrike" cap="none">
              <a:solidFill>
                <a:srgbClr val="000000"/>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700"/>
              <a:buFont typeface="Arial"/>
              <a:buNone/>
            </a:pPr>
            <a:endParaRPr sz="700" b="0" i="1" u="none" strike="noStrike" cap="none">
              <a:solidFill>
                <a:srgbClr val="000000"/>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700"/>
              <a:buFont typeface="Arial"/>
              <a:buNone/>
            </a:pPr>
            <a:endParaRPr sz="700" b="0" i="1"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0" i="1"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700" b="0" i="0" u="none" strike="noStrike" cap="none">
                <a:solidFill>
                  <a:srgbClr val="000000"/>
                </a:solidFill>
                <a:latin typeface="Gill Sans"/>
                <a:ea typeface="Gill Sans"/>
                <a:cs typeface="Gill Sans"/>
                <a:sym typeface="Gill Sans"/>
              </a:rPr>
              <a:t>				</a:t>
            </a:r>
            <a:r>
              <a:rPr lang="fi-FI" sz="700" b="1" i="0" u="none" strike="noStrike" cap="none">
                <a:solidFill>
                  <a:srgbClr val="000000"/>
                </a:solidFill>
                <a:latin typeface="Gill Sans"/>
                <a:ea typeface="Gill Sans"/>
                <a:cs typeface="Gill Sans"/>
                <a:sym typeface="Gill Sans"/>
              </a:rPr>
              <a:t>5 min</a:t>
            </a:r>
            <a:endParaRPr sz="700" b="1"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500"/>
              <a:buFont typeface="Arial"/>
              <a:buNone/>
            </a:pPr>
            <a:endParaRPr sz="500" b="0" i="0" u="none" strike="noStrike" cap="none">
              <a:solidFill>
                <a:srgbClr val="000000"/>
              </a:solidFill>
              <a:latin typeface="Calibri"/>
              <a:ea typeface="Calibri"/>
              <a:cs typeface="Calibri"/>
              <a:sym typeface="Calibri"/>
            </a:endParaRPr>
          </a:p>
        </p:txBody>
      </p:sp>
      <p:cxnSp>
        <p:nvCxnSpPr>
          <p:cNvPr id="224" name="Google Shape;224;g8c8c0b4e5f_0_0"/>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pic>
        <p:nvPicPr>
          <p:cNvPr id="225" name="Google Shape;225;g8c8c0b4e5f_0_0"/>
          <p:cNvPicPr preferRelativeResize="0"/>
          <p:nvPr/>
        </p:nvPicPr>
        <p:blipFill rotWithShape="1">
          <a:blip r:embed="rId3">
            <a:alphaModFix/>
          </a:blip>
          <a:srcRect/>
          <a:stretch/>
        </p:blipFill>
        <p:spPr>
          <a:xfrm>
            <a:off x="2409462" y="2894875"/>
            <a:ext cx="941077" cy="217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8c8c0b4e5f_0_18"/>
          <p:cNvSpPr txBox="1"/>
          <p:nvPr/>
        </p:nvSpPr>
        <p:spPr>
          <a:xfrm>
            <a:off x="301025" y="193975"/>
            <a:ext cx="2403000" cy="2382600"/>
          </a:xfrm>
          <a:prstGeom prst="rect">
            <a:avLst/>
          </a:prstGeom>
          <a:noFill/>
          <a:ln>
            <a:noFill/>
          </a:ln>
        </p:spPr>
        <p:txBody>
          <a:bodyPr spcFirstLastPara="1" wrap="square" lIns="32450" tIns="32450" rIns="32450" bIns="32450" anchor="t" anchorCtr="0">
            <a:no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How to defend democracy?</a:t>
            </a:r>
            <a:endParaRPr sz="9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Part			Time</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15 	Start, Introduction, </a:t>
            </a:r>
            <a:endParaRPr sz="700">
              <a:solidFill>
                <a:schemeClr val="dk1"/>
              </a:solidFill>
              <a:latin typeface="Gill Sans"/>
              <a:ea typeface="Gill Sans"/>
              <a:cs typeface="Gill Sans"/>
              <a:sym typeface="Gill Sans"/>
            </a:endParaRPr>
          </a:p>
          <a:p>
            <a:pPr marL="0" lvl="0" indent="45720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Rules for constructive discussion</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85 	Joint dialogue, includes a short break</a:t>
            </a:r>
            <a:endParaRPr sz="7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5 	Writing insights</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10	Sharing insights</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400"/>
              <a:buFont typeface="Arial"/>
              <a:buNone/>
            </a:pPr>
            <a:r>
              <a:rPr lang="fi-FI" sz="700">
                <a:solidFill>
                  <a:schemeClr val="dk1"/>
                </a:solidFill>
                <a:latin typeface="Gill Sans"/>
                <a:ea typeface="Gill Sans"/>
                <a:cs typeface="Gill Sans"/>
                <a:sym typeface="Gill Sans"/>
              </a:rPr>
              <a:t>5	Thank you and ending</a:t>
            </a:r>
            <a:endParaRPr sz="7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fi-FI" sz="600" b="0" i="0" u="none" strike="noStrike" cap="none">
                <a:solidFill>
                  <a:schemeClr val="dk1"/>
                </a:solidFill>
                <a:latin typeface="Gill Sans"/>
                <a:ea typeface="Gill Sans"/>
                <a:cs typeface="Gill Sans"/>
                <a:sym typeface="Gill Sans"/>
              </a:rPr>
              <a:t>Altogether 120 min</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600" b="0" i="0" u="none" strike="noStrike" cap="none">
                <a:solidFill>
                  <a:schemeClr val="dk1"/>
                </a:solidFill>
                <a:latin typeface="Gill Sans"/>
                <a:ea typeface="Gill Sans"/>
                <a:cs typeface="Gill Sans"/>
                <a:sym typeface="Gill Sans"/>
              </a:rPr>
              <a:t>Take a short break during the conv</a:t>
            </a:r>
            <a:r>
              <a:rPr lang="fi-FI" sz="600" b="0" i="0" u="none" strike="noStrike" cap="none">
                <a:solidFill>
                  <a:schemeClr val="dk1"/>
                </a:solidFill>
                <a:latin typeface="Calibri"/>
                <a:ea typeface="Calibri"/>
                <a:cs typeface="Calibri"/>
                <a:sym typeface="Calibri"/>
              </a:rPr>
              <a:t>ersation if needed.</a:t>
            </a:r>
            <a:endParaRPr sz="600" b="0" i="0" u="none" strike="noStrike" cap="none">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i-FI" sz="700">
                <a:solidFill>
                  <a:schemeClr val="dk1"/>
                </a:solidFill>
                <a:latin typeface="Gill Sans"/>
                <a:ea typeface="Gill Sans"/>
                <a:cs typeface="Gill Sans"/>
                <a:sym typeface="Gill Sans"/>
              </a:rPr>
              <a:t>On the right, you can find a suggested way of verbalising the matter and tips.</a:t>
            </a:r>
            <a:br>
              <a:rPr lang="fi-FI" sz="700" b="1">
                <a:solidFill>
                  <a:schemeClr val="dk1"/>
                </a:solidFill>
                <a:latin typeface="Gill Sans"/>
                <a:ea typeface="Gill Sans"/>
                <a:cs typeface="Gill Sans"/>
                <a:sym typeface="Gill Sans"/>
              </a:rPr>
            </a:br>
            <a:r>
              <a:rPr lang="fi-FI" sz="700" b="1">
                <a:solidFill>
                  <a:schemeClr val="dk1"/>
                </a:solidFill>
                <a:latin typeface="Gill Sans"/>
                <a:ea typeface="Gill Sans"/>
                <a:cs typeface="Gill Sans"/>
                <a:sym typeface="Gill Sans"/>
              </a:rPr>
              <a:t>Basic font: </a:t>
            </a:r>
            <a:r>
              <a:rPr lang="fi-FI" sz="700">
                <a:solidFill>
                  <a:schemeClr val="dk1"/>
                </a:solidFill>
                <a:latin typeface="Gill Sans"/>
                <a:ea typeface="Gill Sans"/>
                <a:cs typeface="Gill Sans"/>
                <a:sym typeface="Gill Sans"/>
              </a:rPr>
              <a:t>You can say it like this, for instance. You can also verbalise the matters as you see fit. </a:t>
            </a:r>
            <a:br>
              <a:rPr lang="fi-FI" sz="700">
                <a:solidFill>
                  <a:schemeClr val="dk1"/>
                </a:solidFill>
                <a:latin typeface="Gill Sans"/>
                <a:ea typeface="Gill Sans"/>
                <a:cs typeface="Gill Sans"/>
                <a:sym typeface="Gill Sans"/>
              </a:rPr>
            </a:br>
            <a:r>
              <a:rPr lang="fi-FI" sz="700" b="1" i="1">
                <a:solidFill>
                  <a:schemeClr val="dk1"/>
                </a:solidFill>
                <a:latin typeface="Gill Sans"/>
                <a:ea typeface="Gill Sans"/>
                <a:cs typeface="Gill Sans"/>
                <a:sym typeface="Gill Sans"/>
              </a:rPr>
              <a:t>Font in italics: </a:t>
            </a:r>
            <a:r>
              <a:rPr lang="fi-FI" sz="700" i="1">
                <a:solidFill>
                  <a:schemeClr val="dk1"/>
                </a:solidFill>
                <a:latin typeface="Gill Sans"/>
                <a:ea typeface="Gill Sans"/>
                <a:cs typeface="Gill Sans"/>
                <a:sym typeface="Gill Sans"/>
              </a:rPr>
              <a:t>help for the instructor to facilitate the discussion.</a:t>
            </a:r>
            <a:endParaRPr sz="700" i="1">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endParaRPr sz="600" b="1">
              <a:solidFill>
                <a:schemeClr val="dk1"/>
              </a:solidFill>
              <a:latin typeface="Gill Sans"/>
              <a:ea typeface="Gill Sans"/>
              <a:cs typeface="Gill Sans"/>
              <a:sym typeface="Gill Sans"/>
            </a:endParaRPr>
          </a:p>
          <a:p>
            <a:pPr marL="0" marR="0" lvl="0" indent="0" algn="l" rtl="0">
              <a:lnSpc>
                <a:spcPct val="100000"/>
              </a:lnSpc>
              <a:spcBef>
                <a:spcPts val="120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p:txBody>
      </p:sp>
      <p:sp>
        <p:nvSpPr>
          <p:cNvPr id="232" name="Google Shape;232;g8c8c0b4e5f_0_18"/>
          <p:cNvSpPr txBox="1"/>
          <p:nvPr/>
        </p:nvSpPr>
        <p:spPr>
          <a:xfrm>
            <a:off x="3145475" y="193975"/>
            <a:ext cx="2463000" cy="2952600"/>
          </a:xfrm>
          <a:prstGeom prst="rect">
            <a:avLst/>
          </a:prstGeom>
          <a:noFill/>
          <a:ln>
            <a:noFill/>
          </a:ln>
        </p:spPr>
        <p:txBody>
          <a:bodyPr spcFirstLastPara="1" wrap="square" lIns="32450" tIns="32450" rIns="32450" bIns="32450" anchor="t" anchorCtr="0">
            <a:noAutofit/>
          </a:bodyPr>
          <a:lstStyle/>
          <a:p>
            <a:pPr marL="0" marR="0" lvl="0" indent="0" algn="ctr" rtl="0">
              <a:lnSpc>
                <a:spcPct val="100000"/>
              </a:lnSpc>
              <a:spcBef>
                <a:spcPts val="0"/>
              </a:spcBef>
              <a:spcAft>
                <a:spcPts val="0"/>
              </a:spcAft>
              <a:buClr>
                <a:schemeClr val="dk1"/>
              </a:buClr>
              <a:buSzPts val="900"/>
              <a:buFont typeface="Arial"/>
              <a:buNone/>
            </a:pPr>
            <a:r>
              <a:rPr lang="fi-FI" sz="900" b="1" i="0" u="none" strike="noStrike" cap="none">
                <a:solidFill>
                  <a:schemeClr val="dk1"/>
                </a:solidFill>
                <a:latin typeface="Gill Sans"/>
                <a:ea typeface="Gill Sans"/>
                <a:cs typeface="Gill Sans"/>
                <a:sym typeface="Gill Sans"/>
              </a:rPr>
              <a:t>Joint dialogue</a:t>
            </a:r>
            <a:endParaRPr sz="9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It would be great to hear now what you thought or talked about. Who would like to go first? </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And what did the rest of you talk about, something similar or completely different? What kinds of thoughts did you have of the </a:t>
            </a:r>
            <a:r>
              <a:rPr lang="fi-FI" sz="700">
                <a:solidFill>
                  <a:schemeClr val="dk1"/>
                </a:solidFill>
                <a:latin typeface="Gill Sans"/>
                <a:ea typeface="Gill Sans"/>
                <a:cs typeface="Gill Sans"/>
                <a:sym typeface="Gill Sans"/>
              </a:rPr>
              <a:t>video or about our topic</a:t>
            </a:r>
            <a:r>
              <a:rPr lang="fi-FI" sz="700" b="0" i="0" u="none" strike="noStrike" cap="none">
                <a:solidFill>
                  <a:schemeClr val="dk1"/>
                </a:solidFill>
                <a:latin typeface="Gill Sans"/>
                <a:ea typeface="Gill Sans"/>
                <a:cs typeface="Gill Sans"/>
                <a:sym typeface="Gill Sans"/>
              </a:rPr>
              <a:t>?</a:t>
            </a:r>
            <a:endParaRPr sz="700" b="0" i="0" u="none" strike="noStrike" cap="none">
              <a:solidFill>
                <a:schemeClr val="dk1"/>
              </a:solidFill>
              <a:latin typeface="Gill Sans"/>
              <a:ea typeface="Gill Sans"/>
              <a:cs typeface="Gill Sans"/>
              <a:sym typeface="Gill Sans"/>
            </a:endParaRPr>
          </a:p>
          <a:p>
            <a:pPr marL="457200" marR="0" lvl="0" indent="-273050" algn="l" rtl="0">
              <a:lnSpc>
                <a:spcPct val="115000"/>
              </a:lnSpc>
              <a:spcBef>
                <a:spcPts val="120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If necessary, remind the participants of the rules of constructive dialogue to which everyone has committed.</a:t>
            </a:r>
            <a:endParaRPr sz="700" b="0" i="1" u="none" strike="noStrike" cap="none">
              <a:solidFill>
                <a:schemeClr val="dk1"/>
              </a:solidFill>
              <a:latin typeface="Gill Sans"/>
              <a:ea typeface="Gill Sans"/>
              <a:cs typeface="Gill Sans"/>
              <a:sym typeface="Gill Sans"/>
            </a:endParaRPr>
          </a:p>
          <a:p>
            <a:pPr marL="457200" marR="0" lvl="0" indent="-273050" algn="l" rtl="0">
              <a:lnSpc>
                <a:spcPct val="115000"/>
              </a:lnSpc>
              <a:spcBef>
                <a:spcPts val="120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Direct the participants to connect what they are saying to what has been said previously and share their own thoughts and/or experiences. </a:t>
            </a:r>
            <a:endParaRPr sz="700" b="0" i="1" u="none" strike="noStrike" cap="none">
              <a:solidFill>
                <a:schemeClr val="dk1"/>
              </a:solidFill>
              <a:latin typeface="Gill Sans"/>
              <a:ea typeface="Gill Sans"/>
              <a:cs typeface="Gill Sans"/>
              <a:sym typeface="Gill Sans"/>
            </a:endParaRPr>
          </a:p>
          <a:p>
            <a:pPr marL="457200" marR="0" lvl="0" indent="-273050" algn="l" rtl="0">
              <a:lnSpc>
                <a:spcPct val="115000"/>
              </a:lnSpc>
              <a:spcBef>
                <a:spcPts val="1200"/>
              </a:spcBef>
              <a:spcAft>
                <a:spcPts val="0"/>
              </a:spcAft>
              <a:buClr>
                <a:schemeClr val="dk1"/>
              </a:buClr>
              <a:buSzPts val="700"/>
              <a:buFont typeface="Gill Sans"/>
              <a:buChar char="➔"/>
            </a:pPr>
            <a:r>
              <a:rPr lang="fi-FI" sz="700" b="0" i="1" u="none" strike="noStrike" cap="none">
                <a:solidFill>
                  <a:schemeClr val="dk1"/>
                </a:solidFill>
                <a:latin typeface="Gill Sans"/>
                <a:ea typeface="Gill Sans"/>
                <a:cs typeface="Gill Sans"/>
                <a:sym typeface="Gill Sans"/>
              </a:rPr>
              <a:t>Make sure that also the more quiet ones have a chance to participate and that the active ones do not overly control the dialogue.</a:t>
            </a:r>
            <a:endParaRPr sz="700" b="1" i="0" u="none" strike="noStrike" cap="none">
              <a:solidFill>
                <a:schemeClr val="dk1"/>
              </a:solidFill>
              <a:latin typeface="Gill Sans"/>
              <a:ea typeface="Gill Sans"/>
              <a:cs typeface="Gill Sans"/>
              <a:sym typeface="Gill Sans"/>
            </a:endParaRPr>
          </a:p>
          <a:p>
            <a:pPr marL="1993900" marR="0" lvl="0" indent="0" algn="l" rtl="0">
              <a:lnSpc>
                <a:spcPct val="100000"/>
              </a:lnSpc>
              <a:spcBef>
                <a:spcPts val="1200"/>
              </a:spcBef>
              <a:spcAft>
                <a:spcPts val="0"/>
              </a:spcAft>
              <a:buClr>
                <a:srgbClr val="000000"/>
              </a:buClr>
              <a:buSzPts val="700"/>
              <a:buFont typeface="Arial"/>
              <a:buNone/>
            </a:pPr>
            <a:r>
              <a:rPr lang="fi-FI" sz="700" b="1" i="0" u="none" strike="noStrike" cap="none">
                <a:solidFill>
                  <a:schemeClr val="dk1"/>
                </a:solidFill>
                <a:latin typeface="Gill Sans"/>
                <a:ea typeface="Gill Sans"/>
                <a:cs typeface="Gill Sans"/>
                <a:sym typeface="Gill Sans"/>
              </a:rPr>
              <a:t>15 min</a:t>
            </a:r>
            <a:endParaRPr sz="7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600"/>
              <a:buFont typeface="Arial"/>
              <a:buNone/>
            </a:pPr>
            <a:endParaRPr sz="7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500"/>
              <a:buFont typeface="Arial"/>
              <a:buNone/>
            </a:pPr>
            <a:endParaRPr sz="700" b="0" i="0" u="none" strike="noStrike" cap="none">
              <a:solidFill>
                <a:srgbClr val="000000"/>
              </a:solidFill>
              <a:latin typeface="Gill Sans"/>
              <a:ea typeface="Gill Sans"/>
              <a:cs typeface="Gill Sans"/>
              <a:sym typeface="Gill Sans"/>
            </a:endParaRPr>
          </a:p>
        </p:txBody>
      </p:sp>
      <p:cxnSp>
        <p:nvCxnSpPr>
          <p:cNvPr id="233" name="Google Shape;233;g8c8c0b4e5f_0_18"/>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pic>
        <p:nvPicPr>
          <p:cNvPr id="234" name="Google Shape;234;g8c8c0b4e5f_0_18"/>
          <p:cNvPicPr preferRelativeResize="0"/>
          <p:nvPr/>
        </p:nvPicPr>
        <p:blipFill rotWithShape="1">
          <a:blip r:embed="rId3">
            <a:alphaModFix/>
          </a:blip>
          <a:srcRect/>
          <a:stretch/>
        </p:blipFill>
        <p:spPr>
          <a:xfrm>
            <a:off x="2409462" y="2894875"/>
            <a:ext cx="941077" cy="21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c0f2b2eed9_0_4"/>
          <p:cNvSpPr txBox="1"/>
          <p:nvPr/>
        </p:nvSpPr>
        <p:spPr>
          <a:xfrm>
            <a:off x="3105100" y="86825"/>
            <a:ext cx="2442300" cy="295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fi-FI" sz="800" b="1" i="0" u="none" strike="noStrike" cap="none">
                <a:solidFill>
                  <a:schemeClr val="dk1"/>
                </a:solidFill>
                <a:latin typeface="Gill Sans"/>
                <a:ea typeface="Gill Sans"/>
                <a:cs typeface="Gill Sans"/>
                <a:sym typeface="Gill Sans"/>
              </a:rPr>
              <a:t>Joint dialogue continues</a:t>
            </a:r>
            <a:endParaRPr sz="8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600" b="0" i="0" u="none" strike="noStrike" cap="none">
                <a:solidFill>
                  <a:schemeClr val="dk1"/>
                </a:solidFill>
                <a:latin typeface="Gill Sans"/>
                <a:ea typeface="Gill Sans"/>
                <a:cs typeface="Gill Sans"/>
                <a:sym typeface="Gill Sans"/>
              </a:rPr>
              <a:t>Thank you for sharing your thoughts and experiences with us. I have couple of questions for you (</a:t>
            </a:r>
            <a:r>
              <a:rPr lang="fi-FI" sz="600" b="0" i="1" u="none" strike="noStrike" cap="none">
                <a:solidFill>
                  <a:schemeClr val="dk1"/>
                </a:solidFill>
                <a:latin typeface="Gill Sans"/>
                <a:ea typeface="Gill Sans"/>
                <a:cs typeface="Gill Sans"/>
                <a:sym typeface="Gill Sans"/>
              </a:rPr>
              <a:t>if not raised yet</a:t>
            </a:r>
            <a:r>
              <a:rPr lang="fi-FI" sz="600" b="0" i="0" u="none" strike="noStrike" cap="none">
                <a:solidFill>
                  <a:schemeClr val="dk1"/>
                </a:solidFill>
                <a:latin typeface="Gill Sans"/>
                <a:ea typeface="Gill Sans"/>
                <a:cs typeface="Gill Sans"/>
                <a:sym typeface="Gill Sans"/>
              </a:rPr>
              <a:t>)</a:t>
            </a:r>
            <a:r>
              <a:rPr lang="fi-FI" sz="600">
                <a:solidFill>
                  <a:schemeClr val="dk1"/>
                </a:solidFill>
                <a:latin typeface="Gill Sans"/>
                <a:ea typeface="Gill Sans"/>
                <a:cs typeface="Gill Sans"/>
                <a:sym typeface="Gill Sans"/>
              </a:rPr>
              <a:t>. </a:t>
            </a:r>
            <a:endParaRPr sz="600">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r>
              <a:rPr lang="fi-FI" sz="600" i="1">
                <a:solidFill>
                  <a:schemeClr val="dk1"/>
                </a:solidFill>
                <a:latin typeface="Gill Sans"/>
                <a:ea typeface="Gill Sans"/>
                <a:cs typeface="Gill Sans"/>
                <a:sym typeface="Gill Sans"/>
              </a:rPr>
              <a:t>Choose questions you find suitable for your group.</a:t>
            </a:r>
            <a:endParaRPr sz="600" i="1">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700"/>
              <a:buFont typeface="Arial"/>
              <a:buNone/>
            </a:pPr>
            <a:endParaRPr sz="600" b="0" i="0" u="none" strike="noStrike" cap="none">
              <a:solidFill>
                <a:schemeClr val="dk1"/>
              </a:solidFill>
              <a:latin typeface="Gill Sans"/>
              <a:ea typeface="Gill Sans"/>
              <a:cs typeface="Gill Sans"/>
              <a:sym typeface="Gill Sans"/>
            </a:endParaRPr>
          </a:p>
          <a:p>
            <a:pPr marL="457200" marR="0" lvl="0" indent="-266700" algn="l" rtl="0">
              <a:lnSpc>
                <a:spcPct val="100000"/>
              </a:lnSpc>
              <a:spcBef>
                <a:spcPts val="0"/>
              </a:spcBef>
              <a:spcAft>
                <a:spcPts val="0"/>
              </a:spcAft>
              <a:buClr>
                <a:schemeClr val="dk1"/>
              </a:buClr>
              <a:buSzPts val="600"/>
              <a:buFont typeface="Gill Sans"/>
              <a:buChar char="●"/>
            </a:pPr>
            <a:r>
              <a:rPr lang="fi-FI" sz="600">
                <a:solidFill>
                  <a:schemeClr val="dk1"/>
                </a:solidFill>
                <a:latin typeface="Gill Sans"/>
                <a:ea typeface="Gill Sans"/>
                <a:cs typeface="Gill Sans"/>
                <a:sym typeface="Gill Sans"/>
              </a:rPr>
              <a:t>What worries you about the future of democracy? What gives you hope or strengthens your trust?</a:t>
            </a:r>
            <a:endParaRPr sz="600">
              <a:solidFill>
                <a:schemeClr val="dk1"/>
              </a:solidFill>
              <a:latin typeface="Gill Sans"/>
              <a:ea typeface="Gill Sans"/>
              <a:cs typeface="Gill Sans"/>
              <a:sym typeface="Gill Sans"/>
            </a:endParaRPr>
          </a:p>
          <a:p>
            <a:pPr marL="457200" marR="0" lvl="0" indent="-266700" algn="l" rtl="0">
              <a:lnSpc>
                <a:spcPct val="100000"/>
              </a:lnSpc>
              <a:spcBef>
                <a:spcPts val="0"/>
              </a:spcBef>
              <a:spcAft>
                <a:spcPts val="0"/>
              </a:spcAft>
              <a:buClr>
                <a:schemeClr val="dk1"/>
              </a:buClr>
              <a:buSzPts val="600"/>
              <a:buFont typeface="Gill Sans"/>
              <a:buChar char="●"/>
            </a:pPr>
            <a:r>
              <a:rPr lang="fi-FI" sz="600">
                <a:solidFill>
                  <a:schemeClr val="dk1"/>
                </a:solidFill>
                <a:latin typeface="Gill Sans"/>
                <a:ea typeface="Gill Sans"/>
                <a:cs typeface="Gill Sans"/>
                <a:sym typeface="Gill Sans"/>
              </a:rPr>
              <a:t>What do you do or could do in your everyday life to strengthen democracy?</a:t>
            </a:r>
            <a:endParaRPr sz="600">
              <a:solidFill>
                <a:schemeClr val="dk1"/>
              </a:solidFill>
              <a:latin typeface="Gill Sans"/>
              <a:ea typeface="Gill Sans"/>
              <a:cs typeface="Gill Sans"/>
              <a:sym typeface="Gill Sans"/>
            </a:endParaRPr>
          </a:p>
          <a:p>
            <a:pPr marL="457200" marR="0" lvl="0" indent="-266700" algn="l" rtl="0">
              <a:lnSpc>
                <a:spcPct val="100000"/>
              </a:lnSpc>
              <a:spcBef>
                <a:spcPts val="0"/>
              </a:spcBef>
              <a:spcAft>
                <a:spcPts val="0"/>
              </a:spcAft>
              <a:buClr>
                <a:schemeClr val="dk1"/>
              </a:buClr>
              <a:buSzPts val="600"/>
              <a:buFont typeface="Gill Sans"/>
              <a:buChar char="●"/>
            </a:pPr>
            <a:r>
              <a:rPr lang="fi-FI" sz="600">
                <a:solidFill>
                  <a:schemeClr val="dk1"/>
                </a:solidFill>
                <a:latin typeface="Gill Sans"/>
                <a:ea typeface="Gill Sans"/>
                <a:cs typeface="Gill Sans"/>
                <a:sym typeface="Gill Sans"/>
              </a:rPr>
              <a:t>How could we as an organization defend democracy?</a:t>
            </a:r>
            <a:endParaRPr sz="600">
              <a:solidFill>
                <a:schemeClr val="dk1"/>
              </a:solidFill>
              <a:latin typeface="Gill Sans"/>
              <a:ea typeface="Gill Sans"/>
              <a:cs typeface="Gill Sans"/>
              <a:sym typeface="Gill Sans"/>
            </a:endParaRPr>
          </a:p>
          <a:p>
            <a:pPr marL="457200" marR="0" lvl="0" indent="-266700" algn="l" rtl="0">
              <a:lnSpc>
                <a:spcPct val="100000"/>
              </a:lnSpc>
              <a:spcBef>
                <a:spcPts val="0"/>
              </a:spcBef>
              <a:spcAft>
                <a:spcPts val="0"/>
              </a:spcAft>
              <a:buClr>
                <a:schemeClr val="dk1"/>
              </a:buClr>
              <a:buSzPts val="600"/>
              <a:buFont typeface="Gill Sans"/>
              <a:buChar char="●"/>
            </a:pPr>
            <a:r>
              <a:rPr lang="fi-FI" sz="600">
                <a:solidFill>
                  <a:schemeClr val="dk1"/>
                </a:solidFill>
                <a:latin typeface="Gill Sans"/>
                <a:ea typeface="Gill Sans"/>
                <a:cs typeface="Gill Sans"/>
                <a:sym typeface="Gill Sans"/>
              </a:rPr>
              <a:t>What makes it difficult for you to defend democracy?</a:t>
            </a:r>
            <a:endParaRPr sz="600">
              <a:solidFill>
                <a:schemeClr val="dk1"/>
              </a:solidFill>
              <a:latin typeface="Gill Sans"/>
              <a:ea typeface="Gill Sans"/>
              <a:cs typeface="Gill Sans"/>
              <a:sym typeface="Gill Sans"/>
            </a:endParaRPr>
          </a:p>
          <a:p>
            <a:pPr marL="457200" marR="0" lvl="0" indent="-266700" algn="l" rtl="0">
              <a:lnSpc>
                <a:spcPct val="100000"/>
              </a:lnSpc>
              <a:spcBef>
                <a:spcPts val="0"/>
              </a:spcBef>
              <a:spcAft>
                <a:spcPts val="0"/>
              </a:spcAft>
              <a:buClr>
                <a:schemeClr val="dk1"/>
              </a:buClr>
              <a:buSzPts val="600"/>
              <a:buFont typeface="Gill Sans"/>
              <a:buChar char="●"/>
            </a:pPr>
            <a:r>
              <a:rPr lang="fi-FI" sz="600">
                <a:solidFill>
                  <a:schemeClr val="dk1"/>
                </a:solidFill>
                <a:latin typeface="Gill Sans"/>
                <a:ea typeface="Gill Sans"/>
                <a:cs typeface="Gill Sans"/>
                <a:sym typeface="Gill Sans"/>
              </a:rPr>
              <a:t>What kinds of things and themes are connected regarding our topic?</a:t>
            </a:r>
            <a:endParaRPr sz="600">
              <a:solidFill>
                <a:schemeClr val="dk1"/>
              </a:solidFill>
              <a:latin typeface="Gill Sans"/>
              <a:ea typeface="Gill Sans"/>
              <a:cs typeface="Gill Sans"/>
              <a:sym typeface="Gill Sans"/>
            </a:endParaRPr>
          </a:p>
          <a:p>
            <a:pPr marL="457200" marR="0" lvl="0" indent="-266700" algn="l" rtl="0">
              <a:lnSpc>
                <a:spcPct val="100000"/>
              </a:lnSpc>
              <a:spcBef>
                <a:spcPts val="0"/>
              </a:spcBef>
              <a:spcAft>
                <a:spcPts val="0"/>
              </a:spcAft>
              <a:buClr>
                <a:schemeClr val="dk1"/>
              </a:buClr>
              <a:buSzPts val="600"/>
              <a:buFont typeface="Gill Sans"/>
              <a:buChar char="●"/>
            </a:pPr>
            <a:r>
              <a:rPr lang="fi-FI" sz="600">
                <a:solidFill>
                  <a:schemeClr val="dk1"/>
                </a:solidFill>
                <a:latin typeface="Gill Sans"/>
                <a:ea typeface="Gill Sans"/>
                <a:cs typeface="Gill Sans"/>
                <a:sym typeface="Gill Sans"/>
              </a:rPr>
              <a:t>What do you think, how should we act at this moment? Why?</a:t>
            </a:r>
            <a:endParaRPr sz="6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r>
              <a:rPr lang="fi-FI" sz="600" b="1" i="1" u="none" strike="noStrike" cap="none">
                <a:solidFill>
                  <a:schemeClr val="dk1"/>
                </a:solidFill>
                <a:latin typeface="Gill Sans"/>
                <a:ea typeface="Gill Sans"/>
                <a:cs typeface="Gill Sans"/>
                <a:sym typeface="Gill Sans"/>
              </a:rPr>
              <a:t>More possible questions:</a:t>
            </a:r>
            <a:endParaRPr sz="600" b="1"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700"/>
              <a:buFont typeface="Arial"/>
              <a:buNone/>
            </a:pPr>
            <a:endParaRPr sz="600" b="0" i="1" u="none" strike="noStrike" cap="none">
              <a:solidFill>
                <a:schemeClr val="dk1"/>
              </a:solidFill>
              <a:latin typeface="Gill Sans"/>
              <a:ea typeface="Gill Sans"/>
              <a:cs typeface="Gill Sans"/>
              <a:sym typeface="Gill Sans"/>
            </a:endParaRPr>
          </a:p>
          <a:p>
            <a:pPr marL="457200" marR="0" lvl="0" indent="-266700" algn="l" rtl="0">
              <a:lnSpc>
                <a:spcPct val="100000"/>
              </a:lnSpc>
              <a:spcBef>
                <a:spcPts val="0"/>
              </a:spcBef>
              <a:spcAft>
                <a:spcPts val="0"/>
              </a:spcAft>
              <a:buClr>
                <a:schemeClr val="dk1"/>
              </a:buClr>
              <a:buSzPts val="600"/>
              <a:buFont typeface="Gill Sans"/>
              <a:buChar char="-"/>
            </a:pPr>
            <a:r>
              <a:rPr lang="fi-FI" sz="600">
                <a:solidFill>
                  <a:schemeClr val="dk1"/>
                </a:solidFill>
                <a:latin typeface="Gill Sans"/>
                <a:ea typeface="Gill Sans"/>
                <a:cs typeface="Gill Sans"/>
                <a:sym typeface="Gill Sans"/>
              </a:rPr>
              <a:t>Tell us about some events or situations that have contributed to what you think about the topic of this dialogue.</a:t>
            </a:r>
            <a:endParaRPr sz="600">
              <a:solidFill>
                <a:schemeClr val="dk1"/>
              </a:solidFill>
              <a:latin typeface="Gill Sans"/>
              <a:ea typeface="Gill Sans"/>
              <a:cs typeface="Gill Sans"/>
              <a:sym typeface="Gill Sans"/>
            </a:endParaRPr>
          </a:p>
          <a:p>
            <a:pPr marL="457200" marR="0" lvl="0" indent="-266700" algn="l" rtl="0">
              <a:lnSpc>
                <a:spcPct val="100000"/>
              </a:lnSpc>
              <a:spcBef>
                <a:spcPts val="0"/>
              </a:spcBef>
              <a:spcAft>
                <a:spcPts val="0"/>
              </a:spcAft>
              <a:buClr>
                <a:schemeClr val="dk1"/>
              </a:buClr>
              <a:buSzPts val="600"/>
              <a:buFont typeface="Gill Sans"/>
              <a:buChar char="-"/>
            </a:pPr>
            <a:r>
              <a:rPr lang="fi-FI" sz="600">
                <a:solidFill>
                  <a:schemeClr val="dk1"/>
                </a:solidFill>
                <a:latin typeface="Gill Sans"/>
                <a:ea typeface="Gill Sans"/>
                <a:cs typeface="Gill Sans"/>
                <a:sym typeface="Gill Sans"/>
              </a:rPr>
              <a:t>What kind of emotions does the topic evoke?</a:t>
            </a:r>
            <a:endParaRPr sz="600">
              <a:solidFill>
                <a:schemeClr val="dk1"/>
              </a:solidFill>
              <a:latin typeface="Gill Sans"/>
              <a:ea typeface="Gill Sans"/>
              <a:cs typeface="Gill Sans"/>
              <a:sym typeface="Gill Sans"/>
            </a:endParaRPr>
          </a:p>
          <a:p>
            <a:pPr marL="0" marR="0" lvl="0" indent="0" algn="just" rtl="0">
              <a:lnSpc>
                <a:spcPct val="115000"/>
              </a:lnSpc>
              <a:spcBef>
                <a:spcPts val="0"/>
              </a:spcBef>
              <a:spcAft>
                <a:spcPts val="0"/>
              </a:spcAft>
              <a:buClr>
                <a:srgbClr val="000000"/>
              </a:buClr>
              <a:buSzPts val="700"/>
              <a:buFont typeface="Arial"/>
              <a:buNone/>
            </a:pPr>
            <a:endParaRPr sz="600" b="0" i="0" u="none" strike="noStrike" cap="none">
              <a:solidFill>
                <a:schemeClr val="dk1"/>
              </a:solidFill>
              <a:latin typeface="Gill Sans"/>
              <a:ea typeface="Gill Sans"/>
              <a:cs typeface="Gill Sans"/>
              <a:sym typeface="Gill Sans"/>
            </a:endParaRPr>
          </a:p>
          <a:p>
            <a:pPr marL="457200" marR="0" lvl="0" indent="-266700" algn="just" rtl="0">
              <a:lnSpc>
                <a:spcPct val="115000"/>
              </a:lnSpc>
              <a:spcBef>
                <a:spcPts val="0"/>
              </a:spcBef>
              <a:spcAft>
                <a:spcPts val="0"/>
              </a:spcAft>
              <a:buClr>
                <a:schemeClr val="dk1"/>
              </a:buClr>
              <a:buSzPts val="600"/>
              <a:buFont typeface="Gill Sans"/>
              <a:buChar char="➔"/>
            </a:pPr>
            <a:r>
              <a:rPr lang="fi-FI" sz="600" b="0" i="1" u="none" strike="noStrike" cap="none">
                <a:solidFill>
                  <a:schemeClr val="dk1"/>
                </a:solidFill>
                <a:latin typeface="Gill Sans"/>
                <a:ea typeface="Gill Sans"/>
                <a:cs typeface="Gill Sans"/>
                <a:sym typeface="Gill Sans"/>
              </a:rPr>
              <a:t>You can take some of these questions in the chat or encourage for discussion in pairs. </a:t>
            </a:r>
            <a:endParaRPr sz="600" b="0" i="1" u="none" strike="noStrike" cap="none">
              <a:solidFill>
                <a:schemeClr val="dk1"/>
              </a:solidFill>
              <a:latin typeface="Gill Sans"/>
              <a:ea typeface="Gill Sans"/>
              <a:cs typeface="Gill Sans"/>
              <a:sym typeface="Gill Sans"/>
            </a:endParaRPr>
          </a:p>
          <a:p>
            <a:pPr marL="457200" marR="0" lvl="0" indent="-266700" algn="just" rtl="0">
              <a:lnSpc>
                <a:spcPct val="115000"/>
              </a:lnSpc>
              <a:spcBef>
                <a:spcPts val="0"/>
              </a:spcBef>
              <a:spcAft>
                <a:spcPts val="0"/>
              </a:spcAft>
              <a:buClr>
                <a:schemeClr val="dk1"/>
              </a:buClr>
              <a:buSzPts val="600"/>
              <a:buFont typeface="Gill Sans"/>
              <a:buChar char="➔"/>
            </a:pPr>
            <a:r>
              <a:rPr lang="fi-FI" sz="600" b="0" i="1" u="none" strike="noStrike" cap="none">
                <a:solidFill>
                  <a:schemeClr val="dk1"/>
                </a:solidFill>
                <a:latin typeface="Gill Sans"/>
                <a:ea typeface="Gill Sans"/>
                <a:cs typeface="Gill Sans"/>
                <a:sym typeface="Gill Sans"/>
              </a:rPr>
              <a:t>Make sure everyone can participate</a:t>
            </a:r>
            <a:r>
              <a:rPr lang="fi-FI" sz="600" b="0" i="1" u="none" strike="noStrike" cap="none">
                <a:solidFill>
                  <a:srgbClr val="FF0000"/>
                </a:solidFill>
                <a:latin typeface="Gill Sans"/>
                <a:ea typeface="Gill Sans"/>
                <a:cs typeface="Gill Sans"/>
                <a:sym typeface="Gill Sans"/>
              </a:rPr>
              <a:t>		</a:t>
            </a:r>
            <a:endParaRPr sz="600" b="0" i="1" u="none" strike="noStrike" cap="none">
              <a:solidFill>
                <a:srgbClr val="FF0000"/>
              </a:solidFill>
              <a:latin typeface="Gill Sans"/>
              <a:ea typeface="Gill Sans"/>
              <a:cs typeface="Gill Sans"/>
              <a:sym typeface="Gill Sans"/>
            </a:endParaRPr>
          </a:p>
          <a:p>
            <a:pPr marL="1371600" marR="0" lvl="0" indent="457200" algn="just" rtl="0">
              <a:lnSpc>
                <a:spcPct val="115000"/>
              </a:lnSpc>
              <a:spcBef>
                <a:spcPts val="0"/>
              </a:spcBef>
              <a:spcAft>
                <a:spcPts val="0"/>
              </a:spcAft>
              <a:buClr>
                <a:srgbClr val="000000"/>
              </a:buClr>
              <a:buSzPts val="700"/>
              <a:buFont typeface="Arial"/>
              <a:buNone/>
            </a:pPr>
            <a:r>
              <a:rPr lang="fi-FI" sz="600" b="1" i="0" u="none" strike="noStrike" cap="none">
                <a:solidFill>
                  <a:srgbClr val="000000"/>
                </a:solidFill>
                <a:latin typeface="Gill Sans"/>
                <a:ea typeface="Gill Sans"/>
                <a:cs typeface="Gill Sans"/>
                <a:sym typeface="Gill Sans"/>
              </a:rPr>
              <a:t>50 min</a:t>
            </a:r>
            <a:endParaRPr sz="600" b="1" i="0" u="none" strike="noStrike" cap="none">
              <a:solidFill>
                <a:srgbClr val="000000"/>
              </a:solidFill>
              <a:latin typeface="Calibri"/>
              <a:ea typeface="Calibri"/>
              <a:cs typeface="Calibri"/>
              <a:sym typeface="Calibri"/>
            </a:endParaRPr>
          </a:p>
        </p:txBody>
      </p:sp>
      <p:sp>
        <p:nvSpPr>
          <p:cNvPr id="241" name="Google Shape;241;gc0f2b2eed9_0_4"/>
          <p:cNvSpPr txBox="1"/>
          <p:nvPr/>
        </p:nvSpPr>
        <p:spPr>
          <a:xfrm>
            <a:off x="255800" y="176625"/>
            <a:ext cx="2442300" cy="249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How to defend democracy?</a:t>
            </a:r>
            <a:endParaRPr sz="9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Part			Time</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b="0" i="0" u="none" strike="noStrike" cap="none">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15 	Start, Introduction, </a:t>
            </a:r>
            <a:endParaRPr sz="700">
              <a:solidFill>
                <a:schemeClr val="dk1"/>
              </a:solidFill>
              <a:latin typeface="Gill Sans"/>
              <a:ea typeface="Gill Sans"/>
              <a:cs typeface="Gill Sans"/>
              <a:sym typeface="Gill Sans"/>
            </a:endParaRPr>
          </a:p>
          <a:p>
            <a:pPr marL="0" lvl="0" indent="45720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Rules for constructive discussion</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85 	Joint dialogue, includes a short break</a:t>
            </a:r>
            <a:endParaRPr sz="7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5 	Writing insights</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10	Sharing insights</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400"/>
              <a:buFont typeface="Arial"/>
              <a:buNone/>
            </a:pPr>
            <a:r>
              <a:rPr lang="fi-FI" sz="700">
                <a:solidFill>
                  <a:schemeClr val="dk1"/>
                </a:solidFill>
                <a:latin typeface="Gill Sans"/>
                <a:ea typeface="Gill Sans"/>
                <a:cs typeface="Gill Sans"/>
                <a:sym typeface="Gill Sans"/>
              </a:rPr>
              <a:t>5	Thank you and ending</a:t>
            </a:r>
            <a:endParaRPr sz="7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Altogether 120 min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Take a short break during the conv</a:t>
            </a:r>
            <a:r>
              <a:rPr lang="fi-FI" sz="700" b="0" i="0" u="none" strike="noStrike" cap="none">
                <a:solidFill>
                  <a:schemeClr val="dk1"/>
                </a:solidFill>
                <a:latin typeface="Calibri"/>
                <a:ea typeface="Calibri"/>
                <a:cs typeface="Calibri"/>
                <a:sym typeface="Calibri"/>
              </a:rPr>
              <a:t>ersation if needed.</a:t>
            </a:r>
            <a:endParaRPr sz="700" b="0" i="0" u="none" strike="noStrike" cap="none">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i-FI" sz="700">
                <a:solidFill>
                  <a:schemeClr val="dk1"/>
                </a:solidFill>
                <a:latin typeface="Gill Sans"/>
                <a:ea typeface="Gill Sans"/>
                <a:cs typeface="Gill Sans"/>
                <a:sym typeface="Gill Sans"/>
              </a:rPr>
              <a:t>On the right, you can find a suggested way of verbalising the matter and tips.</a:t>
            </a:r>
            <a:br>
              <a:rPr lang="fi-FI" sz="700" b="1">
                <a:solidFill>
                  <a:schemeClr val="dk1"/>
                </a:solidFill>
                <a:latin typeface="Gill Sans"/>
                <a:ea typeface="Gill Sans"/>
                <a:cs typeface="Gill Sans"/>
                <a:sym typeface="Gill Sans"/>
              </a:rPr>
            </a:br>
            <a:r>
              <a:rPr lang="fi-FI" sz="700" b="1">
                <a:solidFill>
                  <a:schemeClr val="dk1"/>
                </a:solidFill>
                <a:latin typeface="Gill Sans"/>
                <a:ea typeface="Gill Sans"/>
                <a:cs typeface="Gill Sans"/>
                <a:sym typeface="Gill Sans"/>
              </a:rPr>
              <a:t>Basic font: </a:t>
            </a:r>
            <a:r>
              <a:rPr lang="fi-FI" sz="700">
                <a:solidFill>
                  <a:schemeClr val="dk1"/>
                </a:solidFill>
                <a:latin typeface="Gill Sans"/>
                <a:ea typeface="Gill Sans"/>
                <a:cs typeface="Gill Sans"/>
                <a:sym typeface="Gill Sans"/>
              </a:rPr>
              <a:t>You can say it like this, for instance. You can also verbalise the matters as you see fit. </a:t>
            </a:r>
            <a:br>
              <a:rPr lang="fi-FI" sz="700">
                <a:solidFill>
                  <a:schemeClr val="dk1"/>
                </a:solidFill>
                <a:latin typeface="Gill Sans"/>
                <a:ea typeface="Gill Sans"/>
                <a:cs typeface="Gill Sans"/>
                <a:sym typeface="Gill Sans"/>
              </a:rPr>
            </a:br>
            <a:r>
              <a:rPr lang="fi-FI" sz="700" b="1" i="1">
                <a:solidFill>
                  <a:schemeClr val="dk1"/>
                </a:solidFill>
                <a:latin typeface="Gill Sans"/>
                <a:ea typeface="Gill Sans"/>
                <a:cs typeface="Gill Sans"/>
                <a:sym typeface="Gill Sans"/>
              </a:rPr>
              <a:t>Font in italics: </a:t>
            </a:r>
            <a:r>
              <a:rPr lang="fi-FI" sz="700" i="1">
                <a:solidFill>
                  <a:schemeClr val="dk1"/>
                </a:solidFill>
                <a:latin typeface="Gill Sans"/>
                <a:ea typeface="Gill Sans"/>
                <a:cs typeface="Gill Sans"/>
                <a:sym typeface="Gill Sans"/>
              </a:rPr>
              <a:t>help for the instructor to facilitate the discussion.</a:t>
            </a:r>
            <a:endParaRPr sz="700" b="1">
              <a:solidFill>
                <a:schemeClr val="dk1"/>
              </a:solidFill>
              <a:latin typeface="Gill Sans"/>
              <a:ea typeface="Gill Sans"/>
              <a:cs typeface="Gill Sans"/>
              <a:sym typeface="Gill Sans"/>
            </a:endParaRPr>
          </a:p>
        </p:txBody>
      </p:sp>
      <p:cxnSp>
        <p:nvCxnSpPr>
          <p:cNvPr id="242" name="Google Shape;242;gc0f2b2eed9_0_4"/>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pic>
        <p:nvPicPr>
          <p:cNvPr id="243" name="Google Shape;243;gc0f2b2eed9_0_4"/>
          <p:cNvPicPr preferRelativeResize="0"/>
          <p:nvPr/>
        </p:nvPicPr>
        <p:blipFill rotWithShape="1">
          <a:blip r:embed="rId3">
            <a:alphaModFix/>
          </a:blip>
          <a:srcRect/>
          <a:stretch/>
        </p:blipFill>
        <p:spPr>
          <a:xfrm>
            <a:off x="2409462" y="2894875"/>
            <a:ext cx="941077" cy="217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cxnSp>
        <p:nvCxnSpPr>
          <p:cNvPr id="249" name="Google Shape;249;g125c2bb8f1c_0_2"/>
          <p:cNvCxnSpPr/>
          <p:nvPr/>
        </p:nvCxnSpPr>
        <p:spPr>
          <a:xfrm rot="10800000">
            <a:off x="1467230" y="2848631"/>
            <a:ext cx="2837700" cy="0"/>
          </a:xfrm>
          <a:prstGeom prst="straightConnector1">
            <a:avLst/>
          </a:prstGeom>
          <a:noFill/>
          <a:ln w="19050" cap="flat" cmpd="sng">
            <a:solidFill>
              <a:srgbClr val="FFE006"/>
            </a:solidFill>
            <a:prstDash val="solid"/>
            <a:round/>
            <a:headEnd type="none" w="sm" len="sm"/>
            <a:tailEnd type="none" w="sm" len="sm"/>
          </a:ln>
        </p:spPr>
      </p:cxnSp>
      <p:sp>
        <p:nvSpPr>
          <p:cNvPr id="250" name="Google Shape;250;g125c2bb8f1c_0_2"/>
          <p:cNvSpPr txBox="1"/>
          <p:nvPr/>
        </p:nvSpPr>
        <p:spPr>
          <a:xfrm>
            <a:off x="212547" y="154187"/>
            <a:ext cx="2509500" cy="30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9"/>
              <a:buFont typeface="Merriweather Sans"/>
              <a:buNone/>
            </a:pPr>
            <a:endParaRPr sz="709" b="0" i="1" u="none" strike="noStrike" cap="none">
              <a:solidFill>
                <a:schemeClr val="dk1"/>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chemeClr val="dk1"/>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chemeClr val="dk1"/>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1" u="none" strike="noStrike" cap="none">
              <a:solidFill>
                <a:schemeClr val="dk1"/>
              </a:solidFill>
              <a:latin typeface="Arial"/>
              <a:ea typeface="Arial"/>
              <a:cs typeface="Arial"/>
              <a:sym typeface="Arial"/>
            </a:endParaRPr>
          </a:p>
          <a:p>
            <a:pPr marL="0" marR="0" lvl="0" indent="0" algn="l" rtl="0">
              <a:lnSpc>
                <a:spcPct val="100000"/>
              </a:lnSpc>
              <a:spcBef>
                <a:spcPts val="142"/>
              </a:spcBef>
              <a:spcAft>
                <a:spcPts val="0"/>
              </a:spcAft>
              <a:buClr>
                <a:srgbClr val="000000"/>
              </a:buClr>
              <a:buSzPts val="709"/>
              <a:buFont typeface="Merriweather Sans"/>
              <a:buNone/>
            </a:pPr>
            <a:endParaRPr sz="709" b="0" i="0" u="none" strike="noStrike" cap="none">
              <a:solidFill>
                <a:schemeClr val="dk1"/>
              </a:solidFill>
              <a:latin typeface="Arial"/>
              <a:ea typeface="Arial"/>
              <a:cs typeface="Arial"/>
              <a:sym typeface="Arial"/>
            </a:endParaRPr>
          </a:p>
        </p:txBody>
      </p:sp>
      <p:sp>
        <p:nvSpPr>
          <p:cNvPr id="251" name="Google Shape;251;g125c2bb8f1c_0_2"/>
          <p:cNvSpPr txBox="1"/>
          <p:nvPr/>
        </p:nvSpPr>
        <p:spPr>
          <a:xfrm>
            <a:off x="1091575" y="447775"/>
            <a:ext cx="3771900" cy="2404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fi-FI" sz="945" b="1">
                <a:latin typeface="Gill Sans"/>
                <a:ea typeface="Gill Sans"/>
                <a:cs typeface="Gill Sans"/>
                <a:sym typeface="Gill Sans"/>
              </a:rPr>
              <a:t>Help for the facilitator</a:t>
            </a:r>
            <a:endParaRPr/>
          </a:p>
          <a:p>
            <a:pPr marL="0" marR="0" lvl="0" indent="0" algn="l" rtl="0">
              <a:lnSpc>
                <a:spcPct val="100000"/>
              </a:lnSpc>
              <a:spcBef>
                <a:spcPts val="0"/>
              </a:spcBef>
              <a:spcAft>
                <a:spcPts val="0"/>
              </a:spcAft>
              <a:buNone/>
            </a:pPr>
            <a:endParaRPr sz="661"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i-FI" sz="756">
                <a:latin typeface="Gill Sans"/>
                <a:ea typeface="Gill Sans"/>
                <a:cs typeface="Gill Sans"/>
                <a:sym typeface="Gill Sans"/>
              </a:rPr>
              <a:t>Supporting democracy can be many different things, for example:</a:t>
            </a:r>
            <a:endParaRPr/>
          </a:p>
          <a:p>
            <a:pPr marL="0" marR="0" lvl="0" indent="0" algn="l" rtl="0">
              <a:lnSpc>
                <a:spcPct val="100000"/>
              </a:lnSpc>
              <a:spcBef>
                <a:spcPts val="0"/>
              </a:spcBef>
              <a:spcAft>
                <a:spcPts val="0"/>
              </a:spcAft>
              <a:buNone/>
            </a:pPr>
            <a:endParaRPr sz="756" b="0" i="0" u="none" strike="noStrike" cap="none">
              <a:solidFill>
                <a:srgbClr val="000000"/>
              </a:solidFill>
              <a:latin typeface="Gill Sans"/>
              <a:ea typeface="Gill Sans"/>
              <a:cs typeface="Gill Sans"/>
              <a:sym typeface="Gill Sans"/>
            </a:endParaRPr>
          </a:p>
          <a:p>
            <a:pPr marL="380423" marR="0" lvl="1" indent="-134987" algn="l" rtl="0">
              <a:lnSpc>
                <a:spcPct val="100000"/>
              </a:lnSpc>
              <a:spcBef>
                <a:spcPts val="0"/>
              </a:spcBef>
              <a:spcAft>
                <a:spcPts val="0"/>
              </a:spcAft>
              <a:buClr>
                <a:srgbClr val="000000"/>
              </a:buClr>
              <a:buSzPts val="700"/>
              <a:buFont typeface="Arial"/>
              <a:buChar char="•"/>
            </a:pPr>
            <a:r>
              <a:rPr lang="fi-FI" sz="700">
                <a:latin typeface="Gill Sans"/>
                <a:ea typeface="Gill Sans"/>
                <a:cs typeface="Gill Sans"/>
                <a:sym typeface="Gill Sans"/>
              </a:rPr>
              <a:t>Voting</a:t>
            </a:r>
            <a:endParaRPr/>
          </a:p>
          <a:p>
            <a:pPr marL="380423" marR="0" lvl="1" indent="-134987" algn="l" rtl="0">
              <a:lnSpc>
                <a:spcPct val="100000"/>
              </a:lnSpc>
              <a:spcBef>
                <a:spcPts val="0"/>
              </a:spcBef>
              <a:spcAft>
                <a:spcPts val="0"/>
              </a:spcAft>
              <a:buClr>
                <a:srgbClr val="000000"/>
              </a:buClr>
              <a:buSzPts val="700"/>
              <a:buFont typeface="Arial"/>
              <a:buChar char="•"/>
            </a:pPr>
            <a:r>
              <a:rPr lang="fi-FI" sz="700">
                <a:latin typeface="Gill Sans"/>
                <a:ea typeface="Gill Sans"/>
                <a:cs typeface="Gill Sans"/>
                <a:sym typeface="Gill Sans"/>
              </a:rPr>
              <a:t>Active citizenship for example in NGO’s, schools, communities, work or other organizations</a:t>
            </a:r>
            <a:endParaRPr/>
          </a:p>
          <a:p>
            <a:pPr marL="380423" marR="0" lvl="1" indent="-134987" algn="l" rtl="0">
              <a:lnSpc>
                <a:spcPct val="100000"/>
              </a:lnSpc>
              <a:spcBef>
                <a:spcPts val="0"/>
              </a:spcBef>
              <a:spcAft>
                <a:spcPts val="0"/>
              </a:spcAft>
              <a:buClr>
                <a:srgbClr val="000000"/>
              </a:buClr>
              <a:buSzPts val="700"/>
              <a:buFont typeface="Arial"/>
              <a:buChar char="•"/>
            </a:pPr>
            <a:r>
              <a:rPr lang="fi-FI" sz="700">
                <a:latin typeface="Gill Sans"/>
                <a:ea typeface="Gill Sans"/>
                <a:cs typeface="Gill Sans"/>
                <a:sym typeface="Gill Sans"/>
              </a:rPr>
              <a:t>Defending equality, freedom and justice </a:t>
            </a:r>
            <a:endParaRPr sz="700">
              <a:latin typeface="Gill Sans"/>
              <a:ea typeface="Gill Sans"/>
              <a:cs typeface="Gill Sans"/>
              <a:sym typeface="Gill Sans"/>
            </a:endParaRPr>
          </a:p>
          <a:p>
            <a:pPr marL="380423" marR="0" lvl="1" indent="-134987" algn="l" rtl="0">
              <a:lnSpc>
                <a:spcPct val="100000"/>
              </a:lnSpc>
              <a:spcBef>
                <a:spcPts val="0"/>
              </a:spcBef>
              <a:spcAft>
                <a:spcPts val="0"/>
              </a:spcAft>
              <a:buSzPts val="700"/>
              <a:buFont typeface="Gill Sans"/>
              <a:buChar char="•"/>
            </a:pPr>
            <a:r>
              <a:rPr lang="fi-FI" sz="700">
                <a:latin typeface="Gill Sans"/>
                <a:ea typeface="Gill Sans"/>
                <a:cs typeface="Gill Sans"/>
                <a:sym typeface="Gill Sans"/>
              </a:rPr>
              <a:t>Organizing dialogues about meaningful and important issues, listening to others</a:t>
            </a:r>
            <a:endParaRPr sz="700">
              <a:latin typeface="Gill Sans"/>
              <a:ea typeface="Gill Sans"/>
              <a:cs typeface="Gill Sans"/>
              <a:sym typeface="Gill Sans"/>
            </a:endParaRPr>
          </a:p>
          <a:p>
            <a:pPr marL="380423" marR="0" lvl="1" indent="-134987" algn="l" rtl="0">
              <a:lnSpc>
                <a:spcPct val="100000"/>
              </a:lnSpc>
              <a:spcBef>
                <a:spcPts val="0"/>
              </a:spcBef>
              <a:spcAft>
                <a:spcPts val="0"/>
              </a:spcAft>
              <a:buSzPts val="700"/>
              <a:buFont typeface="Gill Sans"/>
              <a:buChar char="•"/>
            </a:pPr>
            <a:r>
              <a:rPr lang="fi-FI" sz="700">
                <a:latin typeface="Gill Sans"/>
                <a:ea typeface="Gill Sans"/>
                <a:cs typeface="Gill Sans"/>
                <a:sym typeface="Gill Sans"/>
              </a:rPr>
              <a:t>Taking part in public debate</a:t>
            </a:r>
            <a:endParaRPr sz="700">
              <a:latin typeface="Gill Sans"/>
              <a:ea typeface="Gill Sans"/>
              <a:cs typeface="Gill Sans"/>
              <a:sym typeface="Gill Sans"/>
            </a:endParaRPr>
          </a:p>
          <a:p>
            <a:pPr marL="380423" marR="0" lvl="1" indent="-134987" algn="l" rtl="0">
              <a:lnSpc>
                <a:spcPct val="100000"/>
              </a:lnSpc>
              <a:spcBef>
                <a:spcPts val="0"/>
              </a:spcBef>
              <a:spcAft>
                <a:spcPts val="0"/>
              </a:spcAft>
              <a:buSzPts val="700"/>
              <a:buFont typeface="Gill Sans"/>
              <a:buChar char="•"/>
            </a:pPr>
            <a:r>
              <a:rPr lang="fi-FI" sz="700">
                <a:latin typeface="Gill Sans"/>
                <a:ea typeface="Gill Sans"/>
                <a:cs typeface="Gill Sans"/>
                <a:sym typeface="Gill Sans"/>
              </a:rPr>
              <a:t>Taking part in politics</a:t>
            </a:r>
            <a:endParaRPr sz="700">
              <a:latin typeface="Gill Sans"/>
              <a:ea typeface="Gill Sans"/>
              <a:cs typeface="Gill Sans"/>
              <a:sym typeface="Gill Sans"/>
            </a:endParaRPr>
          </a:p>
          <a:p>
            <a:pPr marL="380423" marR="0" lvl="1" indent="-134987" algn="l" rtl="0">
              <a:lnSpc>
                <a:spcPct val="100000"/>
              </a:lnSpc>
              <a:spcBef>
                <a:spcPts val="0"/>
              </a:spcBef>
              <a:spcAft>
                <a:spcPts val="0"/>
              </a:spcAft>
              <a:buSzPts val="700"/>
              <a:buFont typeface="Gill Sans"/>
              <a:buChar char="•"/>
            </a:pPr>
            <a:r>
              <a:rPr lang="fi-FI" sz="700">
                <a:latin typeface="Gill Sans"/>
                <a:ea typeface="Gill Sans"/>
                <a:cs typeface="Gill Sans"/>
                <a:sym typeface="Gill Sans"/>
              </a:rPr>
              <a:t>Reading news, magazines and books, watching documentaries, listening to audio documentaries, getting more and / or in depth information</a:t>
            </a:r>
            <a:endParaRPr/>
          </a:p>
          <a:p>
            <a:pPr marL="380423" marR="0" lvl="1" indent="-134987" algn="l" rtl="0">
              <a:lnSpc>
                <a:spcPct val="100000"/>
              </a:lnSpc>
              <a:spcBef>
                <a:spcPts val="0"/>
              </a:spcBef>
              <a:spcAft>
                <a:spcPts val="0"/>
              </a:spcAft>
              <a:buClr>
                <a:srgbClr val="000000"/>
              </a:buClr>
              <a:buSzPts val="700"/>
              <a:buFont typeface="Arial"/>
              <a:buChar char="•"/>
            </a:pPr>
            <a:r>
              <a:rPr lang="fi-FI" sz="700">
                <a:latin typeface="Gill Sans"/>
                <a:ea typeface="Gill Sans"/>
                <a:cs typeface="Gill Sans"/>
                <a:sym typeface="Gill Sans"/>
              </a:rPr>
              <a:t>Helping people in need, donating money on a good cause, being an ally or an activist</a:t>
            </a:r>
            <a:endParaRPr sz="700">
              <a:latin typeface="Gill Sans"/>
              <a:ea typeface="Gill Sans"/>
              <a:cs typeface="Gill Sans"/>
              <a:sym typeface="Gill Sans"/>
            </a:endParaRPr>
          </a:p>
          <a:p>
            <a:pPr marL="380423" marR="0" lvl="1" indent="-134987" algn="l" rtl="0">
              <a:lnSpc>
                <a:spcPct val="100000"/>
              </a:lnSpc>
              <a:spcBef>
                <a:spcPts val="0"/>
              </a:spcBef>
              <a:spcAft>
                <a:spcPts val="0"/>
              </a:spcAft>
              <a:buSzPts val="700"/>
              <a:buFont typeface="Gill Sans"/>
              <a:buChar char="•"/>
            </a:pPr>
            <a:r>
              <a:rPr lang="fi-FI" sz="700">
                <a:latin typeface="Gill Sans"/>
                <a:ea typeface="Gill Sans"/>
                <a:cs typeface="Gill Sans"/>
                <a:sym typeface="Gill Sans"/>
              </a:rPr>
              <a:t>Supporting others to know more about the possibilities to be an active citizen</a:t>
            </a:r>
            <a:endParaRPr sz="700">
              <a:latin typeface="Gill Sans"/>
              <a:ea typeface="Gill Sans"/>
              <a:cs typeface="Gill Sans"/>
              <a:sym typeface="Gill Sans"/>
            </a:endParaRPr>
          </a:p>
          <a:p>
            <a:pPr marL="380423" marR="0" lvl="1" indent="-134987" algn="l" rtl="0">
              <a:lnSpc>
                <a:spcPct val="100000"/>
              </a:lnSpc>
              <a:spcBef>
                <a:spcPts val="0"/>
              </a:spcBef>
              <a:spcAft>
                <a:spcPts val="0"/>
              </a:spcAft>
              <a:buSzPts val="700"/>
              <a:buFont typeface="Gill Sans"/>
              <a:buChar char="•"/>
            </a:pPr>
            <a:r>
              <a:rPr lang="fi-FI" sz="700">
                <a:latin typeface="Gill Sans"/>
                <a:ea typeface="Gill Sans"/>
                <a:cs typeface="Gill Sans"/>
                <a:sym typeface="Gill Sans"/>
              </a:rPr>
              <a:t>Volunteering in different organizations</a:t>
            </a:r>
            <a:endParaRPr sz="700">
              <a:latin typeface="Gill Sans"/>
              <a:ea typeface="Gill Sans"/>
              <a:cs typeface="Gill Sans"/>
              <a:sym typeface="Gill Sans"/>
            </a:endParaRPr>
          </a:p>
          <a:p>
            <a:pPr marL="380423" marR="0" lvl="1" indent="-134987" algn="l" rtl="0">
              <a:lnSpc>
                <a:spcPct val="100000"/>
              </a:lnSpc>
              <a:spcBef>
                <a:spcPts val="0"/>
              </a:spcBef>
              <a:spcAft>
                <a:spcPts val="0"/>
              </a:spcAft>
              <a:buSzPts val="700"/>
              <a:buFont typeface="Gill Sans"/>
              <a:buChar char="•"/>
            </a:pPr>
            <a:r>
              <a:rPr lang="fi-FI" sz="700">
                <a:latin typeface="Gill Sans"/>
                <a:ea typeface="Gill Sans"/>
                <a:cs typeface="Gill Sans"/>
                <a:sym typeface="Gill Sans"/>
              </a:rPr>
              <a:t>Doing research </a:t>
            </a:r>
            <a:r>
              <a:rPr lang="fi-FI" sz="700">
                <a:solidFill>
                  <a:schemeClr val="dk1"/>
                </a:solidFill>
                <a:latin typeface="Gill Sans"/>
                <a:ea typeface="Gill Sans"/>
                <a:cs typeface="Gill Sans"/>
                <a:sym typeface="Gill Sans"/>
              </a:rPr>
              <a:t>and or sharing important information</a:t>
            </a:r>
            <a:endParaRPr sz="700">
              <a:latin typeface="Gill Sans"/>
              <a:ea typeface="Gill Sans"/>
              <a:cs typeface="Gill Sans"/>
              <a:sym typeface="Gill Sans"/>
            </a:endParaRPr>
          </a:p>
          <a:p>
            <a:pPr marL="380423" marR="0" lvl="1" indent="-134987" algn="l" rtl="0">
              <a:lnSpc>
                <a:spcPct val="100000"/>
              </a:lnSpc>
              <a:spcBef>
                <a:spcPts val="0"/>
              </a:spcBef>
              <a:spcAft>
                <a:spcPts val="0"/>
              </a:spcAft>
              <a:buClr>
                <a:srgbClr val="000000"/>
              </a:buClr>
              <a:buSzPts val="700"/>
              <a:buFont typeface="Arial"/>
              <a:buChar char="•"/>
            </a:pPr>
            <a:r>
              <a:rPr lang="fi-FI" sz="700">
                <a:latin typeface="Gill Sans"/>
                <a:ea typeface="Gill Sans"/>
                <a:cs typeface="Gill Sans"/>
                <a:sym typeface="Gill Sans"/>
              </a:rPr>
              <a:t>…or many other things, what comes to your mind?</a:t>
            </a:r>
            <a:endParaRPr sz="756"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323"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323"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756" b="0" i="0" u="none" strike="noStrike" cap="none">
              <a:solidFill>
                <a:srgbClr val="000000"/>
              </a:solidFill>
              <a:latin typeface="Gill Sans"/>
              <a:ea typeface="Gill Sans"/>
              <a:cs typeface="Gill Sans"/>
              <a:sym typeface="Gill Sans"/>
            </a:endParaRPr>
          </a:p>
        </p:txBody>
      </p:sp>
      <p:pic>
        <p:nvPicPr>
          <p:cNvPr id="252" name="Google Shape;252;g125c2bb8f1c_0_2"/>
          <p:cNvPicPr preferRelativeResize="0"/>
          <p:nvPr/>
        </p:nvPicPr>
        <p:blipFill rotWithShape="1">
          <a:blip r:embed="rId3">
            <a:alphaModFix/>
          </a:blip>
          <a:srcRect/>
          <a:stretch/>
        </p:blipFill>
        <p:spPr>
          <a:xfrm>
            <a:off x="2409462" y="2915250"/>
            <a:ext cx="941076" cy="217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c0f2b2eed9_0_11"/>
          <p:cNvSpPr txBox="1"/>
          <p:nvPr/>
        </p:nvSpPr>
        <p:spPr>
          <a:xfrm>
            <a:off x="389800" y="328875"/>
            <a:ext cx="2448300" cy="252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400"/>
              <a:buFont typeface="Arial"/>
              <a:buNone/>
            </a:pPr>
            <a:r>
              <a:rPr lang="fi-FI" sz="900" b="1">
                <a:solidFill>
                  <a:schemeClr val="dk1"/>
                </a:solidFill>
                <a:latin typeface="Gill Sans"/>
                <a:ea typeface="Gill Sans"/>
                <a:cs typeface="Gill Sans"/>
                <a:sym typeface="Gill Sans"/>
              </a:rPr>
              <a:t>How to defend democracy?</a:t>
            </a:r>
            <a:endParaRPr sz="900" b="1">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r>
              <a:rPr lang="fi-FI" sz="700" b="0" i="0" u="none" strike="noStrike" cap="none">
                <a:solidFill>
                  <a:schemeClr val="dk1"/>
                </a:solidFill>
                <a:latin typeface="Gill Sans"/>
                <a:ea typeface="Gill Sans"/>
                <a:cs typeface="Gill Sans"/>
                <a:sym typeface="Gill Sans"/>
              </a:rPr>
              <a:t>Min	Part			Time</a:t>
            </a:r>
            <a:endParaRPr sz="7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400"/>
              <a:buFont typeface="Arial"/>
              <a:buNone/>
            </a:pPr>
            <a:endParaRPr sz="700" i="0" u="none" strike="noStrike" cap="none">
              <a:solidFill>
                <a:srgbClr val="FF0000"/>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15 	Start, Introduction, </a:t>
            </a:r>
            <a:endParaRPr sz="700">
              <a:solidFill>
                <a:schemeClr val="dk1"/>
              </a:solidFill>
              <a:latin typeface="Gill Sans"/>
              <a:ea typeface="Gill Sans"/>
              <a:cs typeface="Gill Sans"/>
              <a:sym typeface="Gill Sans"/>
            </a:endParaRPr>
          </a:p>
          <a:p>
            <a:pPr marL="0" lvl="0" indent="45720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Rules for constructive discussion</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85 	Joint dialogue, includes a short break</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b="1">
                <a:solidFill>
                  <a:schemeClr val="dk1"/>
                </a:solidFill>
                <a:latin typeface="Gill Sans"/>
                <a:ea typeface="Gill Sans"/>
                <a:cs typeface="Gill Sans"/>
                <a:sym typeface="Gill Sans"/>
              </a:rPr>
              <a:t>5 	Writing insights</a:t>
            </a:r>
            <a:endParaRPr sz="7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900"/>
              <a:buFont typeface="Arial"/>
              <a:buNone/>
            </a:pPr>
            <a:r>
              <a:rPr lang="fi-FI" sz="700">
                <a:solidFill>
                  <a:schemeClr val="dk1"/>
                </a:solidFill>
                <a:latin typeface="Gill Sans"/>
                <a:ea typeface="Gill Sans"/>
                <a:cs typeface="Gill Sans"/>
                <a:sym typeface="Gill Sans"/>
              </a:rPr>
              <a:t>10	Sharing insights</a:t>
            </a:r>
            <a:endParaRPr sz="7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400"/>
              <a:buFont typeface="Arial"/>
              <a:buNone/>
            </a:pPr>
            <a:r>
              <a:rPr lang="fi-FI" sz="700">
                <a:solidFill>
                  <a:schemeClr val="dk1"/>
                </a:solidFill>
                <a:latin typeface="Gill Sans"/>
                <a:ea typeface="Gill Sans"/>
                <a:cs typeface="Gill Sans"/>
                <a:sym typeface="Gill Sans"/>
              </a:rPr>
              <a:t>5	Thank you and ending</a:t>
            </a:r>
            <a:endParaRPr sz="7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Altogether 120 min</a:t>
            </a:r>
            <a:endParaRPr sz="7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900"/>
              <a:buFont typeface="Arial"/>
              <a:buNone/>
            </a:pPr>
            <a:r>
              <a:rPr lang="fi-FI" sz="700" b="0" i="0" u="none" strike="noStrike" cap="none">
                <a:solidFill>
                  <a:schemeClr val="dk1"/>
                </a:solidFill>
                <a:latin typeface="Gill Sans"/>
                <a:ea typeface="Gill Sans"/>
                <a:cs typeface="Gill Sans"/>
                <a:sym typeface="Gill Sans"/>
              </a:rPr>
              <a:t>Take a short break during the conv</a:t>
            </a:r>
            <a:r>
              <a:rPr lang="fi-FI" sz="700" b="0" i="0" u="none" strike="noStrike" cap="none">
                <a:solidFill>
                  <a:schemeClr val="dk1"/>
                </a:solidFill>
                <a:latin typeface="Calibri"/>
                <a:ea typeface="Calibri"/>
                <a:cs typeface="Calibri"/>
                <a:sym typeface="Calibri"/>
              </a:rPr>
              <a:t>ersation if needed.</a:t>
            </a:r>
            <a:endParaRPr sz="700" b="0" i="0" u="none" strike="noStrike" cap="none">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i-FI" sz="700">
                <a:solidFill>
                  <a:schemeClr val="dk1"/>
                </a:solidFill>
                <a:latin typeface="Gill Sans"/>
                <a:ea typeface="Gill Sans"/>
                <a:cs typeface="Gill Sans"/>
                <a:sym typeface="Gill Sans"/>
              </a:rPr>
              <a:t>On the right, you can find a suggested way of verbalising the matter and tips.</a:t>
            </a:r>
            <a:br>
              <a:rPr lang="fi-FI" sz="700" b="1">
                <a:solidFill>
                  <a:schemeClr val="dk1"/>
                </a:solidFill>
                <a:latin typeface="Gill Sans"/>
                <a:ea typeface="Gill Sans"/>
                <a:cs typeface="Gill Sans"/>
                <a:sym typeface="Gill Sans"/>
              </a:rPr>
            </a:br>
            <a:r>
              <a:rPr lang="fi-FI" sz="700" b="1">
                <a:solidFill>
                  <a:schemeClr val="dk1"/>
                </a:solidFill>
                <a:latin typeface="Gill Sans"/>
                <a:ea typeface="Gill Sans"/>
                <a:cs typeface="Gill Sans"/>
                <a:sym typeface="Gill Sans"/>
              </a:rPr>
              <a:t>Basic font: </a:t>
            </a:r>
            <a:r>
              <a:rPr lang="fi-FI" sz="700">
                <a:solidFill>
                  <a:schemeClr val="dk1"/>
                </a:solidFill>
                <a:latin typeface="Gill Sans"/>
                <a:ea typeface="Gill Sans"/>
                <a:cs typeface="Gill Sans"/>
                <a:sym typeface="Gill Sans"/>
              </a:rPr>
              <a:t>You can say it like this, for instance. You can also verbalise the matters as you see fit. </a:t>
            </a:r>
            <a:br>
              <a:rPr lang="fi-FI" sz="700">
                <a:solidFill>
                  <a:schemeClr val="dk1"/>
                </a:solidFill>
                <a:latin typeface="Gill Sans"/>
                <a:ea typeface="Gill Sans"/>
                <a:cs typeface="Gill Sans"/>
                <a:sym typeface="Gill Sans"/>
              </a:rPr>
            </a:br>
            <a:r>
              <a:rPr lang="fi-FI" sz="700" b="1" i="1">
                <a:solidFill>
                  <a:schemeClr val="dk1"/>
                </a:solidFill>
                <a:latin typeface="Gill Sans"/>
                <a:ea typeface="Gill Sans"/>
                <a:cs typeface="Gill Sans"/>
                <a:sym typeface="Gill Sans"/>
              </a:rPr>
              <a:t>Font in italics: </a:t>
            </a:r>
            <a:r>
              <a:rPr lang="fi-FI" sz="700" i="1">
                <a:solidFill>
                  <a:schemeClr val="dk1"/>
                </a:solidFill>
                <a:latin typeface="Gill Sans"/>
                <a:ea typeface="Gill Sans"/>
                <a:cs typeface="Gill Sans"/>
                <a:sym typeface="Gill Sans"/>
              </a:rPr>
              <a:t>help for the instructor to facilitate the discussion.</a:t>
            </a:r>
            <a:endParaRPr sz="700" b="1">
              <a:solidFill>
                <a:schemeClr val="dk1"/>
              </a:solidFill>
              <a:latin typeface="Gill Sans"/>
              <a:ea typeface="Gill Sans"/>
              <a:cs typeface="Gill Sans"/>
              <a:sym typeface="Gill Sans"/>
            </a:endParaRPr>
          </a:p>
        </p:txBody>
      </p:sp>
      <p:sp>
        <p:nvSpPr>
          <p:cNvPr id="259" name="Google Shape;259;gc0f2b2eed9_0_11"/>
          <p:cNvSpPr txBox="1"/>
          <p:nvPr/>
        </p:nvSpPr>
        <p:spPr>
          <a:xfrm>
            <a:off x="3101825" y="328875"/>
            <a:ext cx="2385600" cy="276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900"/>
              <a:buFont typeface="Arial"/>
              <a:buNone/>
            </a:pPr>
            <a:r>
              <a:rPr lang="fi-FI" sz="900" b="1" i="0" u="none" strike="noStrike" cap="none">
                <a:solidFill>
                  <a:schemeClr val="dk1"/>
                </a:solidFill>
                <a:latin typeface="Gill Sans"/>
                <a:ea typeface="Gill Sans"/>
                <a:cs typeface="Gill Sans"/>
                <a:sym typeface="Gill Sans"/>
              </a:rPr>
              <a:t>Writing insights</a:t>
            </a:r>
            <a:endParaRPr sz="9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Thank you for a great and constructive discussion! </a:t>
            </a:r>
            <a:br>
              <a:rPr lang="fi-FI" sz="700" b="0" i="0" u="none" strike="noStrike" cap="none">
                <a:solidFill>
                  <a:schemeClr val="dk1"/>
                </a:solidFill>
                <a:latin typeface="Gill Sans"/>
                <a:ea typeface="Gill Sans"/>
                <a:cs typeface="Gill Sans"/>
                <a:sym typeface="Gill Sans"/>
              </a:rPr>
            </a:br>
            <a:r>
              <a:rPr lang="fi-FI" sz="700" b="0" i="0" u="none" strike="noStrike" cap="none">
                <a:solidFill>
                  <a:schemeClr val="dk1"/>
                </a:solidFill>
                <a:latin typeface="Gill Sans"/>
                <a:ea typeface="Gill Sans"/>
                <a:cs typeface="Gill Sans"/>
                <a:sym typeface="Gill Sans"/>
              </a:rPr>
              <a:t>Next, we will write the insights we gained in this discussion. </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Think of a few insights, feelings or thoughts that remained in your mind from the discussion. Did you get any new thoughts of the topic? Do you perhaps now think differently about something than before? Write these in the chat (or in your own paper). </a:t>
            </a:r>
            <a:br>
              <a:rPr lang="fi-FI" sz="700" b="0" i="0" u="none" strike="noStrike" cap="none">
                <a:solidFill>
                  <a:schemeClr val="dk1"/>
                </a:solidFill>
                <a:latin typeface="Gill Sans"/>
                <a:ea typeface="Gill Sans"/>
                <a:cs typeface="Gill Sans"/>
                <a:sym typeface="Gill Sans"/>
              </a:rPr>
            </a:br>
            <a:br>
              <a:rPr lang="fi-FI" sz="700" b="0" i="0" u="none" strike="noStrike" cap="none">
                <a:solidFill>
                  <a:schemeClr val="dk1"/>
                </a:solidFill>
                <a:latin typeface="Gill Sans"/>
                <a:ea typeface="Gill Sans"/>
                <a:cs typeface="Gill Sans"/>
                <a:sym typeface="Gill Sans"/>
              </a:rPr>
            </a:br>
            <a:r>
              <a:rPr lang="fi-FI" sz="700" b="0" i="0" u="none" strike="noStrike" cap="none">
                <a:solidFill>
                  <a:schemeClr val="dk1"/>
                </a:solidFill>
                <a:latin typeface="Gill Sans"/>
                <a:ea typeface="Gill Sans"/>
                <a:cs typeface="Gill Sans"/>
                <a:sym typeface="Gill Sans"/>
              </a:rPr>
              <a:t>(You don’t have to write your own name. I will collect the insights written on paper at the end and create a summary for all of us.) </a:t>
            </a:r>
            <a:endParaRPr sz="7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fi-FI" sz="700" b="0" i="0" u="none" strike="noStrike" cap="none">
                <a:solidFill>
                  <a:schemeClr val="dk1"/>
                </a:solidFill>
                <a:latin typeface="Gill Sans"/>
                <a:ea typeface="Gill Sans"/>
                <a:cs typeface="Gill Sans"/>
                <a:sym typeface="Gill Sans"/>
              </a:rPr>
              <a:t>You have a few minutes to do this. </a:t>
            </a:r>
            <a:br>
              <a:rPr lang="fi-FI" sz="700" b="0" i="0" u="none" strike="noStrike" cap="none">
                <a:solidFill>
                  <a:schemeClr val="dk1"/>
                </a:solidFill>
                <a:latin typeface="Gill Sans"/>
                <a:ea typeface="Gill Sans"/>
                <a:cs typeface="Gill Sans"/>
                <a:sym typeface="Gill Sans"/>
              </a:rPr>
            </a:br>
            <a:r>
              <a:rPr lang="fi-FI" sz="700" b="0" i="0" u="none" strike="noStrike" cap="none">
                <a:solidFill>
                  <a:schemeClr val="dk1"/>
                </a:solidFill>
                <a:latin typeface="Gill Sans"/>
                <a:ea typeface="Gill Sans"/>
                <a:cs typeface="Gill Sans"/>
                <a:sym typeface="Gill Sans"/>
              </a:rPr>
              <a:t>Pick one you would like to share with others.</a:t>
            </a:r>
            <a:endParaRPr sz="7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1200"/>
              </a:spcBef>
              <a:spcAft>
                <a:spcPts val="0"/>
              </a:spcAft>
              <a:buClr>
                <a:srgbClr val="000000"/>
              </a:buClr>
              <a:buSzPts val="700"/>
              <a:buFont typeface="Arial"/>
              <a:buNone/>
            </a:pPr>
            <a:endParaRPr sz="700" b="0" i="0" u="none" strike="noStrike" cap="none">
              <a:solidFill>
                <a:schemeClr val="dk1"/>
              </a:solidFill>
              <a:latin typeface="Gill Sans"/>
              <a:ea typeface="Gill Sans"/>
              <a:cs typeface="Gill Sans"/>
              <a:sym typeface="Gill Sans"/>
            </a:endParaRPr>
          </a:p>
          <a:p>
            <a:pPr marL="1828800" marR="0" lvl="0" indent="0" algn="just" rtl="0">
              <a:lnSpc>
                <a:spcPct val="100000"/>
              </a:lnSpc>
              <a:spcBef>
                <a:spcPts val="0"/>
              </a:spcBef>
              <a:spcAft>
                <a:spcPts val="0"/>
              </a:spcAft>
              <a:buClr>
                <a:schemeClr val="dk1"/>
              </a:buClr>
              <a:buSzPts val="400"/>
              <a:buFont typeface="Arial"/>
              <a:buNone/>
            </a:pPr>
            <a:r>
              <a:rPr lang="fi-FI" sz="700" b="1" i="0" u="none" strike="noStrike" cap="none">
                <a:solidFill>
                  <a:schemeClr val="dk1"/>
                </a:solidFill>
                <a:latin typeface="Gill Sans"/>
                <a:ea typeface="Gill Sans"/>
                <a:cs typeface="Gill Sans"/>
                <a:sym typeface="Gill Sans"/>
              </a:rPr>
              <a:t>5 min</a:t>
            </a:r>
            <a:endParaRPr sz="700" b="0" i="0" u="none" strike="noStrike" cap="none">
              <a:solidFill>
                <a:srgbClr val="000000"/>
              </a:solidFill>
              <a:latin typeface="Gill Sans"/>
              <a:ea typeface="Gill Sans"/>
              <a:cs typeface="Gill Sans"/>
              <a:sym typeface="Gill Sans"/>
            </a:endParaRPr>
          </a:p>
        </p:txBody>
      </p:sp>
      <p:cxnSp>
        <p:nvCxnSpPr>
          <p:cNvPr id="260" name="Google Shape;260;gc0f2b2eed9_0_11"/>
          <p:cNvCxnSpPr/>
          <p:nvPr/>
        </p:nvCxnSpPr>
        <p:spPr>
          <a:xfrm>
            <a:off x="2880000" y="145075"/>
            <a:ext cx="0" cy="2687400"/>
          </a:xfrm>
          <a:prstGeom prst="straightConnector1">
            <a:avLst/>
          </a:prstGeom>
          <a:noFill/>
          <a:ln w="19050" cap="flat" cmpd="sng">
            <a:solidFill>
              <a:srgbClr val="FFE006"/>
            </a:solidFill>
            <a:prstDash val="solid"/>
            <a:round/>
            <a:headEnd type="none" w="sm" len="sm"/>
            <a:tailEnd type="none" w="sm" len="sm"/>
          </a:ln>
        </p:spPr>
      </p:cxnSp>
      <p:pic>
        <p:nvPicPr>
          <p:cNvPr id="261" name="Google Shape;261;gc0f2b2eed9_0_11"/>
          <p:cNvPicPr preferRelativeResize="0"/>
          <p:nvPr/>
        </p:nvPicPr>
        <p:blipFill rotWithShape="1">
          <a:blip r:embed="rId3">
            <a:alphaModFix/>
          </a:blip>
          <a:srcRect/>
          <a:stretch/>
        </p:blipFill>
        <p:spPr>
          <a:xfrm>
            <a:off x="2409462" y="2894875"/>
            <a:ext cx="941077" cy="2171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4F01B7A839938A4A98821D06A7938DA6" ma:contentTypeVersion="9" ma:contentTypeDescription="Luo uusi asiakirja." ma:contentTypeScope="" ma:versionID="7f20a3e56196204f8ad3dd0f11cc771b">
  <xsd:schema xmlns:xsd="http://www.w3.org/2001/XMLSchema" xmlns:xs="http://www.w3.org/2001/XMLSchema" xmlns:p="http://schemas.microsoft.com/office/2006/metadata/properties" xmlns:ns2="fae30c22-8689-423c-a6f0-2d7a1d620336" xmlns:ns3="10465e36-d8aa-4712-8756-2909a242d638" targetNamespace="http://schemas.microsoft.com/office/2006/metadata/properties" ma:root="true" ma:fieldsID="e2df27622a1f0c7e86c6542aa811253e" ns2:_="" ns3:_="">
    <xsd:import namespace="fae30c22-8689-423c-a6f0-2d7a1d620336"/>
    <xsd:import namespace="10465e36-d8aa-4712-8756-2909a242d6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30c22-8689-423c-a6f0-2d7a1d620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465e36-d8aa-4712-8756-2909a242d638"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6BD1B5-1D9D-459C-8D61-AC556ACBC2B7}">
  <ds:schemaRefs>
    <ds:schemaRef ds:uri="http://purl.org/dc/terms/"/>
    <ds:schemaRef ds:uri="fae30c22-8689-423c-a6f0-2d7a1d620336"/>
    <ds:schemaRef ds:uri="http://purl.org/dc/elements/1.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10465e36-d8aa-4712-8756-2909a242d638"/>
    <ds:schemaRef ds:uri="http://www.w3.org/XML/1998/namespace"/>
  </ds:schemaRefs>
</ds:datastoreItem>
</file>

<file path=customXml/itemProps2.xml><?xml version="1.0" encoding="utf-8"?>
<ds:datastoreItem xmlns:ds="http://schemas.openxmlformats.org/officeDocument/2006/customXml" ds:itemID="{565D7462-DA73-43C8-902A-7173ABB3FEE3}">
  <ds:schemaRefs>
    <ds:schemaRef ds:uri="http://schemas.microsoft.com/sharepoint/v3/contenttype/forms"/>
  </ds:schemaRefs>
</ds:datastoreItem>
</file>

<file path=customXml/itemProps3.xml><?xml version="1.0" encoding="utf-8"?>
<ds:datastoreItem xmlns:ds="http://schemas.openxmlformats.org/officeDocument/2006/customXml" ds:itemID="{F2614D4E-3377-4547-A140-993553B4D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e30c22-8689-423c-a6f0-2d7a1d620336"/>
    <ds:schemaRef ds:uri="10465e36-d8aa-4712-8756-2909a242d6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2250</Words>
  <Application>Microsoft Office PowerPoint</Application>
  <PresentationFormat>Mukautettu</PresentationFormat>
  <Paragraphs>264</Paragraphs>
  <Slides>11</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11</vt:i4>
      </vt:variant>
    </vt:vector>
  </HeadingPairs>
  <TitlesOfParts>
    <vt:vector size="19" baseType="lpstr">
      <vt:lpstr>Gill Sans</vt:lpstr>
      <vt:lpstr>Calibri</vt:lpstr>
      <vt:lpstr>Merriweather Sans</vt:lpstr>
      <vt:lpstr>Georgia</vt:lpstr>
      <vt:lpstr>Arial</vt:lpstr>
      <vt:lpstr>Noto Sans Symbols</vt:lpstr>
      <vt:lpstr>Office Theme</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Laaksolahti Hannele</dc:creator>
  <cp:lastModifiedBy>Mansikkala Anna-Leena</cp:lastModifiedBy>
  <cp:revision>1</cp:revision>
  <dcterms:created xsi:type="dcterms:W3CDTF">2017-12-19T11:27:56Z</dcterms:created>
  <dcterms:modified xsi:type="dcterms:W3CDTF">2022-05-02T09:07:56Z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2017-12-18T00:00:00Z</vt:filetime>
  </property>
  <property fmtid="{D5CDD505-2E9C-101B-9397-08002B2CF9AE}" pid="3" name="Creator">
    <vt:lpwstr>Adobe Illustrator CC 22.0 (Macintosh)</vt:lpwstr>
  </property>
  <property fmtid="{D5CDD505-2E9C-101B-9397-08002B2CF9AE}" pid="4" name="LastSaved">
    <vt:filetime>2017-12-19T00:00:00Z</vt:filetime>
  </property>
  <property fmtid="{D5CDD505-2E9C-101B-9397-08002B2CF9AE}" pid="5" name="ContentTypeId">
    <vt:lpwstr>0x0101004F01B7A839938A4A98821D06A7938DA6</vt:lpwstr>
  </property>
</Properties>
</file>