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5759450" cy="3240088"/>
  <p:notesSz cx="15125700" cy="10693400"/>
  <p:embeddedFontLs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Gill Sans" panose="020B0604020202020204" charset="0"/>
      <p:regular r:id="rId27"/>
      <p:bold r:id="rId28"/>
    </p:embeddedFont>
    <p:embeddedFont>
      <p:font typeface="Merriweather Sans"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3">
          <p15:clr>
            <a:srgbClr val="A4A3A4"/>
          </p15:clr>
        </p15:guide>
        <p15:guide id="2" pos="823">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3" roundtripDataSignature="AMtx7mjVunbEWvK0NCi18mUTmoP8rYlw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1BAEF-7C0B-4B5E-8CC3-335B8674E820}" v="5" dt="2022-06-08T10:29:14.184"/>
    <p1510:client id="{DED00B72-56FE-41A4-B448-81EFDE881CEB}" v="7" dt="2022-06-08T10:30:00.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1" d="100"/>
          <a:sy n="221" d="100"/>
        </p:scale>
        <p:origin x="792" y="168"/>
      </p:cViewPr>
      <p:guideLst>
        <p:guide orient="horz" pos="873"/>
        <p:guide pos="8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6554788"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8567738" y="0"/>
            <a:ext cx="6554787"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6825"/>
            <a:ext cx="6554788"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8567738" y="10156825"/>
            <a:ext cx="6554787"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0f2b2eed9_0_11: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c0f2b2eed9_0_11: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c0f2b2eed9_0_11: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0f2b2eed9_0_18: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c0f2b2eed9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c0f2b2eed9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c0f2b2eed9_0_25: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c0f2b2eed9_0_25: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c0f2b2eed9_0_25: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1512888" y="5146675"/>
            <a:ext cx="12099926"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6: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1bdd4b2ff_0_523: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61bdd4b2ff_0_52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61bdd4b2ff_0_52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c8c0b4e5f_0_0: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c8c0b4e5f_0_0: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8c8c0b4e5f_0_0: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445fd9bea_0_8: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2445fd9bea_0_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2445fd9bea_0_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c8c0b4e5f_0_18: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8c8c0b4e5f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8c8c0b4e5f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0f2b2eed9_0_4: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c0f2b2eed9_0_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c0f2b2eed9_0_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a:spLocks noGrp="1" noRot="1" noChangeAspect="1"/>
          </p:cNvSpPr>
          <p:nvPr>
            <p:ph type="sldImg" idx="2"/>
          </p:nvPr>
        </p:nvSpPr>
        <p:spPr>
          <a:xfrm>
            <a:off x="4356100"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6"/>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6"/>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 name="Google Shape;18;p6"/>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68"/>
        <p:cNvGrpSpPr/>
        <p:nvPr/>
      </p:nvGrpSpPr>
      <p:grpSpPr>
        <a:xfrm>
          <a:off x="0" y="0"/>
          <a:ext cx="0" cy="0"/>
          <a:chOff x="0" y="0"/>
          <a:chExt cx="0" cy="0"/>
        </a:xfrm>
      </p:grpSpPr>
      <p:sp>
        <p:nvSpPr>
          <p:cNvPr id="69" name="Google Shape;69;p30"/>
          <p:cNvSpPr/>
          <p:nvPr/>
        </p:nvSpPr>
        <p:spPr>
          <a:xfrm>
            <a:off x="2792947" y="0"/>
            <a:ext cx="2967000" cy="3240000"/>
          </a:xfrm>
          <a:prstGeom prst="rect">
            <a:avLst/>
          </a:prstGeom>
          <a:solidFill>
            <a:srgbClr val="FFE006"/>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sp>
        <p:nvSpPr>
          <p:cNvPr id="70" name="Google Shape;70;p30"/>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1" name="Google Shape;71;p30"/>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2" name="Google Shape;72;p30"/>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73" name="Google Shape;73;p30"/>
          <p:cNvPicPr preferRelativeResize="0"/>
          <p:nvPr/>
        </p:nvPicPr>
        <p:blipFill rotWithShape="1">
          <a:blip r:embed="rId2">
            <a:alphaModFix/>
          </a:blip>
          <a:srcRect/>
          <a:stretch/>
        </p:blipFill>
        <p:spPr>
          <a:xfrm>
            <a:off x="3034465" y="580285"/>
            <a:ext cx="1770695" cy="18207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4"/>
        <p:cNvGrpSpPr/>
        <p:nvPr/>
      </p:nvGrpSpPr>
      <p:grpSpPr>
        <a:xfrm>
          <a:off x="0" y="0"/>
          <a:ext cx="0" cy="0"/>
          <a:chOff x="0" y="0"/>
          <a:chExt cx="0" cy="0"/>
        </a:xfrm>
      </p:grpSpPr>
      <p:sp>
        <p:nvSpPr>
          <p:cNvPr id="75" name="Google Shape;75;p31"/>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6" name="Google Shape;76;p31"/>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7" name="Google Shape;77;p31"/>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78" name="Google Shape;78;p31"/>
          <p:cNvPicPr preferRelativeResize="0"/>
          <p:nvPr/>
        </p:nvPicPr>
        <p:blipFill rotWithShape="1">
          <a:blip r:embed="rId2">
            <a:alphaModFix amt="7000"/>
          </a:blip>
          <a:srcRect/>
          <a:stretch/>
        </p:blipFill>
        <p:spPr>
          <a:xfrm>
            <a:off x="1167960" y="315252"/>
            <a:ext cx="2537738" cy="26094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sp>
        <p:nvSpPr>
          <p:cNvPr id="80" name="Google Shape;80;p32"/>
          <p:cNvSpPr/>
          <p:nvPr/>
        </p:nvSpPr>
        <p:spPr>
          <a:xfrm>
            <a:off x="0" y="2474252"/>
            <a:ext cx="5760000" cy="765600"/>
          </a:xfrm>
          <a:prstGeom prst="rect">
            <a:avLst/>
          </a:prstGeom>
          <a:solidFill>
            <a:srgbClr val="29235C"/>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81" name="Google Shape;81;p32"/>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2" name="Google Shape;82;p32"/>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3" name="Google Shape;83;p32"/>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84"/>
        <p:cNvGrpSpPr/>
        <p:nvPr/>
      </p:nvGrpSpPr>
      <p:grpSpPr>
        <a:xfrm>
          <a:off x="0" y="0"/>
          <a:ext cx="0" cy="0"/>
          <a:chOff x="0" y="0"/>
          <a:chExt cx="0" cy="0"/>
        </a:xfrm>
      </p:grpSpPr>
      <p:sp>
        <p:nvSpPr>
          <p:cNvPr id="85" name="Google Shape;85;p33"/>
          <p:cNvSpPr txBox="1">
            <a:spLocks noGrp="1"/>
          </p:cNvSpPr>
          <p:nvPr>
            <p:ph type="ctrTitle"/>
          </p:nvPr>
        </p:nvSpPr>
        <p:spPr>
          <a:xfrm>
            <a:off x="432000" y="1004400"/>
            <a:ext cx="4896000"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6" name="Google Shape;86;p33"/>
          <p:cNvSpPr txBox="1">
            <a:spLocks noGrp="1"/>
          </p:cNvSpPr>
          <p:nvPr>
            <p:ph type="subTitle" idx="1"/>
          </p:nvPr>
        </p:nvSpPr>
        <p:spPr>
          <a:xfrm>
            <a:off x="864000" y="1814400"/>
            <a:ext cx="4032000" cy="9233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7" name="Google Shape;87;p33"/>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8" name="Google Shape;88;p33"/>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9" name="Google Shape;89;p33"/>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0"/>
        <p:cNvGrpSpPr/>
        <p:nvPr/>
      </p:nvGrpSpPr>
      <p:grpSpPr>
        <a:xfrm>
          <a:off x="0" y="0"/>
          <a:ext cx="0" cy="0"/>
          <a:chOff x="0" y="0"/>
          <a:chExt cx="0" cy="0"/>
        </a:xfrm>
      </p:grpSpPr>
      <p:sp>
        <p:nvSpPr>
          <p:cNvPr id="91" name="Google Shape;91;p34"/>
          <p:cNvSpPr txBox="1">
            <a:spLocks noGrp="1"/>
          </p:cNvSpPr>
          <p:nvPr>
            <p:ph type="title"/>
          </p:nvPr>
        </p:nvSpPr>
        <p:spPr>
          <a:xfrm>
            <a:off x="908770" y="118210"/>
            <a:ext cx="3942600" cy="18467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2" name="Google Shape;92;p34"/>
          <p:cNvSpPr txBox="1">
            <a:spLocks noGrp="1"/>
          </p:cNvSpPr>
          <p:nvPr>
            <p:ph type="body" idx="1"/>
          </p:nvPr>
        </p:nvSpPr>
        <p:spPr>
          <a:xfrm>
            <a:off x="288000" y="745200"/>
            <a:ext cx="2505600" cy="923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93" name="Google Shape;93;p34"/>
          <p:cNvSpPr txBox="1">
            <a:spLocks noGrp="1"/>
          </p:cNvSpPr>
          <p:nvPr>
            <p:ph type="body" idx="2"/>
          </p:nvPr>
        </p:nvSpPr>
        <p:spPr>
          <a:xfrm>
            <a:off x="2966400" y="745200"/>
            <a:ext cx="2505600" cy="923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94" name="Google Shape;94;p34"/>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5" name="Google Shape;95;p34"/>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6" name="Google Shape;96;p34"/>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g61bdd4b2ff_0_485"/>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5" name="Google Shape;105;g61bdd4b2ff_0_485"/>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6" name="Google Shape;106;g61bdd4b2ff_0_485"/>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7"/>
        <p:cNvGrpSpPr/>
        <p:nvPr/>
      </p:nvGrpSpPr>
      <p:grpSpPr>
        <a:xfrm>
          <a:off x="0" y="0"/>
          <a:ext cx="0" cy="0"/>
          <a:chOff x="0" y="0"/>
          <a:chExt cx="0" cy="0"/>
        </a:xfrm>
      </p:grpSpPr>
      <p:sp>
        <p:nvSpPr>
          <p:cNvPr id="108" name="Google Shape;108;g61bdd4b2ff_0_451"/>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sp>
        <p:nvSpPr>
          <p:cNvPr id="109" name="Google Shape;109;g61bdd4b2ff_0_45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0" name="Google Shape;110;g61bdd4b2ff_0_45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1" name="Google Shape;111;g61bdd4b2ff_0_45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2" name="Google Shape;112;g61bdd4b2ff_0_451"/>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g61bdd4b2ff_0_414"/>
          <p:cNvSpPr/>
          <p:nvPr/>
        </p:nvSpPr>
        <p:spPr>
          <a:xfrm>
            <a:off x="0" y="0"/>
            <a:ext cx="5760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pic>
        <p:nvPicPr>
          <p:cNvPr id="115" name="Google Shape;115;g61bdd4b2ff_0_414"/>
          <p:cNvPicPr preferRelativeResize="0"/>
          <p:nvPr/>
        </p:nvPicPr>
        <p:blipFill rotWithShape="1">
          <a:blip r:embed="rId2">
            <a:alphaModFix/>
          </a:blip>
          <a:srcRect/>
          <a:stretch/>
        </p:blipFill>
        <p:spPr>
          <a:xfrm>
            <a:off x="3680610" y="183770"/>
            <a:ext cx="2597135" cy="2670576"/>
          </a:xfrm>
          <a:prstGeom prst="rect">
            <a:avLst/>
          </a:prstGeom>
          <a:noFill/>
          <a:ln>
            <a:noFill/>
          </a:ln>
        </p:spPr>
      </p:pic>
      <p:sp>
        <p:nvSpPr>
          <p:cNvPr id="116" name="Google Shape;116;g61bdd4b2ff_0_414"/>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7" name="Google Shape;117;g61bdd4b2ff_0_414"/>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8" name="Google Shape;118;g61bdd4b2ff_0_414"/>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9" name="Google Shape;119;g61bdd4b2ff_0_414"/>
          <p:cNvPicPr preferRelativeResize="0"/>
          <p:nvPr/>
        </p:nvPicPr>
        <p:blipFill rotWithShape="1">
          <a:blip r:embed="rId3">
            <a:alphaModFix/>
          </a:blip>
          <a:srcRect/>
          <a:stretch/>
        </p:blipFill>
        <p:spPr>
          <a:xfrm>
            <a:off x="2131587" y="2736646"/>
            <a:ext cx="1190950" cy="2748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0"/>
        <p:cNvGrpSpPr/>
        <p:nvPr/>
      </p:nvGrpSpPr>
      <p:grpSpPr>
        <a:xfrm>
          <a:off x="0" y="0"/>
          <a:ext cx="0" cy="0"/>
          <a:chOff x="0" y="0"/>
          <a:chExt cx="0" cy="0"/>
        </a:xfrm>
      </p:grpSpPr>
      <p:sp>
        <p:nvSpPr>
          <p:cNvPr id="121" name="Google Shape;121;g61bdd4b2ff_0_407"/>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122" name="Google Shape;122;g61bdd4b2ff_0_407"/>
          <p:cNvPicPr preferRelativeResize="0"/>
          <p:nvPr/>
        </p:nvPicPr>
        <p:blipFill rotWithShape="1">
          <a:blip r:embed="rId2">
            <a:alphaModFix amt="21000"/>
          </a:blip>
          <a:srcRect/>
          <a:stretch/>
        </p:blipFill>
        <p:spPr>
          <a:xfrm>
            <a:off x="3680610" y="183770"/>
            <a:ext cx="2597135" cy="2670576"/>
          </a:xfrm>
          <a:prstGeom prst="rect">
            <a:avLst/>
          </a:prstGeom>
          <a:noFill/>
          <a:ln>
            <a:noFill/>
          </a:ln>
        </p:spPr>
      </p:pic>
      <p:sp>
        <p:nvSpPr>
          <p:cNvPr id="123" name="Google Shape;123;g61bdd4b2ff_0_40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4" name="Google Shape;124;g61bdd4b2ff_0_40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5" name="Google Shape;125;g61bdd4b2ff_0_40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g61bdd4b2ff_0_407"/>
          <p:cNvPicPr preferRelativeResize="0"/>
          <p:nvPr/>
        </p:nvPicPr>
        <p:blipFill rotWithShape="1">
          <a:blip r:embed="rId3">
            <a:alphaModFix/>
          </a:blip>
          <a:srcRect/>
          <a:stretch/>
        </p:blipFill>
        <p:spPr>
          <a:xfrm>
            <a:off x="1958400" y="2339625"/>
            <a:ext cx="1387024" cy="59231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g61bdd4b2ff_0_421"/>
          <p:cNvSpPr/>
          <p:nvPr/>
        </p:nvSpPr>
        <p:spPr>
          <a:xfrm>
            <a:off x="4563023" y="0"/>
            <a:ext cx="119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29" name="Google Shape;129;g61bdd4b2ff_0_42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0" name="Google Shape;130;g61bdd4b2ff_0_42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1" name="Google Shape;131;g61bdd4b2ff_0_42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g61bdd4b2ff_0_421"/>
          <p:cNvPicPr preferRelativeResize="0"/>
          <p:nvPr/>
        </p:nvPicPr>
        <p:blipFill rotWithShape="1">
          <a:blip r:embed="rId2">
            <a:alphaModFix/>
          </a:blip>
          <a:srcRect/>
          <a:stretch/>
        </p:blipFill>
        <p:spPr>
          <a:xfrm>
            <a:off x="3721511" y="134879"/>
            <a:ext cx="2679193" cy="27549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908770" y="118210"/>
            <a:ext cx="3942600" cy="18467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1" name="Google Shape;21;p7"/>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2" name="Google Shape;22;p7"/>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3" name="Google Shape;23;p7"/>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3"/>
        <p:cNvGrpSpPr/>
        <p:nvPr/>
      </p:nvGrpSpPr>
      <p:grpSpPr>
        <a:xfrm>
          <a:off x="0" y="0"/>
          <a:ext cx="0" cy="0"/>
          <a:chOff x="0" y="0"/>
          <a:chExt cx="0" cy="0"/>
        </a:xfrm>
      </p:grpSpPr>
      <p:sp>
        <p:nvSpPr>
          <p:cNvPr id="134" name="Google Shape;134;g61bdd4b2ff_0_427"/>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35" name="Google Shape;135;g61bdd4b2ff_0_42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6" name="Google Shape;136;g61bdd4b2ff_0_42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7" name="Google Shape;137;g61bdd4b2ff_0_42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g61bdd4b2ff_0_427"/>
          <p:cNvPicPr preferRelativeResize="0"/>
          <p:nvPr/>
        </p:nvPicPr>
        <p:blipFill rotWithShape="1">
          <a:blip r:embed="rId2">
            <a:alphaModFix amt="13000"/>
          </a:blip>
          <a:srcRect/>
          <a:stretch/>
        </p:blipFill>
        <p:spPr>
          <a:xfrm>
            <a:off x="948142" y="110674"/>
            <a:ext cx="2935638" cy="30186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39"/>
        <p:cNvGrpSpPr/>
        <p:nvPr/>
      </p:nvGrpSpPr>
      <p:grpSpPr>
        <a:xfrm>
          <a:off x="0" y="0"/>
          <a:ext cx="0" cy="0"/>
          <a:chOff x="0" y="0"/>
          <a:chExt cx="0" cy="0"/>
        </a:xfrm>
      </p:grpSpPr>
      <p:sp>
        <p:nvSpPr>
          <p:cNvPr id="140" name="Google Shape;140;g61bdd4b2ff_0_433"/>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1" name="Google Shape;141;g61bdd4b2ff_0_433"/>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2" name="Google Shape;142;g61bdd4b2ff_0_433"/>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3" name="Google Shape;143;g61bdd4b2ff_0_433"/>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g61bdd4b2ff_0_433"/>
          <p:cNvPicPr preferRelativeResize="0"/>
          <p:nvPr/>
        </p:nvPicPr>
        <p:blipFill rotWithShape="1">
          <a:blip r:embed="rId2">
            <a:alphaModFix amt="24000"/>
          </a:blip>
          <a:srcRect/>
          <a:stretch/>
        </p:blipFill>
        <p:spPr>
          <a:xfrm>
            <a:off x="950400" y="29622"/>
            <a:ext cx="2935638" cy="30186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5"/>
        <p:cNvGrpSpPr/>
        <p:nvPr/>
      </p:nvGrpSpPr>
      <p:grpSpPr>
        <a:xfrm>
          <a:off x="0" y="0"/>
          <a:ext cx="0" cy="0"/>
          <a:chOff x="0" y="0"/>
          <a:chExt cx="0" cy="0"/>
        </a:xfrm>
      </p:grpSpPr>
      <p:sp>
        <p:nvSpPr>
          <p:cNvPr id="146" name="Google Shape;146;g61bdd4b2ff_0_439"/>
          <p:cNvSpPr/>
          <p:nvPr/>
        </p:nvSpPr>
        <p:spPr>
          <a:xfrm>
            <a:off x="0" y="0"/>
            <a:ext cx="37215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7" name="Google Shape;147;g61bdd4b2ff_0_439"/>
          <p:cNvSpPr/>
          <p:nvPr/>
        </p:nvSpPr>
        <p:spPr>
          <a:xfrm>
            <a:off x="3373300" y="0"/>
            <a:ext cx="2386500" cy="3240000"/>
          </a:xfrm>
          <a:prstGeom prst="rect">
            <a:avLst/>
          </a:prstGeom>
          <a:solidFill>
            <a:schemeClr val="dk1"/>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8" name="Google Shape;148;g61bdd4b2ff_0_439"/>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9" name="Google Shape;149;g61bdd4b2ff_0_439"/>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0" name="Google Shape;150;g61bdd4b2ff_0_439"/>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1"/>
        <p:cNvGrpSpPr/>
        <p:nvPr/>
      </p:nvGrpSpPr>
      <p:grpSpPr>
        <a:xfrm>
          <a:off x="0" y="0"/>
          <a:ext cx="0" cy="0"/>
          <a:chOff x="0" y="0"/>
          <a:chExt cx="0" cy="0"/>
        </a:xfrm>
      </p:grpSpPr>
      <p:sp>
        <p:nvSpPr>
          <p:cNvPr id="152" name="Google Shape;152;g61bdd4b2ff_0_445"/>
          <p:cNvSpPr/>
          <p:nvPr/>
        </p:nvSpPr>
        <p:spPr>
          <a:xfrm>
            <a:off x="2792947" y="0"/>
            <a:ext cx="296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53" name="Google Shape;153;g61bdd4b2ff_0_445"/>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4" name="Google Shape;154;g61bdd4b2ff_0_445"/>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5" name="Google Shape;155;g61bdd4b2ff_0_445"/>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6" name="Google Shape;156;g61bdd4b2ff_0_445"/>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7"/>
        <p:cNvGrpSpPr/>
        <p:nvPr/>
      </p:nvGrpSpPr>
      <p:grpSpPr>
        <a:xfrm>
          <a:off x="0" y="0"/>
          <a:ext cx="0" cy="0"/>
          <a:chOff x="0" y="0"/>
          <a:chExt cx="0" cy="0"/>
        </a:xfrm>
      </p:grpSpPr>
      <p:sp>
        <p:nvSpPr>
          <p:cNvPr id="158" name="Google Shape;158;g61bdd4b2ff_0_45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9" name="Google Shape;159;g61bdd4b2ff_0_45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0" name="Google Shape;160;g61bdd4b2ff_0_45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61" name="Google Shape;161;g61bdd4b2ff_0_457"/>
          <p:cNvPicPr preferRelativeResize="0"/>
          <p:nvPr/>
        </p:nvPicPr>
        <p:blipFill rotWithShape="1">
          <a:blip r:embed="rId2">
            <a:alphaModFix amt="7000"/>
          </a:blip>
          <a:srcRect/>
          <a:stretch/>
        </p:blipFill>
        <p:spPr>
          <a:xfrm>
            <a:off x="1167960" y="315251"/>
            <a:ext cx="2537738" cy="26094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2"/>
        <p:cNvGrpSpPr/>
        <p:nvPr/>
      </p:nvGrpSpPr>
      <p:grpSpPr>
        <a:xfrm>
          <a:off x="0" y="0"/>
          <a:ext cx="0" cy="0"/>
          <a:chOff x="0" y="0"/>
          <a:chExt cx="0" cy="0"/>
        </a:xfrm>
      </p:grpSpPr>
      <p:sp>
        <p:nvSpPr>
          <p:cNvPr id="163" name="Google Shape;163;g61bdd4b2ff_0_462"/>
          <p:cNvSpPr/>
          <p:nvPr/>
        </p:nvSpPr>
        <p:spPr>
          <a:xfrm>
            <a:off x="0" y="2474252"/>
            <a:ext cx="5760000" cy="7656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64" name="Google Shape;164;g61bdd4b2ff_0_462"/>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5" name="Google Shape;165;g61bdd4b2ff_0_462"/>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6" name="Google Shape;166;g61bdd4b2ff_0_462"/>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67"/>
        <p:cNvGrpSpPr/>
        <p:nvPr/>
      </p:nvGrpSpPr>
      <p:grpSpPr>
        <a:xfrm>
          <a:off x="0" y="0"/>
          <a:ext cx="0" cy="0"/>
          <a:chOff x="0" y="0"/>
          <a:chExt cx="0" cy="0"/>
        </a:xfrm>
      </p:grpSpPr>
      <p:sp>
        <p:nvSpPr>
          <p:cNvPr id="168" name="Google Shape;168;g61bdd4b2ff_0_467"/>
          <p:cNvSpPr txBox="1">
            <a:spLocks noGrp="1"/>
          </p:cNvSpPr>
          <p:nvPr>
            <p:ph type="ctrTitle"/>
          </p:nvPr>
        </p:nvSpPr>
        <p:spPr>
          <a:xfrm>
            <a:off x="432000" y="1004400"/>
            <a:ext cx="4896000" cy="68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9" name="Google Shape;169;g61bdd4b2ff_0_467"/>
          <p:cNvSpPr txBox="1">
            <a:spLocks noGrp="1"/>
          </p:cNvSpPr>
          <p:nvPr>
            <p:ph type="subTitle" idx="1"/>
          </p:nvPr>
        </p:nvSpPr>
        <p:spPr>
          <a:xfrm>
            <a:off x="864000" y="1814400"/>
            <a:ext cx="4032000" cy="81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0" name="Google Shape;170;g61bdd4b2ff_0_467"/>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1" name="Google Shape;171;g61bdd4b2ff_0_467"/>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2" name="Google Shape;172;g61bdd4b2ff_0_467"/>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3"/>
        <p:cNvGrpSpPr/>
        <p:nvPr/>
      </p:nvGrpSpPr>
      <p:grpSpPr>
        <a:xfrm>
          <a:off x="0" y="0"/>
          <a:ext cx="0" cy="0"/>
          <a:chOff x="0" y="0"/>
          <a:chExt cx="0" cy="0"/>
        </a:xfrm>
      </p:grpSpPr>
      <p:sp>
        <p:nvSpPr>
          <p:cNvPr id="174" name="Google Shape;174;g61bdd4b2ff_0_473"/>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5" name="Google Shape;175;g61bdd4b2ff_0_473"/>
          <p:cNvSpPr txBox="1">
            <a:spLocks noGrp="1"/>
          </p:cNvSpPr>
          <p:nvPr>
            <p:ph type="body" idx="1"/>
          </p:nvPr>
        </p:nvSpPr>
        <p:spPr>
          <a:xfrm>
            <a:off x="288000" y="745200"/>
            <a:ext cx="2505600" cy="213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176" name="Google Shape;176;g61bdd4b2ff_0_473"/>
          <p:cNvSpPr txBox="1">
            <a:spLocks noGrp="1"/>
          </p:cNvSpPr>
          <p:nvPr>
            <p:ph type="body" idx="2"/>
          </p:nvPr>
        </p:nvSpPr>
        <p:spPr>
          <a:xfrm>
            <a:off x="2966400" y="745200"/>
            <a:ext cx="2505600" cy="213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177" name="Google Shape;177;g61bdd4b2ff_0_473"/>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8" name="Google Shape;178;g61bdd4b2ff_0_473"/>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9" name="Google Shape;179;g61bdd4b2ff_0_473"/>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0"/>
        <p:cNvGrpSpPr/>
        <p:nvPr/>
      </p:nvGrpSpPr>
      <p:grpSpPr>
        <a:xfrm>
          <a:off x="0" y="0"/>
          <a:ext cx="0" cy="0"/>
          <a:chOff x="0" y="0"/>
          <a:chExt cx="0" cy="0"/>
        </a:xfrm>
      </p:grpSpPr>
      <p:sp>
        <p:nvSpPr>
          <p:cNvPr id="181" name="Google Shape;181;g61bdd4b2ff_0_480"/>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2" name="Google Shape;182;g61bdd4b2ff_0_480"/>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3" name="Google Shape;183;g61bdd4b2ff_0_480"/>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4" name="Google Shape;184;g61bdd4b2ff_0_480"/>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8"/>
          <p:cNvSpPr/>
          <p:nvPr/>
        </p:nvSpPr>
        <p:spPr>
          <a:xfrm>
            <a:off x="0" y="0"/>
            <a:ext cx="5760000" cy="3240000"/>
          </a:xfrm>
          <a:prstGeom prst="rect">
            <a:avLst/>
          </a:prstGeom>
          <a:solidFill>
            <a:srgbClr val="FFE006"/>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pic>
        <p:nvPicPr>
          <p:cNvPr id="26" name="Google Shape;26;p8"/>
          <p:cNvPicPr preferRelativeResize="0"/>
          <p:nvPr/>
        </p:nvPicPr>
        <p:blipFill rotWithShape="1">
          <a:blip r:embed="rId2">
            <a:alphaModFix/>
          </a:blip>
          <a:srcRect/>
          <a:stretch/>
        </p:blipFill>
        <p:spPr>
          <a:xfrm>
            <a:off x="3680611" y="183770"/>
            <a:ext cx="2597135" cy="2670576"/>
          </a:xfrm>
          <a:prstGeom prst="rect">
            <a:avLst/>
          </a:prstGeom>
          <a:noFill/>
          <a:ln>
            <a:noFill/>
          </a:ln>
        </p:spPr>
      </p:pic>
      <p:sp>
        <p:nvSpPr>
          <p:cNvPr id="27" name="Google Shape;27;p8"/>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8" name="Google Shape;28;p8"/>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9" name="Google Shape;29;p8"/>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0" name="Google Shape;30;p8"/>
          <p:cNvPicPr preferRelativeResize="0"/>
          <p:nvPr/>
        </p:nvPicPr>
        <p:blipFill rotWithShape="1">
          <a:blip r:embed="rId3">
            <a:alphaModFix/>
          </a:blip>
          <a:srcRect/>
          <a:stretch/>
        </p:blipFill>
        <p:spPr>
          <a:xfrm>
            <a:off x="2131587" y="2736646"/>
            <a:ext cx="1190950" cy="2748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1"/>
        <p:cNvGrpSpPr/>
        <p:nvPr/>
      </p:nvGrpSpPr>
      <p:grpSpPr>
        <a:xfrm>
          <a:off x="0" y="0"/>
          <a:ext cx="0" cy="0"/>
          <a:chOff x="0" y="0"/>
          <a:chExt cx="0" cy="0"/>
        </a:xfrm>
      </p:grpSpPr>
      <p:sp>
        <p:nvSpPr>
          <p:cNvPr id="32" name="Google Shape;32;p9"/>
          <p:cNvSpPr/>
          <p:nvPr/>
        </p:nvSpPr>
        <p:spPr>
          <a:xfrm>
            <a:off x="0" y="0"/>
            <a:ext cx="5760000" cy="3240000"/>
          </a:xfrm>
          <a:prstGeom prst="rect">
            <a:avLst/>
          </a:prstGeom>
          <a:solidFill>
            <a:srgbClr val="29235C"/>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33" name="Google Shape;33;p9"/>
          <p:cNvPicPr preferRelativeResize="0"/>
          <p:nvPr/>
        </p:nvPicPr>
        <p:blipFill rotWithShape="1">
          <a:blip r:embed="rId2">
            <a:alphaModFix amt="21000"/>
          </a:blip>
          <a:srcRect/>
          <a:stretch/>
        </p:blipFill>
        <p:spPr>
          <a:xfrm>
            <a:off x="3680611" y="183770"/>
            <a:ext cx="2597135" cy="2670576"/>
          </a:xfrm>
          <a:prstGeom prst="rect">
            <a:avLst/>
          </a:prstGeom>
          <a:noFill/>
          <a:ln>
            <a:noFill/>
          </a:ln>
        </p:spPr>
      </p:pic>
      <p:sp>
        <p:nvSpPr>
          <p:cNvPr id="34" name="Google Shape;34;p9"/>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5" name="Google Shape;35;p9"/>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6" name="Google Shape;36;p9"/>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7" name="Google Shape;37;p9"/>
          <p:cNvPicPr preferRelativeResize="0"/>
          <p:nvPr/>
        </p:nvPicPr>
        <p:blipFill rotWithShape="1">
          <a:blip r:embed="rId3">
            <a:alphaModFix/>
          </a:blip>
          <a:srcRect/>
          <a:stretch/>
        </p:blipFill>
        <p:spPr>
          <a:xfrm>
            <a:off x="1958400" y="2339625"/>
            <a:ext cx="1387024" cy="5923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sp>
        <p:nvSpPr>
          <p:cNvPr id="39" name="Google Shape;39;p10"/>
          <p:cNvSpPr/>
          <p:nvPr/>
        </p:nvSpPr>
        <p:spPr>
          <a:xfrm>
            <a:off x="4563023" y="0"/>
            <a:ext cx="1197000" cy="3240000"/>
          </a:xfrm>
          <a:prstGeom prst="rect">
            <a:avLst/>
          </a:prstGeom>
          <a:solidFill>
            <a:srgbClr val="29235C"/>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40" name="Google Shape;40;p10"/>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1" name="Google Shape;41;p10"/>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2" name="Google Shape;42;p10"/>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3" name="Google Shape;43;p10"/>
          <p:cNvPicPr preferRelativeResize="0"/>
          <p:nvPr/>
        </p:nvPicPr>
        <p:blipFill rotWithShape="1">
          <a:blip r:embed="rId2">
            <a:alphaModFix/>
          </a:blip>
          <a:srcRect/>
          <a:stretch/>
        </p:blipFill>
        <p:spPr>
          <a:xfrm>
            <a:off x="3721512" y="134879"/>
            <a:ext cx="2679193" cy="27549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sp>
        <p:nvSpPr>
          <p:cNvPr id="45" name="Google Shape;45;p11"/>
          <p:cNvSpPr/>
          <p:nvPr/>
        </p:nvSpPr>
        <p:spPr>
          <a:xfrm>
            <a:off x="2792947" y="0"/>
            <a:ext cx="2967000" cy="3240000"/>
          </a:xfrm>
          <a:prstGeom prst="rect">
            <a:avLst/>
          </a:prstGeom>
          <a:solidFill>
            <a:srgbClr val="FFE006"/>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46" name="Google Shape;46;p11"/>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7" name="Google Shape;47;p11"/>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8" name="Google Shape;48;p11"/>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9" name="Google Shape;49;p11"/>
          <p:cNvPicPr preferRelativeResize="0"/>
          <p:nvPr/>
        </p:nvPicPr>
        <p:blipFill rotWithShape="1">
          <a:blip r:embed="rId2">
            <a:alphaModFix amt="13000"/>
          </a:blip>
          <a:srcRect/>
          <a:stretch/>
        </p:blipFill>
        <p:spPr>
          <a:xfrm>
            <a:off x="948142" y="110675"/>
            <a:ext cx="2935638" cy="3018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0"/>
        <p:cNvGrpSpPr/>
        <p:nvPr/>
      </p:nvGrpSpPr>
      <p:grpSpPr>
        <a:xfrm>
          <a:off x="0" y="0"/>
          <a:ext cx="0" cy="0"/>
          <a:chOff x="0" y="0"/>
          <a:chExt cx="0" cy="0"/>
        </a:xfrm>
      </p:grpSpPr>
      <p:sp>
        <p:nvSpPr>
          <p:cNvPr id="51" name="Google Shape;51;p12"/>
          <p:cNvSpPr/>
          <p:nvPr/>
        </p:nvSpPr>
        <p:spPr>
          <a:xfrm>
            <a:off x="0" y="0"/>
            <a:ext cx="5760000" cy="3240000"/>
          </a:xfrm>
          <a:prstGeom prst="rect">
            <a:avLst/>
          </a:prstGeom>
          <a:solidFill>
            <a:srgbClr val="29235C"/>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2" name="Google Shape;52;p12"/>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3" name="Google Shape;53;p12"/>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4" name="Google Shape;54;p12"/>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55" name="Google Shape;55;p12"/>
          <p:cNvPicPr preferRelativeResize="0"/>
          <p:nvPr/>
        </p:nvPicPr>
        <p:blipFill rotWithShape="1">
          <a:blip r:embed="rId2">
            <a:alphaModFix amt="24000"/>
          </a:blip>
          <a:srcRect/>
          <a:stretch/>
        </p:blipFill>
        <p:spPr>
          <a:xfrm>
            <a:off x="950400" y="29622"/>
            <a:ext cx="2935638" cy="30186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6"/>
        <p:cNvGrpSpPr/>
        <p:nvPr/>
      </p:nvGrpSpPr>
      <p:grpSpPr>
        <a:xfrm>
          <a:off x="0" y="0"/>
          <a:ext cx="0" cy="0"/>
          <a:chOff x="0" y="0"/>
          <a:chExt cx="0" cy="0"/>
        </a:xfrm>
      </p:grpSpPr>
      <p:sp>
        <p:nvSpPr>
          <p:cNvPr id="57" name="Google Shape;57;p28"/>
          <p:cNvSpPr/>
          <p:nvPr/>
        </p:nvSpPr>
        <p:spPr>
          <a:xfrm>
            <a:off x="0" y="0"/>
            <a:ext cx="3721500" cy="3240000"/>
          </a:xfrm>
          <a:prstGeom prst="rect">
            <a:avLst/>
          </a:prstGeom>
          <a:solidFill>
            <a:srgbClr val="FFE006"/>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8" name="Google Shape;58;p28"/>
          <p:cNvSpPr/>
          <p:nvPr/>
        </p:nvSpPr>
        <p:spPr>
          <a:xfrm>
            <a:off x="3373300" y="0"/>
            <a:ext cx="2386800" cy="3240000"/>
          </a:xfrm>
          <a:prstGeom prst="rect">
            <a:avLst/>
          </a:prstGeom>
          <a:solidFill>
            <a:schemeClr val="dk1"/>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9" name="Google Shape;59;p28"/>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0" name="Google Shape;60;p28"/>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1" name="Google Shape;61;p28"/>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2"/>
        <p:cNvGrpSpPr/>
        <p:nvPr/>
      </p:nvGrpSpPr>
      <p:grpSpPr>
        <a:xfrm>
          <a:off x="0" y="0"/>
          <a:ext cx="0" cy="0"/>
          <a:chOff x="0" y="0"/>
          <a:chExt cx="0" cy="0"/>
        </a:xfrm>
      </p:grpSpPr>
      <p:sp>
        <p:nvSpPr>
          <p:cNvPr id="63" name="Google Shape;63;p29"/>
          <p:cNvSpPr/>
          <p:nvPr/>
        </p:nvSpPr>
        <p:spPr>
          <a:xfrm>
            <a:off x="2792947" y="0"/>
            <a:ext cx="2967000" cy="3240000"/>
          </a:xfrm>
          <a:prstGeom prst="rect">
            <a:avLst/>
          </a:prstGeom>
          <a:solidFill>
            <a:srgbClr val="29235C"/>
          </a:solidFill>
          <a:ln>
            <a:noFill/>
          </a:ln>
        </p:spPr>
        <p:txBody>
          <a:bodyPr spcFirstLastPara="1" wrap="square" lIns="32425" tIns="16200" rIns="32425" bIns="162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64" name="Google Shape;64;p29"/>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5" name="Google Shape;65;p29"/>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6" name="Google Shape;66;p29"/>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7" name="Google Shape;67;p29"/>
          <p:cNvPicPr preferRelativeResize="0"/>
          <p:nvPr/>
        </p:nvPicPr>
        <p:blipFill rotWithShape="1">
          <a:blip r:embed="rId2">
            <a:alphaModFix/>
          </a:blip>
          <a:srcRect/>
          <a:stretch/>
        </p:blipFill>
        <p:spPr>
          <a:xfrm>
            <a:off x="3034465" y="580285"/>
            <a:ext cx="1770695" cy="18207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908770" y="118210"/>
            <a:ext cx="3942600" cy="18466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500"/>
              <a:buFont typeface="Arial"/>
              <a:buNone/>
              <a:defRPr sz="12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288000" y="745200"/>
            <a:ext cx="5184000" cy="9233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9pPr>
          </a:lstStyle>
          <a:p>
            <a:endParaRPr/>
          </a:p>
        </p:txBody>
      </p:sp>
      <p:sp>
        <p:nvSpPr>
          <p:cNvPr id="12" name="Google Shape;12;p5"/>
          <p:cNvSpPr txBox="1">
            <a:spLocks noGrp="1"/>
          </p:cNvSpPr>
          <p:nvPr>
            <p:ph type="ftr" idx="11"/>
          </p:nvPr>
        </p:nvSpPr>
        <p:spPr>
          <a:xfrm>
            <a:off x="1958400" y="3013200"/>
            <a:ext cx="1843200" cy="92335"/>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dt" idx="10"/>
          </p:nvPr>
        </p:nvSpPr>
        <p:spPr>
          <a:xfrm>
            <a:off x="288000" y="3013200"/>
            <a:ext cx="1324800" cy="9233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4147200" y="3013200"/>
            <a:ext cx="1324800" cy="92335"/>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61bdd4b2ff_0_401"/>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00"/>
              <a:buFont typeface="Arial"/>
              <a:buNone/>
              <a:defRPr sz="12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9pPr>
          </a:lstStyle>
          <a:p>
            <a:endParaRPr/>
          </a:p>
        </p:txBody>
      </p:sp>
      <p:sp>
        <p:nvSpPr>
          <p:cNvPr id="99" name="Google Shape;99;g61bdd4b2ff_0_401"/>
          <p:cNvSpPr txBox="1">
            <a:spLocks noGrp="1"/>
          </p:cNvSpPr>
          <p:nvPr>
            <p:ph type="body" idx="1"/>
          </p:nvPr>
        </p:nvSpPr>
        <p:spPr>
          <a:xfrm>
            <a:off x="288000" y="745200"/>
            <a:ext cx="5184000" cy="2138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9pPr>
          </a:lstStyle>
          <a:p>
            <a:endParaRPr/>
          </a:p>
        </p:txBody>
      </p:sp>
      <p:sp>
        <p:nvSpPr>
          <p:cNvPr id="100" name="Google Shape;100;g61bdd4b2ff_0_401"/>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01" name="Google Shape;101;g61bdd4b2ff_0_401"/>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02" name="Google Shape;102;g61bdd4b2ff_0_401"/>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
          <p:cNvSpPr txBox="1"/>
          <p:nvPr/>
        </p:nvSpPr>
        <p:spPr>
          <a:xfrm>
            <a:off x="787007" y="485362"/>
            <a:ext cx="4185987" cy="1940978"/>
          </a:xfrm>
          <a:prstGeom prst="rect">
            <a:avLst/>
          </a:prstGeom>
          <a:noFill/>
          <a:ln>
            <a:noFill/>
          </a:ln>
        </p:spPr>
        <p:txBody>
          <a:bodyPr spcFirstLastPara="1" wrap="square" lIns="32425" tIns="16200" rIns="32425" bIns="16200" anchor="t" anchorCtr="0">
            <a:spAutoFit/>
          </a:bodyPr>
          <a:lstStyle/>
          <a:p>
            <a:pPr marL="0" marR="0" lvl="0" indent="0" algn="l" rtl="0">
              <a:lnSpc>
                <a:spcPct val="100000"/>
              </a:lnSpc>
              <a:spcBef>
                <a:spcPts val="0"/>
              </a:spcBef>
              <a:spcAft>
                <a:spcPts val="0"/>
              </a:spcAft>
              <a:buNone/>
            </a:pPr>
            <a:r>
              <a:rPr lang="fi-FI" sz="1800" b="1" i="0" u="none" strike="noStrike" cap="none">
                <a:solidFill>
                  <a:srgbClr val="000000"/>
                </a:solidFill>
                <a:highlight>
                  <a:srgbClr val="FFFFFF"/>
                </a:highlight>
                <a:latin typeface="Gill Sans"/>
                <a:ea typeface="Gill Sans"/>
                <a:cs typeface="Gill Sans"/>
                <a:sym typeface="Gill Sans"/>
              </a:rPr>
              <a:t>Mitä demokratia on sinulle?</a:t>
            </a:r>
            <a:endParaRPr sz="1800" b="1" i="0" u="none" strike="noStrike" cap="none">
              <a:solidFill>
                <a:srgbClr val="000000"/>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None/>
            </a:pPr>
            <a:r>
              <a:rPr lang="fi-FI" sz="1800" b="1" i="0" u="none" strike="noStrike" cap="none">
                <a:solidFill>
                  <a:srgbClr val="000000"/>
                </a:solidFill>
                <a:highlight>
                  <a:srgbClr val="FFFFFF"/>
                </a:highlight>
                <a:latin typeface="Gill Sans"/>
                <a:ea typeface="Gill Sans"/>
                <a:cs typeface="Gill Sans"/>
                <a:sym typeface="Gill Sans"/>
              </a:rPr>
              <a:t>Kuinka voimme puolustaa demokratiaa arjessa?</a:t>
            </a:r>
            <a:endParaRPr sz="18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br>
              <a:rPr lang="fi-FI" sz="1800" b="1" i="0" u="none" strike="noStrike" cap="none">
                <a:solidFill>
                  <a:srgbClr val="000000"/>
                </a:solidFill>
                <a:latin typeface="Gill Sans"/>
                <a:ea typeface="Gill Sans"/>
                <a:cs typeface="Gill Sans"/>
                <a:sym typeface="Gill Sans"/>
              </a:rPr>
            </a:br>
            <a:endParaRPr sz="18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2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800" b="0" i="1" u="none" strike="noStrike" cap="none">
              <a:solidFill>
                <a:srgbClr val="000000"/>
              </a:solidFill>
              <a:latin typeface="Gill Sans"/>
              <a:ea typeface="Gill Sans"/>
              <a:cs typeface="Gill Sans"/>
              <a:sym typeface="Gill Sans"/>
            </a:endParaRPr>
          </a:p>
        </p:txBody>
      </p:sp>
      <p:cxnSp>
        <p:nvCxnSpPr>
          <p:cNvPr id="190" name="Google Shape;190;p1"/>
          <p:cNvCxnSpPr/>
          <p:nvPr/>
        </p:nvCxnSpPr>
        <p:spPr>
          <a:xfrm rot="10800000" flipH="1">
            <a:off x="787006" y="2481695"/>
            <a:ext cx="4185987" cy="27596"/>
          </a:xfrm>
          <a:prstGeom prst="straightConnector1">
            <a:avLst/>
          </a:prstGeom>
          <a:noFill/>
          <a:ln w="19050" cap="flat" cmpd="sng">
            <a:solidFill>
              <a:srgbClr val="FFE006"/>
            </a:solidFill>
            <a:prstDash val="solid"/>
            <a:round/>
            <a:headEnd type="none" w="sm" len="sm"/>
            <a:tailEnd type="none" w="sm" len="sm"/>
          </a:ln>
        </p:spPr>
      </p:cxnSp>
      <p:pic>
        <p:nvPicPr>
          <p:cNvPr id="191" name="Google Shape;191;p1"/>
          <p:cNvPicPr preferRelativeResize="0"/>
          <p:nvPr/>
        </p:nvPicPr>
        <p:blipFill rotWithShape="1">
          <a:blip r:embed="rId3">
            <a:alphaModFix/>
          </a:blip>
          <a:srcRect/>
          <a:stretch/>
        </p:blipFill>
        <p:spPr>
          <a:xfrm>
            <a:off x="2513095" y="2866048"/>
            <a:ext cx="733809" cy="169354"/>
          </a:xfrm>
          <a:prstGeom prst="rect">
            <a:avLst/>
          </a:prstGeom>
          <a:noFill/>
          <a:ln>
            <a:noFill/>
          </a:ln>
        </p:spPr>
      </p:pic>
      <p:sp>
        <p:nvSpPr>
          <p:cNvPr id="192" name="Google Shape;192;p1"/>
          <p:cNvSpPr/>
          <p:nvPr/>
        </p:nvSpPr>
        <p:spPr>
          <a:xfrm>
            <a:off x="2807732" y="1548051"/>
            <a:ext cx="143986" cy="143986"/>
          </a:xfrm>
          <a:prstGeom prst="rect">
            <a:avLst/>
          </a:prstGeom>
          <a:noFill/>
          <a:ln>
            <a:noFill/>
          </a:ln>
        </p:spPr>
        <p:txBody>
          <a:bodyPr spcFirstLastPara="1" wrap="square" lIns="43175" tIns="21575" rIns="43175" bIns="21575" anchor="t" anchorCtr="0">
            <a:noAutofit/>
          </a:bodyPr>
          <a:lstStyle/>
          <a:p>
            <a:pPr marL="0" marR="0" lvl="0" indent="0" algn="l" rtl="0">
              <a:lnSpc>
                <a:spcPct val="100000"/>
              </a:lnSpc>
              <a:spcBef>
                <a:spcPts val="0"/>
              </a:spcBef>
              <a:spcAft>
                <a:spcPts val="0"/>
              </a:spcAft>
              <a:buNone/>
            </a:pPr>
            <a:endParaRPr sz="850" b="0" i="0" u="none" strike="noStrike" cap="none">
              <a:solidFill>
                <a:srgbClr val="000000"/>
              </a:solidFill>
              <a:latin typeface="Arial"/>
              <a:ea typeface="Arial"/>
              <a:cs typeface="Arial"/>
              <a:sym typeface="Arial"/>
            </a:endParaRPr>
          </a:p>
        </p:txBody>
      </p:sp>
      <p:sp>
        <p:nvSpPr>
          <p:cNvPr id="193" name="Google Shape;193;p1"/>
          <p:cNvSpPr txBox="1"/>
          <p:nvPr/>
        </p:nvSpPr>
        <p:spPr>
          <a:xfrm>
            <a:off x="695582" y="1736046"/>
            <a:ext cx="3245629" cy="8318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i-FI" sz="1200" b="1" i="0" u="none" strike="noStrike" cap="none">
                <a:solidFill>
                  <a:srgbClr val="000000"/>
                </a:solidFill>
                <a:latin typeface="Gill Sans"/>
                <a:ea typeface="Gill Sans"/>
                <a:cs typeface="Gill Sans"/>
                <a:sym typeface="Gill Sans"/>
              </a:rPr>
              <a:t>Demokratian </a:t>
            </a:r>
            <a:r>
              <a:rPr lang="fi-FI" sz="1200" b="1">
                <a:latin typeface="Gill Sans"/>
                <a:ea typeface="Gill Sans"/>
                <a:cs typeface="Gill Sans"/>
                <a:sym typeface="Gill Sans"/>
              </a:rPr>
              <a:t>puolustusdialogi</a:t>
            </a:r>
            <a:r>
              <a:rPr lang="fi-FI" sz="1200" b="1" i="0" u="none" strike="noStrike" cap="none">
                <a:solidFill>
                  <a:srgbClr val="000000"/>
                </a:solidFill>
                <a:latin typeface="Gill Sans"/>
                <a:ea typeface="Gill Sans"/>
                <a:cs typeface="Gill Sans"/>
                <a:sym typeface="Gill Sans"/>
              </a:rPr>
              <a:t> </a:t>
            </a:r>
            <a:r>
              <a:rPr lang="fi-FI" sz="1200" b="1">
                <a:latin typeface="Gill Sans"/>
                <a:ea typeface="Gill Sans"/>
                <a:cs typeface="Gill Sans"/>
                <a:sym typeface="Gill Sans"/>
              </a:rPr>
              <a:t>9.6.2022</a:t>
            </a:r>
            <a:endParaRPr/>
          </a:p>
          <a:p>
            <a:pPr marL="0" marR="0" lvl="0" indent="0" algn="l" rtl="0">
              <a:lnSpc>
                <a:spcPct val="100000"/>
              </a:lnSpc>
              <a:spcBef>
                <a:spcPts val="0"/>
              </a:spcBef>
              <a:spcAft>
                <a:spcPts val="0"/>
              </a:spcAft>
              <a:buNone/>
            </a:pPr>
            <a:br>
              <a:rPr lang="fi-FI" sz="1400" b="0" i="0" u="none" strike="noStrike" cap="none">
                <a:latin typeface="Arial"/>
                <a:ea typeface="Arial"/>
                <a:cs typeface="Arial"/>
              </a:rPr>
            </a:br>
            <a:r>
              <a:rPr lang="fi-FI" sz="1200" b="0" i="0" u="none" strike="noStrike" cap="none">
                <a:solidFill>
                  <a:srgbClr val="000000"/>
                </a:solidFill>
                <a:latin typeface="Gill Sans"/>
                <a:ea typeface="Gill Sans"/>
                <a:cs typeface="Gill Sans"/>
                <a:sym typeface="Gill Sans"/>
              </a:rPr>
              <a:t>Kesto 120, etänä tai livenä</a:t>
            </a:r>
            <a:endParaRPr sz="1400" b="0" i="0" u="none" strike="noStrike" cap="none">
              <a:solidFill>
                <a:srgbClr val="000000"/>
              </a:solidFill>
              <a:latin typeface="Gill Sans"/>
              <a:ea typeface="Gill Sans"/>
              <a:cs typeface="Gill Sans"/>
            </a:endParaRPr>
          </a:p>
        </p:txBody>
      </p:sp>
      <p:sp>
        <p:nvSpPr>
          <p:cNvPr id="194" name="Google Shape;194;p1"/>
          <p:cNvSpPr txBox="1"/>
          <p:nvPr/>
        </p:nvSpPr>
        <p:spPr>
          <a:xfrm>
            <a:off x="4026892" y="1692037"/>
            <a:ext cx="1105011" cy="7463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850" b="0" i="1" u="none" strike="noStrike" cap="none">
                <a:solidFill>
                  <a:srgbClr val="000000"/>
                </a:solidFill>
                <a:latin typeface="Gill Sans"/>
                <a:ea typeface="Gill Sans"/>
                <a:cs typeface="Gill Sans"/>
                <a:sym typeface="Gill Sans"/>
              </a:rPr>
              <a:t>Suunnittele tämän kaavan pohjalta oma keskustelusi ja tapasi sanoittaa ohjaustekosi!</a:t>
            </a:r>
            <a:endParaRPr sz="85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c0f2b2eed9_0_11"/>
          <p:cNvSpPr txBox="1"/>
          <p:nvPr/>
        </p:nvSpPr>
        <p:spPr>
          <a:xfrm>
            <a:off x="389800" y="328875"/>
            <a:ext cx="2448300" cy="181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a:t>
            </a:r>
            <a:r>
              <a:rPr lang="fi-FI" sz="700" b="0" i="0" u="none" strike="noStrike" cap="none">
                <a:solidFill>
                  <a:schemeClr val="dk1"/>
                </a:solidFill>
                <a:latin typeface="Gill Sans"/>
                <a:ea typeface="Gill Sans"/>
                <a:cs typeface="Gill Sans"/>
                <a:sym typeface="Gill Sans"/>
              </a:rPr>
              <a:t>5 	Yhteinen keskustelu (sis. tauko)</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5</a:t>
            </a:r>
            <a:r>
              <a:rPr lang="fi-FI" sz="700" b="1" i="0" u="none" strike="noStrike" cap="none">
                <a:solidFill>
                  <a:schemeClr val="dk1"/>
                </a:solidFill>
                <a:latin typeface="Gill Sans"/>
                <a:ea typeface="Gill Sans"/>
                <a:cs typeface="Gill Sans"/>
                <a:sym typeface="Gill Sans"/>
              </a:rPr>
              <a:t> 	Oivallusten kirjoittaminen</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72" name="Google Shape;272;gc0f2b2eed9_0_11"/>
          <p:cNvSpPr txBox="1"/>
          <p:nvPr/>
        </p:nvSpPr>
        <p:spPr>
          <a:xfrm>
            <a:off x="3101825" y="328875"/>
            <a:ext cx="2385600" cy="250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Oivallusten kirjoittaminen</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Kiitos hyvästä ja rakentavasta keskustelusta! Olette jakaneet kokemuksianne liittyen esimerkiksi…</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457200" marR="0" lvl="0" indent="-273050" algn="just" rtl="0">
              <a:lnSpc>
                <a:spcPct val="100000"/>
              </a:lnSpc>
              <a:spcBef>
                <a:spcPts val="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Kokoa ja kerro lyhyesti, mistä teemoista on puhuttu</a:t>
            </a:r>
            <a:endParaRPr sz="70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Seuraavaksi kirjoitamme, mitä oivalluksia, tunteita tai ajatuksia yhteisestä keskustelustamme syntyi.</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Kirjoita itse omaan paperiisi tai koneelle muutama oivallus, tunne tai ajatus, joka sinulle jäi mieleen keskustelusta.</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Tähän on aikaa muutama minuutti. Valitse niistä yksi, jonka haluat jakaa tässä yhdessä.</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1828800" marR="0" lvl="0" indent="0" algn="just" rtl="0">
              <a:lnSpc>
                <a:spcPct val="100000"/>
              </a:lnSpc>
              <a:spcBef>
                <a:spcPts val="0"/>
              </a:spcBef>
              <a:spcAft>
                <a:spcPts val="0"/>
              </a:spcAft>
              <a:buClr>
                <a:schemeClr val="dk1"/>
              </a:buClr>
              <a:buSzPts val="400"/>
              <a:buFont typeface="Arial"/>
              <a:buNone/>
            </a:pPr>
            <a:r>
              <a:rPr lang="fi-FI" sz="700" b="1" i="0" u="none" strike="noStrike" cap="none">
                <a:solidFill>
                  <a:schemeClr val="dk1"/>
                </a:solidFill>
                <a:latin typeface="Gill Sans"/>
                <a:ea typeface="Gill Sans"/>
                <a:cs typeface="Gill Sans"/>
                <a:sym typeface="Gill Sans"/>
              </a:rPr>
              <a:t>5 min</a:t>
            </a:r>
            <a:endParaRPr sz="700" b="0" i="0" u="none" strike="noStrike" cap="none">
              <a:solidFill>
                <a:srgbClr val="000000"/>
              </a:solidFill>
              <a:latin typeface="Gill Sans"/>
              <a:ea typeface="Gill Sans"/>
              <a:cs typeface="Gill Sans"/>
              <a:sym typeface="Gill Sans"/>
            </a:endParaRPr>
          </a:p>
        </p:txBody>
      </p:sp>
      <p:pic>
        <p:nvPicPr>
          <p:cNvPr id="273" name="Google Shape;273;gc0f2b2eed9_0_11"/>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74" name="Google Shape;274;gc0f2b2eed9_0_11"/>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c0f2b2eed9_0_18"/>
          <p:cNvSpPr txBox="1"/>
          <p:nvPr/>
        </p:nvSpPr>
        <p:spPr>
          <a:xfrm>
            <a:off x="310625" y="274050"/>
            <a:ext cx="2490900" cy="183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a:t>
            </a:r>
            <a:r>
              <a:rPr lang="fi-FI" sz="700" b="0" i="0" u="none" strike="noStrike" cap="none">
                <a:solidFill>
                  <a:schemeClr val="dk1"/>
                </a:solidFill>
                <a:latin typeface="Gill Sans"/>
                <a:ea typeface="Gill Sans"/>
                <a:cs typeface="Gill Sans"/>
                <a:sym typeface="Gill Sans"/>
              </a:rPr>
              <a:t>5 	Yhteinen keskustelu (sis. tauko)</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1</a:t>
            </a:r>
            <a:r>
              <a:rPr lang="fi-FI" sz="700" b="1" i="0" u="none" strike="noStrike" cap="none">
                <a:solidFill>
                  <a:schemeClr val="dk1"/>
                </a:solidFill>
                <a:latin typeface="Gill Sans"/>
                <a:ea typeface="Gill Sans"/>
                <a:cs typeface="Gill Sans"/>
                <a:sym typeface="Gill Sans"/>
              </a:rPr>
              <a:t>0	Oivallusten kertominen</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81" name="Google Shape;281;gc0f2b2eed9_0_18"/>
          <p:cNvSpPr txBox="1"/>
          <p:nvPr/>
        </p:nvSpPr>
        <p:spPr>
          <a:xfrm>
            <a:off x="3184725" y="274050"/>
            <a:ext cx="2328000" cy="255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Oivallusten kertominen</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Nyt pyydän, että yhdellä lauseella jokainen teistä jakaisi yhden oivalluksen, tunteen tai ajatuksen, joka tästä keskustelusta tai aiheesta sinulle jäi.</a:t>
            </a: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Aloitetaan vaikkapa sinusta…</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330200" marR="0" lvl="0" indent="-133350" algn="just" rtl="0">
              <a:lnSpc>
                <a:spcPct val="115000"/>
              </a:lnSpc>
              <a:spcBef>
                <a:spcPts val="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Valitse aloittajaksi sellainen henkilö, joka on todennäköisesti valmis kertomaan omasta oivalluksestaan.</a:t>
            </a:r>
            <a:endParaRPr sz="700" b="0" i="1" u="none" strike="noStrike" cap="none">
              <a:solidFill>
                <a:schemeClr val="dk1"/>
              </a:solidFill>
              <a:latin typeface="Gill Sans"/>
              <a:ea typeface="Gill Sans"/>
              <a:cs typeface="Gill Sans"/>
              <a:sym typeface="Gill Sans"/>
            </a:endParaRPr>
          </a:p>
          <a:p>
            <a:pPr marL="330200" marR="0" lvl="0" indent="-133350" algn="just" rtl="0">
              <a:lnSpc>
                <a:spcPct val="115000"/>
              </a:lnSpc>
              <a:spcBef>
                <a:spcPts val="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Kaikkea ei tarvitse jakaa, jollei halua.</a:t>
            </a:r>
            <a:endParaRPr sz="700" b="0" i="1"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1"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Kiitos. Kysyn vielä, että keiden ja missä tulisi mielestänne jatkaa keskustelua tästä aiheesta?</a:t>
            </a: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				</a:t>
            </a:r>
            <a:r>
              <a:rPr lang="fi-FI" sz="700" b="1" i="0" u="none" strike="noStrike" cap="none">
                <a:solidFill>
                  <a:schemeClr val="dk1"/>
                </a:solidFill>
                <a:latin typeface="Gill Sans"/>
                <a:ea typeface="Gill Sans"/>
                <a:cs typeface="Gill Sans"/>
                <a:sym typeface="Gill Sans"/>
              </a:rPr>
              <a:t>10 min</a:t>
            </a:r>
            <a:endParaRPr sz="700" b="1" i="0" u="none" strike="noStrike" cap="none">
              <a:solidFill>
                <a:schemeClr val="dk1"/>
              </a:solidFill>
              <a:latin typeface="Gill Sans"/>
              <a:ea typeface="Gill Sans"/>
              <a:cs typeface="Gill Sans"/>
              <a:sym typeface="Gill Sans"/>
            </a:endParaRPr>
          </a:p>
        </p:txBody>
      </p:sp>
      <p:pic>
        <p:nvPicPr>
          <p:cNvPr id="282" name="Google Shape;282;gc0f2b2eed9_0_18"/>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83" name="Google Shape;283;gc0f2b2eed9_0_1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c0f2b2eed9_0_25"/>
          <p:cNvSpPr txBox="1"/>
          <p:nvPr/>
        </p:nvSpPr>
        <p:spPr>
          <a:xfrm>
            <a:off x="237525" y="316700"/>
            <a:ext cx="2430000" cy="209900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85 	Yhteinen keskustelu (sis. tauko)</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1" i="0" u="none" strike="noStrike" cap="none">
                <a:solidFill>
                  <a:schemeClr val="dk1"/>
                </a:solidFill>
                <a:latin typeface="Gill Sans"/>
                <a:ea typeface="Gill Sans"/>
                <a:cs typeface="Gill Sans"/>
                <a:sym typeface="Gill Sans"/>
              </a:rPr>
              <a:t>5	Kiitos, lopetus</a:t>
            </a:r>
            <a:endParaRPr sz="7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90" name="Google Shape;290;gc0f2b2eed9_0_25"/>
          <p:cNvSpPr txBox="1"/>
          <p:nvPr/>
        </p:nvSpPr>
        <p:spPr>
          <a:xfrm>
            <a:off x="3092476" y="0"/>
            <a:ext cx="2466600" cy="31546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Kiitos ja lopetus</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Miltä tämä Erätauko-keskustelu ja aihe tuntui?</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Minkälainen tunnelma teille jäi yhteisestä keskustelusta?</a:t>
            </a:r>
            <a:endParaRPr/>
          </a:p>
          <a:p>
            <a:pPr marL="0" marR="0" lvl="0" indent="0" algn="just"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Nyt on aika lopettaa keskustelumme. Kiitos!</a:t>
            </a:r>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Dialogien yhteenveto julkaistaan kaikkien käyttöön Demokratian puolustusdialogien sivulla ja valtiovarainministeriö toimittaa sen myös valtion ja kuntien hallintoon. </a:t>
            </a:r>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Yhteenvedossa kuvataan kuinka yksilöt ja yhteisöt voivat vahvistaa demokratiaa omalla toiminnallaan sekä miten paikallinen, kansallinen ja kansainvälinen demokratian puolustaminen kytkeytyvät toisiinsa. </a:t>
            </a:r>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Mikäli haluat, voit viestiä osallistumisestasi tähän keskusteluun esimerkiksi sosiaalisessa mediassa. Voit käyttää esimerkiksi tunnisteita #erätauko #demokratianpuolustusdialogit. Keskustelu oli luottamuksellinen, joten älä kerro muiden sanomisia eteenpäin ilman lupaa. Omia ajatuksiasi sekä tunnelmiasi voit jakaa.</a:t>
            </a:r>
            <a:endParaRPr/>
          </a:p>
          <a:p>
            <a:pPr marL="0" marR="0" lvl="0" indent="0" algn="just"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None/>
            </a:pPr>
            <a:r>
              <a:rPr lang="fi-FI" sz="700" b="0" i="0" u="none" strike="noStrike" cap="none">
                <a:solidFill>
                  <a:srgbClr val="000000"/>
                </a:solidFill>
                <a:latin typeface="Gill Sans"/>
                <a:ea typeface="Gill Sans"/>
                <a:cs typeface="Gill Sans"/>
                <a:sym typeface="Gill Sans"/>
              </a:rPr>
              <a:t>Kiitos antoisasta keskustelusta! Toivottavasti jatkatte nyt käynnistynyttä keskustelua.</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p:txBody>
      </p:sp>
      <p:pic>
        <p:nvPicPr>
          <p:cNvPr id="291" name="Google Shape;291;gc0f2b2eed9_0_25"/>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92" name="Google Shape;292;gc0f2b2eed9_0_25"/>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p:nvPr/>
        </p:nvSpPr>
        <p:spPr>
          <a:xfrm>
            <a:off x="0" y="199"/>
            <a:ext cx="5759450" cy="3239691"/>
          </a:xfrm>
          <a:prstGeom prst="rect">
            <a:avLst/>
          </a:prstGeom>
          <a:solidFill>
            <a:srgbClr val="FFE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50" b="0" i="0" u="none" strike="noStrike" cap="none">
              <a:solidFill>
                <a:srgbClr val="FFFFFF"/>
              </a:solidFill>
              <a:latin typeface="Georgia"/>
              <a:ea typeface="Georgia"/>
              <a:cs typeface="Georgia"/>
              <a:sym typeface="Georgia"/>
            </a:endParaRPr>
          </a:p>
        </p:txBody>
      </p:sp>
      <p:sp>
        <p:nvSpPr>
          <p:cNvPr id="200" name="Google Shape;200;p3"/>
          <p:cNvSpPr/>
          <p:nvPr/>
        </p:nvSpPr>
        <p:spPr>
          <a:xfrm>
            <a:off x="645689" y="251520"/>
            <a:ext cx="4468073" cy="27370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50" b="0" i="0" u="none" strike="noStrike" cap="none">
              <a:solidFill>
                <a:srgbClr val="FFFFFF"/>
              </a:solidFill>
              <a:latin typeface="Georgia"/>
              <a:ea typeface="Georgia"/>
              <a:cs typeface="Georgia"/>
              <a:sym typeface="Georgia"/>
            </a:endParaRPr>
          </a:p>
        </p:txBody>
      </p:sp>
      <p:sp>
        <p:nvSpPr>
          <p:cNvPr id="201" name="Google Shape;201;p3"/>
          <p:cNvSpPr txBox="1"/>
          <p:nvPr/>
        </p:nvSpPr>
        <p:spPr>
          <a:xfrm>
            <a:off x="981275" y="291300"/>
            <a:ext cx="3807900" cy="312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50"/>
              <a:buFont typeface="Merriweather Sans"/>
              <a:buNone/>
            </a:pPr>
            <a:r>
              <a:rPr lang="fi-FI" sz="850" b="1" i="0" u="none" strike="noStrike" cap="none">
                <a:solidFill>
                  <a:schemeClr val="dk1"/>
                </a:solidFill>
                <a:latin typeface="Gill Sans"/>
                <a:ea typeface="Gill Sans"/>
                <a:cs typeface="Gill Sans"/>
                <a:sym typeface="Gill Sans"/>
              </a:rPr>
              <a:t>Ohjeita käsikirjoituksen muokkaamiseksi </a:t>
            </a:r>
            <a:endParaRPr/>
          </a:p>
          <a:p>
            <a:pPr marL="0" marR="0" lvl="0" indent="0" algn="l" rtl="0">
              <a:lnSpc>
                <a:spcPct val="100000"/>
              </a:lnSpc>
              <a:spcBef>
                <a:spcPts val="151"/>
              </a:spcBef>
              <a:spcAft>
                <a:spcPts val="0"/>
              </a:spcAft>
              <a:buClr>
                <a:srgbClr val="000000"/>
              </a:buClr>
              <a:buSzPts val="756"/>
              <a:buFont typeface="Merriweather Sans"/>
              <a:buNone/>
            </a:pPr>
            <a:endParaRPr sz="756"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b="0" i="0" u="none" strike="noStrike" cap="none">
                <a:solidFill>
                  <a:schemeClr val="dk1"/>
                </a:solidFill>
                <a:latin typeface="Gill Sans"/>
                <a:ea typeface="Gill Sans"/>
                <a:cs typeface="Gill Sans"/>
                <a:sym typeface="Gill Sans"/>
              </a:rPr>
              <a:t>Suunnittele keskustelusi ennakkoon käsikirjoituksen pohjalta.  Voit käyttää </a:t>
            </a:r>
            <a:r>
              <a:rPr lang="fi-FI" sz="700">
                <a:solidFill>
                  <a:schemeClr val="dk1"/>
                </a:solidFill>
                <a:latin typeface="Gill Sans"/>
                <a:ea typeface="Gill Sans"/>
                <a:cs typeface="Gill Sans"/>
                <a:sym typeface="Gill Sans"/>
              </a:rPr>
              <a:t>käsikirjoituksen tukena myös ohjauskortteja:</a:t>
            </a:r>
            <a:endParaRPr sz="700">
              <a:solidFill>
                <a:schemeClr val="dk1"/>
              </a:solidFill>
              <a:latin typeface="Gill Sans"/>
              <a:ea typeface="Gill Sans"/>
              <a:cs typeface="Gill Sans"/>
              <a:sym typeface="Gill Sans"/>
            </a:endParaRPr>
          </a:p>
          <a:p>
            <a:pPr marL="457200" marR="0" lvl="0" indent="0" algn="l" rtl="0">
              <a:lnSpc>
                <a:spcPct val="100000"/>
              </a:lnSpc>
              <a:spcBef>
                <a:spcPts val="151"/>
              </a:spcBef>
              <a:spcAft>
                <a:spcPts val="0"/>
              </a:spcAft>
              <a:buNone/>
            </a:pPr>
            <a:r>
              <a:rPr lang="fi-FI" sz="700" i="1">
                <a:solidFill>
                  <a:schemeClr val="dk1"/>
                </a:solidFill>
                <a:latin typeface="Gill Sans"/>
                <a:ea typeface="Gill Sans"/>
                <a:cs typeface="Gill Sans"/>
                <a:sym typeface="Gill Sans"/>
              </a:rPr>
              <a:t>https://www.eratauko.fi/tyokalu/keskustelun-ohjauskortit/</a:t>
            </a:r>
            <a:endParaRPr sz="700" i="1">
              <a:solidFill>
                <a:schemeClr val="dk1"/>
              </a:solidFill>
              <a:latin typeface="Gill Sans"/>
              <a:ea typeface="Gill Sans"/>
              <a:cs typeface="Gill Sans"/>
              <a:sym typeface="Gill Sans"/>
            </a:endParaRPr>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b="0" i="0" u="none" strike="noStrike" cap="none">
                <a:solidFill>
                  <a:schemeClr val="dk1"/>
                </a:solidFill>
                <a:latin typeface="Gill Sans"/>
                <a:ea typeface="Gill Sans"/>
                <a:cs typeface="Gill Sans"/>
                <a:sym typeface="Gill Sans"/>
              </a:rPr>
              <a:t>Käsikirjoitus on keskustelun ohjaamisen tueksi, emmekä ehdota, että jaat sitä keskustelijoille. Se kannattaa esimerkiksi printata itselle muokkauksen jälkeen.  </a:t>
            </a:r>
            <a:endParaRPr sz="700"/>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b="0" i="0" u="none" strike="noStrike" cap="none">
                <a:solidFill>
                  <a:schemeClr val="dk1"/>
                </a:solidFill>
                <a:latin typeface="Gill Sans"/>
                <a:ea typeface="Gill Sans"/>
                <a:cs typeface="Gill Sans"/>
                <a:sym typeface="Gill Sans"/>
              </a:rPr>
              <a:t>Käsikirjoituksen sanoitukset ovat esimerkkisanoituksia ja toivomme että muokkaat ne kohderyhmälle, keskustelunne aiheeseen ja suuhusi sopiviksi.  </a:t>
            </a:r>
            <a:endParaRPr sz="700"/>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b="0" i="0" u="none" strike="noStrike" cap="none">
                <a:solidFill>
                  <a:schemeClr val="dk1"/>
                </a:solidFill>
                <a:latin typeface="Gill Sans"/>
                <a:ea typeface="Gill Sans"/>
                <a:cs typeface="Gill Sans"/>
                <a:sym typeface="Gill Sans"/>
              </a:rPr>
              <a:t>Kaikki ajat ovat noin aikoja ja niiden on tarkoitus antaa käsitys ajasta mikä kuhunkin vaiheeseen kannattaa noin käyttää. Niitä ei ole tarkoitettu noudatettavan täsmällisesti aloitusta ja lopetusta lukuun ottamatta.  </a:t>
            </a:r>
            <a:endParaRPr sz="700"/>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Voit hyödyntää omaa ryhmänohjauksen osaamistasi ja käyttää tarpeen mukaan hyväksi havaittuja keinoja keskustelun ja keskustelijoiden tukemiseksi</a:t>
            </a:r>
            <a:endParaRPr sz="700">
              <a:solidFill>
                <a:schemeClr val="dk1"/>
              </a:solidFill>
              <a:latin typeface="Gill Sans"/>
              <a:ea typeface="Gill Sans"/>
              <a:cs typeface="Gill Sans"/>
              <a:sym typeface="Gill Sans"/>
            </a:endParaRPr>
          </a:p>
          <a:p>
            <a:pPr marL="457200" marR="0" lvl="0" indent="0" algn="l" rtl="0">
              <a:lnSpc>
                <a:spcPct val="100000"/>
              </a:lnSpc>
              <a:spcBef>
                <a:spcPts val="151"/>
              </a:spcBef>
              <a:spcAft>
                <a:spcPts val="0"/>
              </a:spcAft>
              <a:buNone/>
            </a:pPr>
            <a:endParaRPr sz="700">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b="0" i="0" u="none" strike="noStrike" cap="none">
                <a:solidFill>
                  <a:schemeClr val="dk1"/>
                </a:solidFill>
                <a:latin typeface="Gill Sans"/>
                <a:ea typeface="Gill Sans"/>
                <a:cs typeface="Gill Sans"/>
                <a:sym typeface="Gill Sans"/>
              </a:rPr>
              <a:t>Käsikirjoituksessa on ohjaustekoja osittain etäkeskusteluun. Jos järjestät keskustelun kasvokkain muuta ne tilanteeseen sopiviksi. </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151"/>
              </a:spcBef>
              <a:spcAft>
                <a:spcPts val="0"/>
              </a:spcAft>
              <a:buNone/>
            </a:pPr>
            <a:endParaRPr sz="756">
              <a:solidFill>
                <a:schemeClr val="dk1"/>
              </a:solidFill>
              <a:latin typeface="Gill Sans"/>
              <a:ea typeface="Gill Sans"/>
              <a:cs typeface="Gill Sans"/>
              <a:sym typeface="Gill Sans"/>
            </a:endParaRPr>
          </a:p>
          <a:p>
            <a:pPr marL="0" marR="0" lvl="0" indent="0" algn="l" rtl="0">
              <a:lnSpc>
                <a:spcPct val="100000"/>
              </a:lnSpc>
              <a:spcBef>
                <a:spcPts val="151"/>
              </a:spcBef>
              <a:spcAft>
                <a:spcPts val="0"/>
              </a:spcAft>
              <a:buNone/>
            </a:pPr>
            <a:endParaRPr sz="756">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61bdd4b2ff_0_6"/>
          <p:cNvSpPr/>
          <p:nvPr/>
        </p:nvSpPr>
        <p:spPr>
          <a:xfrm>
            <a:off x="382300" y="564200"/>
            <a:ext cx="2261400" cy="57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g61bdd4b2ff_0_6"/>
          <p:cNvPicPr preferRelativeResize="0"/>
          <p:nvPr/>
        </p:nvPicPr>
        <p:blipFill rotWithShape="1">
          <a:blip r:embed="rId3">
            <a:alphaModFix/>
          </a:blip>
          <a:srcRect/>
          <a:stretch/>
        </p:blipFill>
        <p:spPr>
          <a:xfrm>
            <a:off x="2366399" y="2909051"/>
            <a:ext cx="1027202" cy="237050"/>
          </a:xfrm>
          <a:prstGeom prst="rect">
            <a:avLst/>
          </a:prstGeom>
          <a:noFill/>
          <a:ln>
            <a:noFill/>
          </a:ln>
        </p:spPr>
      </p:pic>
      <p:sp>
        <p:nvSpPr>
          <p:cNvPr id="209" name="Google Shape;209;g61bdd4b2ff_0_6"/>
          <p:cNvSpPr txBox="1"/>
          <p:nvPr/>
        </p:nvSpPr>
        <p:spPr>
          <a:xfrm>
            <a:off x="382300" y="221625"/>
            <a:ext cx="2381700" cy="23826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rgbClr val="000000"/>
                </a:solidFill>
                <a:latin typeface="Gill Sans"/>
                <a:ea typeface="Gill Sans"/>
                <a:cs typeface="Gill Sans"/>
                <a:sym typeface="Gill Sans"/>
              </a:rPr>
              <a:t>Demokratian puolustusdialogit</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i="0" u="none" strike="noStrike" cap="none">
                <a:solidFill>
                  <a:schemeClr val="dk1"/>
                </a:solidFill>
                <a:latin typeface="Gill Sans"/>
                <a:ea typeface="Gill Sans"/>
                <a:cs typeface="Gill Sans"/>
                <a:sym typeface="Gill Sans"/>
              </a:rPr>
              <a:t>LUKUOHJE: </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i="0" u="none" strike="noStrike" cap="none">
                <a:solidFill>
                  <a:schemeClr val="dk1"/>
                </a:solidFill>
                <a:latin typeface="Gill Sans"/>
                <a:ea typeface="Gill Sans"/>
                <a:cs typeface="Gill Sans"/>
                <a:sym typeface="Gill Sans"/>
              </a:rPr>
              <a:t>Oikealla sanoitus- ja ohjausvinkkejä ohjaajalle:</a:t>
            </a:r>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Perusfontti - sano esimerkiksi näin</a:t>
            </a:r>
            <a:endParaRPr/>
          </a:p>
          <a:p>
            <a:pPr marL="0" marR="0" lvl="0" indent="0" algn="l" rtl="0">
              <a:lnSpc>
                <a:spcPct val="100000"/>
              </a:lnSpc>
              <a:spcBef>
                <a:spcPts val="0"/>
              </a:spcBef>
              <a:spcAft>
                <a:spcPts val="0"/>
              </a:spcAft>
              <a:buClr>
                <a:schemeClr val="dk1"/>
              </a:buClr>
              <a:buSzPts val="400"/>
              <a:buFont typeface="Arial"/>
              <a:buNone/>
            </a:pPr>
            <a:r>
              <a:rPr lang="fi-FI" sz="700" b="0" i="1" u="none" strike="noStrike" cap="none">
                <a:solidFill>
                  <a:schemeClr val="dk1"/>
                </a:solidFill>
                <a:latin typeface="Gill Sans"/>
                <a:ea typeface="Gill Sans"/>
                <a:cs typeface="Gill Sans"/>
                <a:sym typeface="Gill Sans"/>
              </a:rPr>
              <a:t>Kursivoitu fontti - ohjaajalle apua keskusteluun</a:t>
            </a:r>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Osio	Klo</a:t>
            </a:r>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15 	Aloitus, pelisäännöt, 	esittelykierros, alustus</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85 	Yhteinen keskustelu (sis. tauko)</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10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Yhteensä 120 min</a:t>
            </a: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p:txBody>
      </p:sp>
      <p:sp>
        <p:nvSpPr>
          <p:cNvPr id="210" name="Google Shape;210;g61bdd4b2ff_0_6"/>
          <p:cNvSpPr txBox="1"/>
          <p:nvPr/>
        </p:nvSpPr>
        <p:spPr>
          <a:xfrm>
            <a:off x="3005466" y="145075"/>
            <a:ext cx="2686308" cy="2496758"/>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fi-FI" sz="900" b="1" i="0" u="none" strike="noStrike" cap="none">
                <a:solidFill>
                  <a:srgbClr val="000000"/>
                </a:solidFill>
                <a:latin typeface="Gill Sans"/>
                <a:ea typeface="Gill Sans"/>
                <a:cs typeface="Gill Sans"/>
                <a:sym typeface="Gill Sans"/>
              </a:rPr>
              <a:t>Aloitus </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None/>
            </a:pPr>
            <a:r>
              <a:rPr lang="fi-FI" sz="600" b="0" i="0" u="none" strike="noStrike" cap="none">
                <a:solidFill>
                  <a:srgbClr val="000000"/>
                </a:solidFill>
                <a:latin typeface="Gill Sans"/>
                <a:ea typeface="Gill Sans"/>
                <a:cs typeface="Gill Sans"/>
                <a:sym typeface="Gill Sans"/>
              </a:rPr>
              <a:t>Tervetuloa mukaan tämän ryhmän Erätauko-keskusteluun. Aiheemme on </a:t>
            </a:r>
            <a:r>
              <a:rPr lang="fi-FI" sz="600" b="0" i="0" u="none" strike="noStrike" cap="none">
                <a:solidFill>
                  <a:schemeClr val="dk1"/>
                </a:solidFill>
                <a:latin typeface="Gill Sans"/>
                <a:ea typeface="Gill Sans"/>
                <a:cs typeface="Gill Sans"/>
                <a:sym typeface="Gill Sans"/>
              </a:rPr>
              <a:t>tänään “Mitä demokratia tarkoittaa sinulle ja miten voimme puolustaa demokratiaa arjessa </a:t>
            </a:r>
            <a:r>
              <a:rPr lang="fi-FI" sz="600" b="0" i="0" u="none" strike="noStrike" cap="none">
                <a:solidFill>
                  <a:srgbClr val="000000"/>
                </a:solidFill>
                <a:latin typeface="Gill Sans"/>
                <a:ea typeface="Gill Sans"/>
                <a:cs typeface="Gill Sans"/>
                <a:sym typeface="Gill Sans"/>
              </a:rPr>
              <a:t>?” tai ”Mitä demokratia merkitsee sinulle/luokallemme/työyhteisöllemme/ harrastuspiirillemme ja kuinka voimme sitä puolustaa?”</a:t>
            </a:r>
            <a:endParaRPr sz="6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600" b="0" i="0" u="none" strike="noStrike" cap="none">
                <a:solidFill>
                  <a:srgbClr val="000000"/>
                </a:solidFill>
                <a:latin typeface="Gill Sans"/>
                <a:ea typeface="Gill Sans"/>
                <a:cs typeface="Gill Sans"/>
                <a:sym typeface="Gill Sans"/>
              </a:rPr>
              <a:t>Minä toimin keskustelun ohjaajana. X toimii keskustelun kirjurina ja kirjoittaa mahdollisimman yksi yhteen sen mitä puhutte, mutta niin ettei nimiä kirjata. Kirjausta käytetään materiaalina yhteenvetoon. Yhteenveto julkaistaan kaikkien käyttöön Demokratian puolustusdialogien sivulla ja valtiovarainministeriö toimittaa sen myös valtion ja kuntien hallintoon. Keskustelu on osa Demokratian puolustusdialogeja. </a:t>
            </a:r>
            <a:endParaRPr sz="6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600" b="0" i="0" u="none" strike="noStrike" cap="none">
                <a:solidFill>
                  <a:srgbClr val="000000"/>
                </a:solidFill>
                <a:latin typeface="Gill Sans"/>
                <a:ea typeface="Gill Sans"/>
                <a:cs typeface="Gill Sans"/>
                <a:sym typeface="Gill Sans"/>
              </a:rPr>
              <a:t>Pyritään tänään puhumaan omasta kokemuksesta. </a:t>
            </a:r>
            <a:r>
              <a:rPr lang="fi-FI" sz="600" b="0" i="0" u="none" strike="noStrike" cap="none">
                <a:solidFill>
                  <a:schemeClr val="dk1"/>
                </a:solidFill>
                <a:latin typeface="Gill Sans"/>
                <a:ea typeface="Gill Sans"/>
                <a:cs typeface="Gill Sans"/>
                <a:sym typeface="Gill Sans"/>
              </a:rPr>
              <a:t>Puhutaan enemmän itsestä, kuin muista. Keskustelussa ei ole tarkoitus vakuuttaa, voittaa tai väitellä. </a:t>
            </a: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600" b="0" i="0" u="none" strike="noStrike" cap="none">
                <a:solidFill>
                  <a:schemeClr val="dk1"/>
                </a:solidFill>
                <a:latin typeface="Gill Sans"/>
                <a:ea typeface="Gill Sans"/>
                <a:cs typeface="Gill Sans"/>
                <a:sym typeface="Gill Sans"/>
              </a:rPr>
              <a:t>Keskustelun aikana ja sen jälkeen voi olla erilaisia näkemyksiä aiheesta, emme pyri yksimielisyyteen. Keskustelun lopuksi pohditaan, mitä olemme oppineet tai oivaltaneet yhteisen keskustelun aikana.</a:t>
            </a: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600" b="0" i="0" u="none" strike="noStrike" cap="none">
                <a:solidFill>
                  <a:srgbClr val="000000"/>
                </a:solidFill>
                <a:latin typeface="Gill Sans"/>
                <a:ea typeface="Gill Sans"/>
                <a:cs typeface="Gill Sans"/>
                <a:sym typeface="Gill Sans"/>
              </a:rPr>
              <a:t>Keskustelussa ei tarvitse tehdä päätöksiä tai etsiä ratkaisuja, mutta sellaisia voi nousta esiin. Voimme jutella rauhassa ja </a:t>
            </a:r>
            <a:r>
              <a:rPr lang="fi-FI" sz="600" b="0" i="0" u="none" strike="noStrike" cap="none">
                <a:solidFill>
                  <a:schemeClr val="dk1"/>
                </a:solidFill>
                <a:latin typeface="Gill Sans"/>
                <a:ea typeface="Gill Sans"/>
                <a:cs typeface="Gill Sans"/>
                <a:sym typeface="Gill Sans"/>
              </a:rPr>
              <a:t>keskustelu käydään luottamuksellisesti.</a:t>
            </a: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600" b="0" i="0" u="none" strike="noStrike" cap="none">
                <a:solidFill>
                  <a:schemeClr val="dk1"/>
                </a:solidFill>
                <a:latin typeface="Gill Sans"/>
                <a:ea typeface="Gill Sans"/>
                <a:cs typeface="Gill Sans"/>
                <a:sym typeface="Gill Sans"/>
              </a:rPr>
              <a:t>Käydään alkuun lyhyt esittelykierros. Voit esitellä itsesi pelkällä etunimellä ja kertomalla mikä on ensimmäinen kokemuksesi demokratiasta käytännössä? Tämä voi liittyä lapsuudenmuistoon, kouluaikaan tai mihin ikinä.</a:t>
            </a:r>
            <a:endParaRPr sz="600" b="0" i="0" u="none" strike="noStrike" cap="none">
              <a:solidFill>
                <a:srgbClr val="000000"/>
              </a:solidFill>
              <a:latin typeface="Gill Sans"/>
              <a:ea typeface="Gill Sans"/>
              <a:cs typeface="Gill Sans"/>
              <a:sym typeface="Gill Sans"/>
            </a:endParaRPr>
          </a:p>
          <a:p>
            <a:pPr marL="1371600" marR="0" lvl="0" indent="457200" algn="l" rtl="0">
              <a:lnSpc>
                <a:spcPct val="100000"/>
              </a:lnSpc>
              <a:spcBef>
                <a:spcPts val="0"/>
              </a:spcBef>
              <a:spcAft>
                <a:spcPts val="0"/>
              </a:spcAft>
              <a:buClr>
                <a:schemeClr val="dk1"/>
              </a:buClr>
              <a:buSzPts val="400"/>
              <a:buFont typeface="Arial"/>
              <a:buNone/>
            </a:pPr>
            <a:r>
              <a:rPr lang="fi-FI" sz="700" b="1" i="0" u="none" strike="noStrike" cap="none">
                <a:solidFill>
                  <a:srgbClr val="000000"/>
                </a:solidFill>
                <a:latin typeface="Gill Sans"/>
                <a:ea typeface="Gill Sans"/>
                <a:cs typeface="Gill Sans"/>
                <a:sym typeface="Gill Sans"/>
              </a:rPr>
              <a:t>10 min</a:t>
            </a:r>
            <a:endParaRPr sz="7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700" b="0" i="0" u="none" strike="noStrike" cap="none">
              <a:solidFill>
                <a:srgbClr val="000000"/>
              </a:solidFill>
              <a:latin typeface="Gill Sans"/>
              <a:ea typeface="Gill Sans"/>
              <a:cs typeface="Gill Sans"/>
              <a:sym typeface="Gill Sans"/>
            </a:endParaRPr>
          </a:p>
        </p:txBody>
      </p:sp>
      <p:cxnSp>
        <p:nvCxnSpPr>
          <p:cNvPr id="211" name="Google Shape;211;g61bdd4b2ff_0_6"/>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1bdd4b2ff_0_523"/>
          <p:cNvSpPr txBox="1"/>
          <p:nvPr/>
        </p:nvSpPr>
        <p:spPr>
          <a:xfrm>
            <a:off x="423900" y="323725"/>
            <a:ext cx="2304600" cy="21231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fi-FI" sz="900" b="1" i="0" u="none" strike="noStrike" cap="none">
                <a:solidFill>
                  <a:srgbClr val="000000"/>
                </a:solidFill>
                <a:latin typeface="Gill Sans"/>
                <a:ea typeface="Gill Sans"/>
                <a:cs typeface="Gill Sans"/>
                <a:sym typeface="Gill Sans"/>
              </a:rPr>
              <a:t>Rakentavan keskustelun pelisäännöt</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Gill Sans"/>
              <a:ea typeface="Gill Sans"/>
              <a:cs typeface="Gill Sans"/>
              <a:sym typeface="Gill Sans"/>
            </a:endParaRPr>
          </a:p>
          <a:p>
            <a:pPr marL="2540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1. Kuuntele </a:t>
            </a:r>
            <a:r>
              <a:rPr lang="fi-FI" sz="700" b="0" i="0" u="none" strike="noStrike" cap="none">
                <a:solidFill>
                  <a:schemeClr val="dk1"/>
                </a:solidFill>
                <a:latin typeface="Gill Sans"/>
                <a:ea typeface="Gill Sans"/>
                <a:cs typeface="Gill Sans"/>
                <a:sym typeface="Gill Sans"/>
              </a:rPr>
              <a:t>toisia, älä keskeytä tai käynnistä sivukeskusteluja.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Gill Sans"/>
              <a:ea typeface="Gill Sans"/>
              <a:cs typeface="Gill Sans"/>
              <a:sym typeface="Gill Sans"/>
            </a:endParaRPr>
          </a:p>
          <a:p>
            <a:pPr marL="2540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2. Liity</a:t>
            </a:r>
            <a:r>
              <a:rPr lang="fi-FI" sz="700" b="0" i="0" u="none" strike="noStrike" cap="none">
                <a:solidFill>
                  <a:schemeClr val="dk1"/>
                </a:solidFill>
                <a:latin typeface="Gill Sans"/>
                <a:ea typeface="Gill Sans"/>
                <a:cs typeface="Gill Sans"/>
                <a:sym typeface="Gill Sans"/>
              </a:rPr>
              <a:t> toisten puheeseen ja käytä arkikieltä.</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Gill Sans"/>
              <a:ea typeface="Gill Sans"/>
              <a:cs typeface="Gill Sans"/>
              <a:sym typeface="Gill Sans"/>
            </a:endParaRPr>
          </a:p>
          <a:p>
            <a:pPr marL="2540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3. Kerro </a:t>
            </a:r>
            <a:r>
              <a:rPr lang="fi-FI" sz="700" b="0" i="0" u="none" strike="noStrike" cap="none">
                <a:solidFill>
                  <a:schemeClr val="dk1"/>
                </a:solidFill>
                <a:latin typeface="Gill Sans"/>
                <a:ea typeface="Gill Sans"/>
                <a:cs typeface="Gill Sans"/>
                <a:sym typeface="Gill Sans"/>
              </a:rPr>
              <a:t>omasta kokemuksesta.</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Gill Sans"/>
              <a:ea typeface="Gill Sans"/>
              <a:cs typeface="Gill Sans"/>
              <a:sym typeface="Gill Sans"/>
            </a:endParaRPr>
          </a:p>
          <a:p>
            <a:pPr marL="2540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4. Puhuttele</a:t>
            </a:r>
            <a:r>
              <a:rPr lang="fi-FI" sz="700" b="0" i="0" u="none" strike="noStrike" cap="none">
                <a:solidFill>
                  <a:schemeClr val="dk1"/>
                </a:solidFill>
                <a:latin typeface="Gill Sans"/>
                <a:ea typeface="Gill Sans"/>
                <a:cs typeface="Gill Sans"/>
                <a:sym typeface="Gill Sans"/>
              </a:rPr>
              <a:t> muita suoraan ja kysy heidän näkemyksiään.</a:t>
            </a:r>
            <a:endParaRPr sz="700" b="0" i="0" u="none" strike="noStrike" cap="none">
              <a:solidFill>
                <a:schemeClr val="dk1"/>
              </a:solidFill>
              <a:latin typeface="Gill Sans"/>
              <a:ea typeface="Gill Sans"/>
              <a:cs typeface="Gill Sans"/>
              <a:sym typeface="Gill Sans"/>
            </a:endParaRPr>
          </a:p>
          <a:p>
            <a:pPr marL="16510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Gill Sans"/>
              <a:ea typeface="Gill Sans"/>
              <a:cs typeface="Gill Sans"/>
              <a:sym typeface="Gill Sans"/>
            </a:endParaRPr>
          </a:p>
          <a:p>
            <a:pPr marL="2540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5. Ole läsnä</a:t>
            </a:r>
            <a:r>
              <a:rPr lang="fi-FI" sz="700" b="0" i="0" u="none" strike="noStrike" cap="none">
                <a:solidFill>
                  <a:schemeClr val="dk1"/>
                </a:solidFill>
                <a:latin typeface="Gill Sans"/>
                <a:ea typeface="Gill Sans"/>
                <a:cs typeface="Gill Sans"/>
                <a:sym typeface="Gill Sans"/>
              </a:rPr>
              <a:t> ja </a:t>
            </a:r>
            <a:r>
              <a:rPr lang="fi-FI" sz="700" b="1" i="0" u="none" strike="noStrike" cap="none">
                <a:solidFill>
                  <a:schemeClr val="dk1"/>
                </a:solidFill>
                <a:latin typeface="Gill Sans"/>
                <a:ea typeface="Gill Sans"/>
                <a:cs typeface="Gill Sans"/>
                <a:sym typeface="Gill Sans"/>
              </a:rPr>
              <a:t>kunnioita</a:t>
            </a:r>
            <a:r>
              <a:rPr lang="fi-FI" sz="700" b="0" i="0" u="none" strike="noStrike" cap="none">
                <a:solidFill>
                  <a:schemeClr val="dk1"/>
                </a:solidFill>
                <a:latin typeface="Gill Sans"/>
                <a:ea typeface="Gill Sans"/>
                <a:cs typeface="Gill Sans"/>
                <a:sym typeface="Gill Sans"/>
              </a:rPr>
              <a:t> toisia sekä luottamuksen ilmapiiriä.</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Gill Sans"/>
              <a:ea typeface="Gill Sans"/>
              <a:cs typeface="Gill Sans"/>
              <a:sym typeface="Gill Sans"/>
            </a:endParaRPr>
          </a:p>
          <a:p>
            <a:pPr marL="2540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6. Etsi ja kokoa</a:t>
            </a:r>
            <a:r>
              <a:rPr lang="fi-FI" sz="700" b="0" i="0" u="none" strike="noStrike" cap="none">
                <a:solidFill>
                  <a:schemeClr val="dk1"/>
                </a:solidFill>
                <a:latin typeface="Gill Sans"/>
                <a:ea typeface="Gill Sans"/>
                <a:cs typeface="Gill Sans"/>
                <a:sym typeface="Gill Sans"/>
              </a:rPr>
              <a:t>. Työstä rohkeasti esiin tulevia ristiriitoja ja etsi piiloon jääneitä asioita.</a:t>
            </a:r>
            <a:endParaRPr sz="700" b="0" i="0" u="none" strike="noStrike" cap="none">
              <a:solidFill>
                <a:schemeClr val="dk1"/>
              </a:solidFill>
              <a:latin typeface="Gill Sans"/>
              <a:ea typeface="Gill Sans"/>
              <a:cs typeface="Gill Sans"/>
              <a:sym typeface="Gill Sans"/>
            </a:endParaRPr>
          </a:p>
        </p:txBody>
      </p:sp>
      <p:sp>
        <p:nvSpPr>
          <p:cNvPr id="218" name="Google Shape;218;g61bdd4b2ff_0_523"/>
          <p:cNvSpPr txBox="1"/>
          <p:nvPr/>
        </p:nvSpPr>
        <p:spPr>
          <a:xfrm>
            <a:off x="3031500" y="145075"/>
            <a:ext cx="2391000" cy="2954400"/>
          </a:xfrm>
          <a:prstGeom prst="rect">
            <a:avLst/>
          </a:prstGeom>
          <a:noFill/>
          <a:ln>
            <a:noFill/>
          </a:ln>
        </p:spPr>
        <p:txBody>
          <a:bodyPr spcFirstLastPara="1" wrap="square" lIns="32450" tIns="32450" rIns="32450" bIns="32450" anchor="t" anchorCtr="0">
            <a:noAutofit/>
          </a:bodyPr>
          <a:lstStyle/>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Keskustelussa käytetään Rakentavan keskustelun pelisääntöjä, käydään ne vielä lyhyesti läpi…</a:t>
            </a:r>
            <a:endParaRPr sz="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600" b="0" i="0" u="none" strike="noStrike" cap="none">
              <a:solidFill>
                <a:schemeClr val="dk1"/>
              </a:solidFill>
              <a:latin typeface="Gill Sans"/>
              <a:ea typeface="Gill Sans"/>
              <a:cs typeface="Gill Sans"/>
              <a:sym typeface="Gill Sans"/>
            </a:endParaRPr>
          </a:p>
          <a:p>
            <a:pPr marL="457200" marR="0" lvl="0" indent="-273050" algn="just" rtl="0">
              <a:lnSpc>
                <a:spcPct val="100000"/>
              </a:lnSpc>
              <a:spcBef>
                <a:spcPts val="0"/>
              </a:spcBef>
              <a:spcAft>
                <a:spcPts val="0"/>
              </a:spcAft>
              <a:buClr>
                <a:srgbClr val="000000"/>
              </a:buClr>
              <a:buSzPts val="700"/>
              <a:buFont typeface="Gill Sans"/>
              <a:buChar char="➔"/>
            </a:pPr>
            <a:r>
              <a:rPr lang="fi-FI" sz="700" b="0" i="1" u="none" strike="noStrike" cap="none">
                <a:solidFill>
                  <a:srgbClr val="000000"/>
                </a:solidFill>
                <a:latin typeface="Gill Sans"/>
                <a:ea typeface="Gill Sans"/>
                <a:cs typeface="Gill Sans"/>
                <a:sym typeface="Gill Sans"/>
              </a:rPr>
              <a:t>Ohjaaja kertaa läpi kuusi pelisääntöä, jotka löytyvät vasemmalta. </a:t>
            </a:r>
            <a:endParaRPr sz="700" b="0" i="1"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00"/>
              <a:buFont typeface="Arial"/>
              <a:buNone/>
            </a:pPr>
            <a:endParaRPr sz="600" b="0" i="1" u="none" strike="noStrike" cap="none">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00"/>
              <a:buFont typeface="Arial"/>
              <a:buNone/>
            </a:pPr>
            <a:r>
              <a:rPr lang="fi-FI" sz="600" b="0" i="1" u="none" strike="noStrike" cap="none">
                <a:solidFill>
                  <a:schemeClr val="dk1"/>
                </a:solidFill>
                <a:latin typeface="Gill Sans"/>
                <a:ea typeface="Gill Sans"/>
                <a:cs typeface="Gill Sans"/>
                <a:sym typeface="Gill Sans"/>
              </a:rPr>
              <a:t>1</a:t>
            </a:r>
            <a:r>
              <a:rPr lang="fi-FI" sz="650" b="0" i="1" u="none" strike="noStrike" cap="none">
                <a:solidFill>
                  <a:schemeClr val="dk1"/>
                </a:solidFill>
                <a:latin typeface="Gill Sans"/>
                <a:ea typeface="Gill Sans"/>
                <a:cs typeface="Gill Sans"/>
                <a:sym typeface="Gill Sans"/>
              </a:rPr>
              <a:t>. </a:t>
            </a:r>
            <a:r>
              <a:rPr lang="fi-FI" sz="650" b="0" i="1" u="none" strike="noStrike" cap="none">
                <a:solidFill>
                  <a:schemeClr val="dk1"/>
                </a:solidFill>
                <a:highlight>
                  <a:srgbClr val="FFFFFF"/>
                </a:highlight>
                <a:latin typeface="Gill Sans"/>
                <a:ea typeface="Gill Sans"/>
                <a:cs typeface="Gill Sans"/>
                <a:sym typeface="Gill Sans"/>
              </a:rPr>
              <a:t>Jokaisella täytyy olla mahdollisuus rauhassa kertoa omista näkemyksistään. On tärkeää, että emme keskeytä toisiamme emmekä aloita sivukeskusteluja.</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2. Käytä arkikieltä - vältetään erikoistermejä. </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3. Jaamme omia kokemuksiamme tästä aiheesta. Voit jatkaa toisen kokemuksesta ja kertoa, miten oma kokemuksesi on samanlainen tai erilainen. </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4. Voit puhutella muita suoraan ja kysyä kysymyksiä  heiltä jos haluat </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5. Ei katsota keskustelun aikana somea tai muuta, vaan keskitytään tähän hetkeen. Keskustelemme tänään myös luottamuksellisesti. Voit mielellään kertoa, että olet ollut mukana tässä keskustelussa, mutta siteeraa toisia vain heidän luvallaan.</a:t>
            </a:r>
            <a:endParaRPr sz="650" b="0" i="1"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650"/>
              <a:buFont typeface="Arial"/>
              <a:buNone/>
            </a:pPr>
            <a:r>
              <a:rPr lang="fi-FI" sz="650" b="0" i="1" u="none" strike="noStrike" cap="none">
                <a:solidFill>
                  <a:schemeClr val="dk1"/>
                </a:solidFill>
                <a:latin typeface="Gill Sans"/>
                <a:ea typeface="Gill Sans"/>
                <a:cs typeface="Gill Sans"/>
                <a:sym typeface="Gill Sans"/>
              </a:rPr>
              <a:t>6. Älä jätä sanomatta jotain, mikä mahdollisesti poikkeaa jo aikaisemmin käydystä keskustelusta. Tämä rikastuttaa keskustelua ja auttaa meitä ymmärtämään päivän teemaa paremmin. </a:t>
            </a:r>
            <a:endParaRPr sz="650" b="0" i="1" u="none" strike="noStrike" cap="none">
              <a:solidFill>
                <a:schemeClr val="dk1"/>
              </a:solidFill>
              <a:latin typeface="Gill Sans"/>
              <a:ea typeface="Gill Sans"/>
              <a:cs typeface="Gill Sans"/>
              <a:sym typeface="Gill Sans"/>
            </a:endParaRPr>
          </a:p>
          <a:p>
            <a:pPr marL="457200" marR="0" lvl="0" indent="0" algn="just" rtl="0">
              <a:lnSpc>
                <a:spcPct val="100000"/>
              </a:lnSpc>
              <a:spcBef>
                <a:spcPts val="0"/>
              </a:spcBef>
              <a:spcAft>
                <a:spcPts val="0"/>
              </a:spcAft>
              <a:buClr>
                <a:srgbClr val="000000"/>
              </a:buClr>
              <a:buSzPts val="700"/>
              <a:buFont typeface="Arial"/>
              <a:buNone/>
            </a:pPr>
            <a:endParaRPr sz="600" b="0" i="1" u="none" strike="noStrike" cap="none">
              <a:solidFill>
                <a:srgbClr val="000000"/>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600" b="0" i="0" u="none" strike="noStrike" cap="none">
                <a:solidFill>
                  <a:schemeClr val="dk1"/>
                </a:solidFill>
                <a:latin typeface="Gill Sans"/>
                <a:ea typeface="Gill Sans"/>
                <a:cs typeface="Gill Sans"/>
                <a:sym typeface="Gill Sans"/>
              </a:rPr>
              <a:t>Sitoudummeko yhdessä näihin pelisääntöihin? </a:t>
            </a:r>
            <a:endParaRPr sz="600" b="1"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900"/>
              <a:buFont typeface="Arial"/>
              <a:buNone/>
            </a:pPr>
            <a:r>
              <a:rPr lang="fi-FI" sz="600" b="0" i="0" u="none" strike="noStrike" cap="none">
                <a:solidFill>
                  <a:schemeClr val="dk1"/>
                </a:solidFill>
                <a:latin typeface="Gill Sans"/>
                <a:ea typeface="Gill Sans"/>
                <a:cs typeface="Gill Sans"/>
                <a:sym typeface="Gill Sans"/>
              </a:rPr>
              <a:t>Hyvä, jatketaan!</a:t>
            </a:r>
            <a:endParaRPr sz="600" b="0" i="0" u="none" strike="noStrike" cap="none">
              <a:solidFill>
                <a:schemeClr val="dk1"/>
              </a:solidFill>
              <a:latin typeface="Gill Sans"/>
              <a:ea typeface="Gill Sans"/>
              <a:cs typeface="Gill Sans"/>
              <a:sym typeface="Gill Sans"/>
            </a:endParaRPr>
          </a:p>
          <a:p>
            <a:pPr marL="1371600" marR="0" lvl="0" indent="457200" algn="just" rtl="0">
              <a:lnSpc>
                <a:spcPct val="115000"/>
              </a:lnSpc>
              <a:spcBef>
                <a:spcPts val="0"/>
              </a:spcBef>
              <a:spcAft>
                <a:spcPts val="0"/>
              </a:spcAft>
              <a:buClr>
                <a:srgbClr val="000000"/>
              </a:buClr>
              <a:buSzPts val="900"/>
              <a:buFont typeface="Arial"/>
              <a:buNone/>
            </a:pPr>
            <a:r>
              <a:rPr lang="fi-FI" sz="600" b="1" i="0" u="none" strike="noStrike" cap="none">
                <a:solidFill>
                  <a:schemeClr val="dk1"/>
                </a:solidFill>
                <a:latin typeface="Gill Sans"/>
                <a:ea typeface="Gill Sans"/>
                <a:cs typeface="Gill Sans"/>
                <a:sym typeface="Gill Sans"/>
              </a:rPr>
              <a:t>5 min</a:t>
            </a:r>
            <a:endParaRPr sz="6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900"/>
              <a:buFont typeface="Arial"/>
              <a:buNone/>
            </a:pPr>
            <a:endParaRPr sz="5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5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165100" marR="0" lvl="0" indent="0" algn="just" rtl="0">
              <a:lnSpc>
                <a:spcPct val="100000"/>
              </a:lnSpc>
              <a:spcBef>
                <a:spcPts val="0"/>
              </a:spcBef>
              <a:spcAft>
                <a:spcPts val="0"/>
              </a:spcAft>
              <a:buClr>
                <a:srgbClr val="000000"/>
              </a:buClr>
              <a:buSzPts val="900"/>
              <a:buFont typeface="Arial"/>
              <a:buNone/>
            </a:pPr>
            <a:endParaRPr sz="700" b="0" i="1" u="none" strike="noStrike" cap="none">
              <a:solidFill>
                <a:schemeClr val="dk1"/>
              </a:solidFill>
              <a:latin typeface="Gill Sans"/>
              <a:ea typeface="Gill Sans"/>
              <a:cs typeface="Gill Sans"/>
              <a:sym typeface="Gill Sans"/>
            </a:endParaRPr>
          </a:p>
        </p:txBody>
      </p:sp>
      <p:pic>
        <p:nvPicPr>
          <p:cNvPr id="219" name="Google Shape;219;g61bdd4b2ff_0_523"/>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20" name="Google Shape;220;g61bdd4b2ff_0_523"/>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8c8c0b4e5f_0_0"/>
          <p:cNvSpPr txBox="1"/>
          <p:nvPr/>
        </p:nvSpPr>
        <p:spPr>
          <a:xfrm>
            <a:off x="380205" y="316544"/>
            <a:ext cx="2461500" cy="23826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Yhteinen keskustelu (sis. tauko)</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p:txBody>
      </p:sp>
      <p:sp>
        <p:nvSpPr>
          <p:cNvPr id="227" name="Google Shape;227;g8c8c0b4e5f_0_0"/>
          <p:cNvSpPr txBox="1"/>
          <p:nvPr/>
        </p:nvSpPr>
        <p:spPr>
          <a:xfrm>
            <a:off x="3134711" y="208140"/>
            <a:ext cx="24615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Keskustelun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700" b="0" i="1" u="none" strike="noStrike" cap="none">
                <a:solidFill>
                  <a:srgbClr val="000000"/>
                </a:solidFill>
                <a:latin typeface="Gill Sans"/>
                <a:ea typeface="Gill Sans"/>
                <a:cs typeface="Gill Sans"/>
                <a:sym typeface="Gill Sans"/>
              </a:rPr>
              <a:t>Hyödynnä alustukseen joko videota tai infokalvoja. Jos järjestät verkkokeskustelun, suosittelemme jakamaan videolinkin osallistujille </a:t>
            </a:r>
            <a:r>
              <a:rPr lang="fi-FI" sz="700" b="0" i="1" u="none" strike="noStrike" cap="none" err="1">
                <a:solidFill>
                  <a:srgbClr val="000000"/>
                </a:solidFill>
                <a:latin typeface="Gill Sans"/>
                <a:ea typeface="Gill Sans"/>
                <a:cs typeface="Gill Sans"/>
                <a:sym typeface="Gill Sans"/>
              </a:rPr>
              <a:t>chatissa</a:t>
            </a:r>
            <a:r>
              <a:rPr lang="fi-FI" sz="700" b="0" i="1" u="none" strike="noStrike" cap="none">
                <a:solidFill>
                  <a:srgbClr val="000000"/>
                </a:solidFill>
                <a:latin typeface="Gill Sans"/>
                <a:ea typeface="Gill Sans"/>
                <a:cs typeface="Gill Sans"/>
                <a:sym typeface="Gill Sans"/>
              </a:rPr>
              <a:t> ja antamaan kunkin katsoa sen itsenäisesti teknisten ongelmien välttämiseksi.</a:t>
            </a:r>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700" b="1" i="0" u="none" strike="noStrike" cap="none">
                <a:solidFill>
                  <a:srgbClr val="000000"/>
                </a:solidFill>
                <a:latin typeface="Gill Sans"/>
                <a:ea typeface="Gill Sans"/>
                <a:cs typeface="Gill Sans"/>
                <a:sym typeface="Gill Sans"/>
              </a:rPr>
              <a:t>Katsotaan seuraavaksi </a:t>
            </a:r>
            <a:r>
              <a:rPr lang="fi-FI" sz="700" b="1">
                <a:solidFill>
                  <a:schemeClr val="tx1"/>
                </a:solidFill>
                <a:latin typeface="Gill Sans"/>
                <a:ea typeface="Gill Sans"/>
                <a:cs typeface="Gill Sans"/>
                <a:sym typeface="Gill Sans"/>
              </a:rPr>
              <a:t>8</a:t>
            </a:r>
            <a:r>
              <a:rPr lang="fi-FI" sz="700" b="1" i="0" u="none" strike="noStrike" cap="none">
                <a:solidFill>
                  <a:schemeClr val="tx1"/>
                </a:solidFill>
                <a:latin typeface="Gill Sans"/>
                <a:ea typeface="Gill Sans"/>
                <a:cs typeface="Gill Sans"/>
                <a:sym typeface="Gill Sans"/>
              </a:rPr>
              <a:t> minuutin</a:t>
            </a:r>
            <a:r>
              <a:rPr lang="fi-FI" sz="700" b="1" i="0" u="none" strike="noStrike" cap="none">
                <a:solidFill>
                  <a:srgbClr val="FF0000"/>
                </a:solidFill>
                <a:latin typeface="Gill Sans"/>
                <a:ea typeface="Gill Sans"/>
                <a:cs typeface="Gill Sans"/>
                <a:sym typeface="Gill Sans"/>
              </a:rPr>
              <a:t> </a:t>
            </a:r>
            <a:r>
              <a:rPr lang="fi-FI" sz="700" b="1" i="0" u="none" strike="noStrike" cap="none">
                <a:solidFill>
                  <a:srgbClr val="000000"/>
                </a:solidFill>
                <a:latin typeface="Gill Sans"/>
                <a:ea typeface="Gill Sans"/>
                <a:cs typeface="Gill Sans"/>
                <a:sym typeface="Gill Sans"/>
              </a:rPr>
              <a:t>alustus Demokratian eri ulottuvuuksista ja laajasta kansalaisyhteiskunnasta.</a:t>
            </a:r>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Gill Sans"/>
              <a:ea typeface="Gill Sans"/>
              <a:cs typeface="Gill Sans"/>
              <a:sym typeface="Gill Sans"/>
            </a:endParaRPr>
          </a:p>
          <a:p>
            <a:pPr>
              <a:buSzPts val="700"/>
            </a:pPr>
            <a:r>
              <a:rPr lang="fi-FI" sz="700" b="0" i="1" u="none" strike="noStrike" cap="none">
                <a:solidFill>
                  <a:srgbClr val="000000"/>
                </a:solidFill>
                <a:latin typeface="Gill Sans"/>
                <a:ea typeface="Gill Sans"/>
                <a:cs typeface="Gill Sans"/>
                <a:sym typeface="Gill Sans"/>
              </a:rPr>
              <a:t>Keskustelun </a:t>
            </a:r>
            <a:r>
              <a:rPr lang="fi-FI" sz="700" i="1">
                <a:latin typeface="Gill Sans"/>
                <a:ea typeface="Gill Sans"/>
                <a:cs typeface="Gill Sans"/>
                <a:sym typeface="Gill Sans"/>
              </a:rPr>
              <a:t>ohjaaja</a:t>
            </a:r>
            <a:r>
              <a:rPr lang="fi-FI" sz="700" b="0" i="1" u="none" strike="noStrike" cap="none">
                <a:solidFill>
                  <a:srgbClr val="000000"/>
                </a:solidFill>
                <a:latin typeface="Gill Sans"/>
                <a:ea typeface="Gill Sans"/>
                <a:cs typeface="Gill Sans"/>
                <a:sym typeface="Gill Sans"/>
              </a:rPr>
              <a:t> voi myös alustaa aihetta itse. Sisältöä voi räätälöi</a:t>
            </a:r>
            <a:r>
              <a:rPr lang="fi-FI" sz="700" i="1">
                <a:latin typeface="Gill Sans"/>
                <a:ea typeface="Gill Sans"/>
                <a:cs typeface="Gill Sans"/>
                <a:sym typeface="Gill Sans"/>
              </a:rPr>
              <a:t>dä </a:t>
            </a:r>
            <a:r>
              <a:rPr lang="fi-FI" sz="700" b="0" i="1" u="none" strike="noStrike" cap="none">
                <a:solidFill>
                  <a:srgbClr val="000000"/>
                </a:solidFill>
                <a:latin typeface="Gill Sans"/>
                <a:ea typeface="Gill Sans"/>
                <a:cs typeface="Gill Sans"/>
                <a:sym typeface="Gill Sans"/>
              </a:rPr>
              <a:t>keskusteluusi sopivaksi.</a:t>
            </a:r>
            <a:r>
              <a:rPr lang="fi-FI" sz="700" i="1">
                <a:latin typeface="Gill Sans"/>
                <a:ea typeface="Gill Sans"/>
                <a:cs typeface="Gill Sans"/>
                <a:sym typeface="Gill Sans"/>
              </a:rPr>
              <a:t> </a:t>
            </a:r>
            <a:endParaRPr lang="fi-FI">
              <a:ea typeface="Gill Sans"/>
              <a:sym typeface="Gill Sans"/>
            </a:endParaRPr>
          </a:p>
          <a:p>
            <a:pPr>
              <a:buSzPts val="700"/>
            </a:pPr>
            <a:endParaRPr lang="fi-FI" sz="700">
              <a:latin typeface="Gill Sans"/>
              <a:ea typeface="Gill Sans"/>
              <a:cs typeface="Gill Sans"/>
            </a:endParaRPr>
          </a:p>
          <a:p>
            <a:pPr marL="0" marR="0" lvl="0" indent="0" algn="l" rtl="0">
              <a:lnSpc>
                <a:spcPct val="100000"/>
              </a:lnSpc>
              <a:spcBef>
                <a:spcPts val="0"/>
              </a:spcBef>
              <a:spcAft>
                <a:spcPts val="0"/>
              </a:spcAft>
              <a:buClr>
                <a:srgbClr val="000000"/>
              </a:buClr>
              <a:buSzPts val="700"/>
              <a:buFont typeface="Arial"/>
              <a:buNone/>
            </a:pPr>
            <a:r>
              <a:rPr lang="fi-FI" sz="700" b="0" i="1" u="none" strike="noStrike" cap="none">
                <a:solidFill>
                  <a:srgbClr val="000000"/>
                </a:solidFill>
                <a:latin typeface="Gill Sans"/>
                <a:ea typeface="Gill Sans"/>
                <a:cs typeface="Gill Sans"/>
                <a:sym typeface="Gill Sans"/>
              </a:rPr>
              <a:t>Voit myös hyödyntää alustuksessa ajankohtaista uutista, artikkelia, tilannekuvaa, kokemusta tai tutkimusta liittyen aiheeseen.</a:t>
            </a:r>
            <a:r>
              <a:rPr lang="fi-FI" sz="700" i="1">
                <a:latin typeface="Gill Sans"/>
                <a:ea typeface="Gill Sans"/>
                <a:cs typeface="Gill Sans"/>
                <a:sym typeface="Gill Sans"/>
              </a:rPr>
              <a:t> </a:t>
            </a:r>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700" b="0" i="1" u="none" strike="noStrike" cap="none">
                <a:solidFill>
                  <a:schemeClr val="dk1"/>
                </a:solidFill>
                <a:latin typeface="Gill Sans"/>
                <a:ea typeface="Gill Sans"/>
                <a:cs typeface="Gill Sans"/>
                <a:sym typeface="Gill Sans"/>
              </a:rPr>
              <a:t>Tähän linkki alustusvideoon</a:t>
            </a:r>
            <a:endParaRPr sz="7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	</a:t>
            </a: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		</a:t>
            </a: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371600" marR="0" lvl="0" indent="457200" algn="l" rtl="0">
              <a:lnSpc>
                <a:spcPct val="115000"/>
              </a:lnSpc>
              <a:spcBef>
                <a:spcPts val="0"/>
              </a:spcBef>
              <a:spcAft>
                <a:spcPts val="0"/>
              </a:spcAft>
              <a:buClr>
                <a:srgbClr val="000000"/>
              </a:buClr>
              <a:buSzPts val="700"/>
              <a:buFont typeface="Arial"/>
              <a:buNone/>
            </a:pPr>
            <a:r>
              <a:rPr lang="fi-FI" sz="700" b="1" i="0" u="none" strike="noStrike" cap="none">
                <a:solidFill>
                  <a:srgbClr val="000000"/>
                </a:solidFill>
                <a:latin typeface="Gill Sans"/>
                <a:ea typeface="Gill Sans"/>
                <a:cs typeface="Gill Sans"/>
                <a:sym typeface="Gill Sans"/>
              </a:rPr>
              <a:t>5 min</a:t>
            </a: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p:txBody>
      </p:sp>
      <p:pic>
        <p:nvPicPr>
          <p:cNvPr id="228" name="Google Shape;228;g8c8c0b4e5f_0_0"/>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29" name="Google Shape;229;g8c8c0b4e5f_0_0"/>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2445fd9bea_0_8"/>
          <p:cNvSpPr txBox="1"/>
          <p:nvPr/>
        </p:nvSpPr>
        <p:spPr>
          <a:xfrm>
            <a:off x="380205" y="316544"/>
            <a:ext cx="2461500" cy="23826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Yhteinen keskustelu (sis. tauko)</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p:txBody>
      </p:sp>
      <p:sp>
        <p:nvSpPr>
          <p:cNvPr id="236" name="Google Shape;236;g12445fd9bea_0_8"/>
          <p:cNvSpPr txBox="1"/>
          <p:nvPr/>
        </p:nvSpPr>
        <p:spPr>
          <a:xfrm>
            <a:off x="3134711" y="208140"/>
            <a:ext cx="24615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fi-FI" sz="900" b="1" i="0" u="none" strike="noStrike" cap="none">
                <a:solidFill>
                  <a:schemeClr val="dk1"/>
                </a:solidFill>
                <a:latin typeface="Gill Sans"/>
                <a:ea typeface="Gill Sans"/>
                <a:cs typeface="Gill Sans"/>
                <a:sym typeface="Gill Sans"/>
              </a:rPr>
              <a:t>Keskustelun aloitus</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900" b="1" i="0" u="none" strike="noStrike" cap="none">
              <a:solidFill>
                <a:schemeClr val="dk1"/>
              </a:solidFill>
              <a:latin typeface="Gill Sans"/>
              <a:ea typeface="Gill Sans"/>
              <a:cs typeface="Gill Sans"/>
              <a:sym typeface="Gill Sans"/>
            </a:endParaRPr>
          </a:p>
          <a:p>
            <a:pPr>
              <a:lnSpc>
                <a:spcPct val="115000"/>
              </a:lnSpc>
              <a:buSzPts val="700"/>
            </a:pPr>
            <a:r>
              <a:rPr lang="fi-FI" sz="700" b="0" i="0" u="none" strike="noStrike" cap="none">
                <a:solidFill>
                  <a:schemeClr val="dk1"/>
                </a:solidFill>
                <a:latin typeface="Gill Sans"/>
                <a:ea typeface="Gill Sans"/>
                <a:cs typeface="Gill Sans"/>
                <a:sym typeface="Gill Sans"/>
              </a:rPr>
              <a:t>Ota nyt hetki aikaa itsellesi. Kirjaa koneelle tai paperille, mitä </a:t>
            </a:r>
            <a:r>
              <a:rPr lang="fi-FI" sz="700">
                <a:solidFill>
                  <a:schemeClr val="dk1"/>
                </a:solidFill>
                <a:latin typeface="Gill Sans"/>
                <a:ea typeface="Gill Sans"/>
                <a:cs typeface="Gill Sans"/>
                <a:sym typeface="Gill Sans"/>
              </a:rPr>
              <a:t>tuntemuksia </a:t>
            </a:r>
            <a:r>
              <a:rPr lang="fi-FI" sz="700" b="0" i="0" u="none" strike="noStrike" cap="none">
                <a:solidFill>
                  <a:schemeClr val="dk1"/>
                </a:solidFill>
                <a:latin typeface="Gill Sans"/>
                <a:ea typeface="Gill Sans"/>
                <a:cs typeface="Gill Sans"/>
                <a:sym typeface="Gill Sans"/>
              </a:rPr>
              <a:t>tai ajatuksia alustus sinussa herätti.</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1">
                <a:solidFill>
                  <a:schemeClr val="dk1"/>
                </a:solidFill>
                <a:latin typeface="Gill Sans"/>
                <a:ea typeface="Gill Sans"/>
                <a:cs typeface="Gill Sans"/>
                <a:sym typeface="Gill Sans"/>
              </a:rPr>
              <a:t>TAI</a:t>
            </a:r>
            <a:endParaRPr sz="700" b="1">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a:solidFill>
                <a:schemeClr val="dk1"/>
              </a:solidFill>
              <a:latin typeface="Gill Sans"/>
              <a:ea typeface="Gill Sans"/>
              <a:cs typeface="Gill Sans"/>
              <a:sym typeface="Gill Sans"/>
            </a:endParaRPr>
          </a:p>
          <a:p>
            <a:pPr>
              <a:lnSpc>
                <a:spcPct val="115000"/>
              </a:lnSpc>
              <a:buSzPts val="700"/>
            </a:pPr>
            <a:r>
              <a:rPr lang="fi-FI" sz="700" b="0" i="0" u="none" strike="noStrike" cap="none">
                <a:solidFill>
                  <a:schemeClr val="dk1"/>
                </a:solidFill>
                <a:latin typeface="Gill Sans"/>
                <a:ea typeface="Gill Sans"/>
                <a:cs typeface="Gill Sans"/>
                <a:sym typeface="Gill Sans"/>
              </a:rPr>
              <a:t>Keskustele parisi kanssa mitä </a:t>
            </a:r>
            <a:r>
              <a:rPr lang="fi-FI" sz="700">
                <a:solidFill>
                  <a:schemeClr val="dk1"/>
                </a:solidFill>
                <a:latin typeface="Gill Sans"/>
                <a:ea typeface="Gill Sans"/>
                <a:cs typeface="Gill Sans"/>
                <a:sym typeface="Gill Sans"/>
              </a:rPr>
              <a:t>tuntemuksia </a:t>
            </a:r>
            <a:r>
              <a:rPr lang="fi-FI" sz="700" b="0" i="0" u="none" strike="noStrike" cap="none">
                <a:solidFill>
                  <a:schemeClr val="dk1"/>
                </a:solidFill>
                <a:latin typeface="Gill Sans"/>
                <a:ea typeface="Gill Sans"/>
                <a:cs typeface="Gill Sans"/>
                <a:sym typeface="Gill Sans"/>
              </a:rPr>
              <a:t>tai ajatuksia alustus sinussa herätti.</a:t>
            </a:r>
            <a:r>
              <a:rPr lang="fi-FI" sz="700">
                <a:solidFill>
                  <a:schemeClr val="dk1"/>
                </a:solidFill>
                <a:latin typeface="Gill Sans"/>
                <a:ea typeface="Gill Sans"/>
                <a:cs typeface="Gill Sans"/>
                <a:sym typeface="Gill Sans"/>
              </a:rPr>
              <a:t>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Tähän on aikaa noin viisi minuuttia. Voitte aloittaa…</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 Nyt on aika lopettaa.</a:t>
            </a:r>
            <a:r>
              <a:rPr lang="fi-FI" sz="900" b="0" i="0" u="none" strike="noStrike" cap="none">
                <a:solidFill>
                  <a:schemeClr val="dk1"/>
                </a:solidFill>
                <a:latin typeface="Gill Sans"/>
                <a:ea typeface="Gill Sans"/>
                <a:cs typeface="Gill Sans"/>
                <a:sym typeface="Gill Sans"/>
              </a:rPr>
              <a:t>	</a:t>
            </a:r>
            <a:r>
              <a:rPr lang="fi-FI" sz="900" b="1" i="0" u="none" strike="noStrike" cap="none">
                <a:solidFill>
                  <a:schemeClr val="dk1"/>
                </a:solidFill>
                <a:latin typeface="Gill Sans"/>
                <a:ea typeface="Gill Sans"/>
                <a:cs typeface="Gill Sans"/>
                <a:sym typeface="Gill Sans"/>
              </a:rPr>
              <a:t>	</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000000"/>
              </a:solidFill>
              <a:latin typeface="Gill Sans"/>
              <a:ea typeface="Gill Sans"/>
              <a:cs typeface="Gill Sans"/>
              <a:sym typeface="Gill Sans"/>
            </a:endParaRPr>
          </a:p>
          <a:p>
            <a:pPr marL="1828800" marR="0" lvl="0" indent="0" algn="l" rtl="0">
              <a:lnSpc>
                <a:spcPct val="115000"/>
              </a:lnSpc>
              <a:spcBef>
                <a:spcPts val="0"/>
              </a:spcBef>
              <a:spcAft>
                <a:spcPts val="0"/>
              </a:spcAft>
              <a:buClr>
                <a:srgbClr val="000000"/>
              </a:buClr>
              <a:buSzPts val="700"/>
              <a:buFont typeface="Arial"/>
              <a:buNone/>
            </a:pPr>
            <a:r>
              <a:rPr lang="fi-FI" sz="700" b="1" i="0" u="none" strike="noStrike" cap="none">
                <a:solidFill>
                  <a:srgbClr val="000000"/>
                </a:solidFill>
                <a:latin typeface="Gill Sans"/>
                <a:ea typeface="Gill Sans"/>
                <a:cs typeface="Gill Sans"/>
                <a:sym typeface="Gill Sans"/>
              </a:rPr>
              <a:t>5 min</a:t>
            </a: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p:txBody>
      </p:sp>
      <p:pic>
        <p:nvPicPr>
          <p:cNvPr id="237" name="Google Shape;237;g12445fd9bea_0_8"/>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38" name="Google Shape;238;g12445fd9bea_0_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8c8c0b4e5f_0_18"/>
          <p:cNvSpPr txBox="1"/>
          <p:nvPr/>
        </p:nvSpPr>
        <p:spPr>
          <a:xfrm>
            <a:off x="301025" y="193975"/>
            <a:ext cx="2403000" cy="23826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Yhteinen keskustelu (sis. tauko)</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1"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i="1">
                <a:solidFill>
                  <a:schemeClr val="dk1"/>
                </a:solidFill>
                <a:latin typeface="Gill Sans"/>
                <a:ea typeface="Gill Sans"/>
                <a:cs typeface="Gill Sans"/>
                <a:sym typeface="Gill Sans"/>
              </a:rPr>
              <a:t>Voit kirjoittaa</a:t>
            </a:r>
            <a:r>
              <a:rPr lang="fi-FI" sz="600" b="0" i="1" u="none" strike="noStrike" cap="none">
                <a:solidFill>
                  <a:schemeClr val="dk1"/>
                </a:solidFill>
                <a:latin typeface="Gill Sans"/>
                <a:ea typeface="Gill Sans"/>
                <a:cs typeface="Gill Sans"/>
                <a:sym typeface="Gill Sans"/>
              </a:rPr>
              <a:t> itsellesi osallistujien nimet ylös ja </a:t>
            </a:r>
            <a:r>
              <a:rPr lang="fi-FI" sz="600" i="1">
                <a:solidFill>
                  <a:schemeClr val="dk1"/>
                </a:solidFill>
                <a:latin typeface="Gill Sans"/>
                <a:ea typeface="Gill Sans"/>
                <a:cs typeface="Gill Sans"/>
                <a:sym typeface="Gill Sans"/>
              </a:rPr>
              <a:t>merkata</a:t>
            </a:r>
            <a:r>
              <a:rPr lang="fi-FI" sz="600" b="0" i="1" u="none" strike="noStrike" cap="none">
                <a:solidFill>
                  <a:schemeClr val="dk1"/>
                </a:solidFill>
                <a:latin typeface="Gill Sans"/>
                <a:ea typeface="Gill Sans"/>
                <a:cs typeface="Gill Sans"/>
                <a:sym typeface="Gill Sans"/>
              </a:rPr>
              <a:t> nimen kohdalle viivan aina, kun henkilö on käyttänyt puheenvuoron. Näin pidät yksinkertaista tilastoa siitä, ketkä kaikki käyttävät puheenvuoroja ja miten monta.</a:t>
            </a:r>
            <a:endParaRPr sz="6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p:txBody>
      </p:sp>
      <p:sp>
        <p:nvSpPr>
          <p:cNvPr id="245" name="Google Shape;245;g8c8c0b4e5f_0_18"/>
          <p:cNvSpPr txBox="1"/>
          <p:nvPr/>
        </p:nvSpPr>
        <p:spPr>
          <a:xfrm>
            <a:off x="3145475" y="193975"/>
            <a:ext cx="2463000" cy="29526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Yhteinen keskustelu</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Nyt olisi kiva kuulla lyhyesti, että mistä juttelitte/ mitä ajatuksia heräsi. Pidetään omat puheenvuorot tiiviinä, jotta meillä kaikilla on mahdollisuus osallistua keskusteluun.</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a:lnSpc>
                <a:spcPct val="115000"/>
              </a:lnSpc>
              <a:buClr>
                <a:schemeClr val="dk1"/>
              </a:buClr>
              <a:buSzPts val="400"/>
            </a:pPr>
            <a:r>
              <a:rPr lang="fi-FI" sz="700" b="0" i="0" u="none" strike="noStrike" cap="none">
                <a:solidFill>
                  <a:schemeClr val="dk1"/>
                </a:solidFill>
                <a:latin typeface="Gill Sans"/>
                <a:ea typeface="Gill Sans"/>
                <a:cs typeface="Gill Sans"/>
                <a:sym typeface="Gill Sans"/>
              </a:rPr>
              <a:t>Kuka haluaisi alo</a:t>
            </a:r>
            <a:r>
              <a:rPr lang="fi-FI" sz="700" b="0" i="0" u="none" strike="noStrike" cap="none">
                <a:solidFill>
                  <a:schemeClr val="tx1"/>
                </a:solidFill>
                <a:latin typeface="Gill Sans"/>
                <a:ea typeface="Gill Sans"/>
                <a:cs typeface="Gill Sans"/>
                <a:sym typeface="Gill Sans"/>
              </a:rPr>
              <a:t>ittaa ja kertoa siitä, mitä jaoitte?</a:t>
            </a:r>
            <a:r>
              <a:rPr lang="fi-FI" sz="700">
                <a:solidFill>
                  <a:schemeClr val="tx1"/>
                </a:solidFill>
                <a:latin typeface="Gill Sans"/>
                <a:ea typeface="Gill Sans"/>
                <a:cs typeface="Gill Sans"/>
                <a:sym typeface="Gill Sans"/>
              </a:rPr>
              <a:t> Miten esille nousseet asiat liittyvät omaan elämääsi?</a:t>
            </a:r>
            <a:br>
              <a:rPr lang="fi-FI" sz="700">
                <a:solidFill>
                  <a:schemeClr val="tx1"/>
                </a:solidFill>
                <a:latin typeface="Gill Sans"/>
                <a:ea typeface="Gill Sans"/>
                <a:cs typeface="Gill Sans"/>
              </a:rPr>
            </a:br>
            <a:endParaRPr sz="700" b="0" i="0" u="none" strike="noStrike" cap="none">
              <a:solidFill>
                <a:schemeClr val="tx1"/>
              </a:solidFill>
              <a:latin typeface="Gill Sans"/>
              <a:ea typeface="Gill Sans"/>
              <a:cs typeface="Gill Sans"/>
            </a:endParaRPr>
          </a:p>
          <a:p>
            <a:pPr>
              <a:lnSpc>
                <a:spcPct val="115000"/>
              </a:lnSpc>
              <a:buClr>
                <a:schemeClr val="dk1"/>
              </a:buClr>
              <a:buSzPts val="400"/>
            </a:pPr>
            <a:r>
              <a:rPr lang="fi-FI" sz="700">
                <a:solidFill>
                  <a:schemeClr val="tx1"/>
                </a:solidFill>
                <a:latin typeface="Gill Sans"/>
                <a:ea typeface="Gill Sans"/>
                <a:cs typeface="Gill Sans"/>
                <a:sym typeface="Gill Sans"/>
              </a:rPr>
              <a:t>...</a:t>
            </a:r>
            <a:r>
              <a:rPr lang="fi-FI" sz="700" b="0" i="0" u="none" strike="noStrike" cap="none">
                <a:solidFill>
                  <a:schemeClr val="tx1"/>
                </a:solidFill>
                <a:latin typeface="Gill Sans"/>
                <a:ea typeface="Gill Sans"/>
                <a:cs typeface="Gill Sans"/>
                <a:sym typeface="Gill Sans"/>
              </a:rPr>
              <a:t>Entä mitä kokemuksia</a:t>
            </a:r>
            <a:r>
              <a:rPr lang="fi-FI" sz="700">
                <a:solidFill>
                  <a:schemeClr val="tx1"/>
                </a:solidFill>
                <a:latin typeface="Gill Sans"/>
                <a:ea typeface="Gill Sans"/>
                <a:cs typeface="Gill Sans"/>
                <a:sym typeface="Gill Sans"/>
              </a:rPr>
              <a:t> teillä muilla</a:t>
            </a:r>
            <a:r>
              <a:rPr lang="fi-FI" sz="700" b="0" i="0" u="none" strike="noStrike" cap="none">
                <a:solidFill>
                  <a:schemeClr val="tx1"/>
                </a:solidFill>
                <a:latin typeface="Gill Sans"/>
                <a:ea typeface="Gill Sans"/>
                <a:cs typeface="Gill Sans"/>
                <a:sym typeface="Gill Sans"/>
              </a:rPr>
              <a:t> nousi esiin? </a:t>
            </a:r>
            <a:r>
              <a:rPr lang="fi-FI" sz="700">
                <a:solidFill>
                  <a:schemeClr val="tx1"/>
                </a:solidFill>
                <a:latin typeface="Gill Sans"/>
                <a:ea typeface="Gill Sans"/>
                <a:cs typeface="Gill Sans"/>
                <a:sym typeface="Gill Sans"/>
              </a:rPr>
              <a:t>Mitkä liittyvät toisiinsa ja millaisia kokemuksia ei ole vielä kuultu?</a:t>
            </a:r>
            <a:r>
              <a:rPr lang="fi-FI" sz="700">
                <a:solidFill>
                  <a:srgbClr val="FF0000"/>
                </a:solidFill>
                <a:latin typeface="Gill Sans"/>
                <a:ea typeface="Gill Sans"/>
                <a:cs typeface="Gill Sans"/>
                <a:sym typeface="Gill Sans"/>
              </a:rPr>
              <a:t> </a:t>
            </a:r>
            <a:r>
              <a:rPr lang="fi-FI" sz="700">
                <a:solidFill>
                  <a:schemeClr val="dk1"/>
                </a:solidFill>
                <a:latin typeface="Gill Sans"/>
                <a:ea typeface="Gill Sans"/>
                <a:cs typeface="Gill Sans"/>
                <a:sym typeface="Gill Sans"/>
              </a:rPr>
              <a:t>Onko jotain samanlaista tai jotain ihan erilaista?</a:t>
            </a:r>
            <a:endParaRPr lang="fi-FI" sz="700" b="0" i="0" u="none" strike="noStrike" cap="none">
              <a:solidFill>
                <a:schemeClr val="dk1"/>
              </a:solidFill>
              <a:latin typeface="Gill Sans"/>
              <a:ea typeface="Gill Sans"/>
              <a:cs typeface="Gill Sans"/>
            </a:endParaRPr>
          </a:p>
          <a:p>
            <a:pPr marL="165100" marR="0" lvl="0" indent="-133350" algn="l" rtl="0">
              <a:lnSpc>
                <a:spcPct val="115000"/>
              </a:lnSpc>
              <a:spcBef>
                <a:spcPts val="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Voit kysyä suoraan joltakulta, jos keskustelua on vaikeaa saada käyntiin</a:t>
            </a:r>
            <a:endParaRPr sz="700" b="0" i="1" u="none" strike="noStrike" cap="none">
              <a:solidFill>
                <a:schemeClr val="dk1"/>
              </a:solidFill>
              <a:latin typeface="Gill Sans"/>
              <a:ea typeface="Gill Sans"/>
              <a:cs typeface="Gill Sans"/>
              <a:sym typeface="Gill Sans"/>
            </a:endParaRPr>
          </a:p>
          <a:p>
            <a:pPr marL="165100" marR="0" lvl="0" indent="-133350" algn="l" rtl="0">
              <a:lnSpc>
                <a:spcPct val="115000"/>
              </a:lnSpc>
              <a:spcBef>
                <a:spcPts val="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Kysy tässä vaiheessa kaikilta jokin ajatus, vaikka he eivät itse pyytäisi puheenvuoroa.</a:t>
            </a:r>
            <a:endParaRPr sz="700" b="0" i="1" u="none" strike="noStrike" cap="none">
              <a:solidFill>
                <a:schemeClr val="dk1"/>
              </a:solidFill>
              <a:latin typeface="Gill Sans"/>
              <a:ea typeface="Gill Sans"/>
              <a:cs typeface="Gill Sans"/>
              <a:sym typeface="Gill Sans"/>
            </a:endParaRPr>
          </a:p>
          <a:p>
            <a:pPr marL="165100" marR="0" lvl="0" indent="-133350" algn="l" rtl="0">
              <a:lnSpc>
                <a:spcPct val="115000"/>
              </a:lnSpc>
              <a:spcBef>
                <a:spcPts val="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Ohjaa keskustelijoita puhumaan omasta kokemuksesta</a:t>
            </a:r>
            <a:endParaRPr sz="700" b="0" i="1" u="none" strike="noStrike" cap="none">
              <a:solidFill>
                <a:schemeClr val="dk1"/>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Kiitos kaikille. Nostitte esiin esimerkiksi seuraavia tunteita ja ajatuksia: ...</a:t>
            </a: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0"/>
              </a:spcBef>
              <a:spcAft>
                <a:spcPts val="0"/>
              </a:spcAft>
              <a:buClr>
                <a:srgbClr val="000000"/>
              </a:buClr>
              <a:buSzPts val="700"/>
              <a:buFont typeface="Arial"/>
              <a:buNone/>
            </a:pPr>
            <a:r>
              <a:rPr lang="fi-FI" sz="700" b="1" i="0" u="none" strike="noStrike" cap="none">
                <a:solidFill>
                  <a:schemeClr val="dk1"/>
                </a:solidFill>
                <a:latin typeface="Gill Sans"/>
                <a:ea typeface="Gill Sans"/>
                <a:cs typeface="Gill Sans"/>
                <a:sym typeface="Gill Sans"/>
              </a:rPr>
              <a:t>15 min</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700" b="0" i="0" u="none" strike="noStrike" cap="none">
              <a:solidFill>
                <a:srgbClr val="000000"/>
              </a:solidFill>
              <a:latin typeface="Gill Sans"/>
              <a:ea typeface="Gill Sans"/>
              <a:cs typeface="Gill Sans"/>
              <a:sym typeface="Gill Sans"/>
            </a:endParaRPr>
          </a:p>
        </p:txBody>
      </p:sp>
      <p:pic>
        <p:nvPicPr>
          <p:cNvPr id="246" name="Google Shape;246;g8c8c0b4e5f_0_18"/>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47" name="Google Shape;247;g8c8c0b4e5f_0_1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c0f2b2eed9_0_4"/>
          <p:cNvSpPr txBox="1"/>
          <p:nvPr/>
        </p:nvSpPr>
        <p:spPr>
          <a:xfrm>
            <a:off x="3015778" y="-40360"/>
            <a:ext cx="2697332" cy="33416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i-FI" sz="900" b="1" i="0" u="none" strike="noStrike" cap="none">
                <a:solidFill>
                  <a:schemeClr val="dk1"/>
                </a:solidFill>
                <a:latin typeface="Gill Sans"/>
                <a:ea typeface="Gill Sans"/>
                <a:cs typeface="Gill Sans"/>
                <a:sym typeface="Gill Sans"/>
              </a:rPr>
              <a:t>Yhteinen keskustelu jatkuu</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a:lnSpc>
                <a:spcPct val="115000"/>
              </a:lnSpc>
            </a:pPr>
            <a:r>
              <a:rPr lang="fi-FI" sz="600" b="0" i="0" u="none" strike="noStrike" cap="none">
                <a:solidFill>
                  <a:schemeClr val="dk1"/>
                </a:solidFill>
                <a:latin typeface="Gill Sans"/>
                <a:ea typeface="Gill Sans"/>
                <a:cs typeface="Gill Sans"/>
                <a:sym typeface="Gill Sans"/>
              </a:rPr>
              <a:t>Jatketaan keskustelua näiden kokemusten ja pohdintojen avulla. Minulla on teille muutama kysymys, joiden avulla voimme jatkaa keskustelua eteenpäin.</a:t>
            </a:r>
            <a:r>
              <a:rPr lang="fi-FI" sz="600">
                <a:solidFill>
                  <a:schemeClr val="dk1"/>
                </a:solidFill>
                <a:latin typeface="Gill Sans"/>
                <a:ea typeface="Gill Sans"/>
                <a:cs typeface="Gill Sans"/>
                <a:sym typeface="Gill Sans"/>
              </a:rPr>
              <a:t> </a:t>
            </a:r>
            <a:endParaRPr>
              <a:solidFill>
                <a:schemeClr val="dk1"/>
              </a:solidFill>
            </a:endParaRPr>
          </a:p>
          <a:p>
            <a:pPr>
              <a:lnSpc>
                <a:spcPct val="115000"/>
              </a:lnSpc>
            </a:pPr>
            <a:r>
              <a:rPr lang="fi-FI" sz="600" b="0" i="1" u="none" strike="noStrike" cap="none">
                <a:solidFill>
                  <a:schemeClr val="dk1"/>
                </a:solidFill>
                <a:latin typeface="Gill Sans"/>
                <a:ea typeface="Gill Sans"/>
                <a:cs typeface="Gill Sans"/>
                <a:sym typeface="Gill Sans"/>
              </a:rPr>
              <a:t>Valitse näistä kysymyksistä keskusteluusi sopivimmat. Voit myös muokata kysymyksiä.</a:t>
            </a:r>
            <a:r>
              <a:rPr lang="fi-FI" sz="600" i="1">
                <a:solidFill>
                  <a:schemeClr val="tx1"/>
                </a:solidFill>
                <a:latin typeface="Gill Sans"/>
                <a:ea typeface="Gill Sans"/>
                <a:cs typeface="Gill Sans"/>
                <a:sym typeface="Gill Sans"/>
              </a:rPr>
              <a:t> </a:t>
            </a:r>
            <a:r>
              <a:rPr lang="fi-FI" sz="600" i="1">
                <a:solidFill>
                  <a:schemeClr val="tx1"/>
                </a:solidFill>
                <a:latin typeface="Gill Sans"/>
                <a:sym typeface="Gill Sans"/>
              </a:rPr>
              <a:t>Voitte katsoa myös Demokratian puolustamiseen liittyvät infokalvot tai osan niistä ennen kuin menette keskustelussa syvemmälle (tai jossain vaiheessa keskustelua, jos keskustelu meinaa karata aiheesta tai ei meinaa käynnistyä). Anna keskustelijoiden lukea näyttämäsi kalvot yksilötyönä, ilman puhetta.</a:t>
            </a:r>
            <a:endParaRPr sz="600" i="1">
              <a:solidFill>
                <a:schemeClr val="tx1"/>
              </a:solidFill>
              <a:latin typeface="Gill Sans"/>
            </a:endParaRPr>
          </a:p>
          <a:p>
            <a:pPr marL="0" marR="0" lvl="0" indent="0" algn="l" rtl="0">
              <a:lnSpc>
                <a:spcPct val="115000"/>
              </a:lnSpc>
              <a:spcBef>
                <a:spcPts val="0"/>
              </a:spcBef>
              <a:spcAft>
                <a:spcPts val="0"/>
              </a:spcAft>
              <a:buNone/>
            </a:pPr>
            <a:endParaRPr sz="600" i="1">
              <a:solidFill>
                <a:schemeClr val="dk1"/>
              </a:solidFill>
              <a:latin typeface="Gill Sans"/>
              <a:sym typeface="Gill Sans"/>
            </a:endParaRPr>
          </a:p>
          <a:p>
            <a:pPr marL="574040" marR="0" lvl="0" indent="-171450" algn="l" rtl="0">
              <a:lnSpc>
                <a:spcPct val="100000"/>
              </a:lnSpc>
              <a:spcBef>
                <a:spcPts val="0"/>
              </a:spcBef>
              <a:spcAft>
                <a:spcPts val="0"/>
              </a:spcAft>
              <a:buClr>
                <a:srgbClr val="202124"/>
              </a:buClr>
              <a:buSzPts val="600"/>
              <a:buFont typeface="Arial"/>
              <a:buChar char="•"/>
            </a:pPr>
            <a:r>
              <a:rPr lang="fi-FI" sz="600" b="0" i="0" u="none" strike="noStrike" cap="none">
                <a:solidFill>
                  <a:srgbClr val="202124"/>
                </a:solidFill>
                <a:latin typeface="Gill Sans"/>
                <a:ea typeface="Gill Sans"/>
                <a:cs typeface="Gill Sans"/>
                <a:sym typeface="Gill Sans"/>
              </a:rPr>
              <a:t>Mikä huolestuttaa ja mitkä asiat luovat luottamusta tässä kriisissä / demokratian tulevaisuutta ajatellen?</a:t>
            </a:r>
            <a:br>
              <a:rPr lang="fi-FI" sz="600" b="0" i="0" u="none" strike="noStrike" cap="none">
                <a:latin typeface="Gill Sans"/>
                <a:ea typeface="Gill Sans"/>
                <a:cs typeface="Gill Sans"/>
              </a:rPr>
            </a:br>
            <a:endParaRPr sz="600" b="0" i="0" u="none" strike="noStrike" cap="none">
              <a:solidFill>
                <a:srgbClr val="202124"/>
              </a:solidFill>
              <a:latin typeface="Gill Sans"/>
              <a:ea typeface="Gill Sans"/>
              <a:cs typeface="Gill Sans"/>
            </a:endParaRPr>
          </a:p>
          <a:p>
            <a:pPr marL="574040" marR="0" lvl="0" indent="-171450" algn="l" rtl="0">
              <a:lnSpc>
                <a:spcPct val="100000"/>
              </a:lnSpc>
              <a:spcBef>
                <a:spcPts val="0"/>
              </a:spcBef>
              <a:spcAft>
                <a:spcPts val="0"/>
              </a:spcAft>
              <a:buClr>
                <a:srgbClr val="202124"/>
              </a:buClr>
              <a:buSzPts val="600"/>
              <a:buFont typeface="Arial"/>
              <a:buChar char="•"/>
            </a:pPr>
            <a:r>
              <a:rPr lang="fi-FI" sz="600" b="0" i="0" u="none" strike="noStrike" cap="none">
                <a:solidFill>
                  <a:srgbClr val="202124"/>
                </a:solidFill>
                <a:latin typeface="Gill Sans"/>
                <a:ea typeface="Gill Sans"/>
                <a:cs typeface="Gill Sans"/>
                <a:sym typeface="Gill Sans"/>
              </a:rPr>
              <a:t>Mitä minä teen / voin tehdä arjessani demokratian vahvistamisen ja puolustamisen eteen? </a:t>
            </a:r>
            <a:br>
              <a:rPr lang="fi-FI" sz="600" b="0" i="0" u="none" strike="noStrike" cap="none">
                <a:latin typeface="Gill Sans"/>
                <a:ea typeface="Gill Sans"/>
                <a:cs typeface="Gill Sans"/>
              </a:rPr>
            </a:br>
            <a:endParaRPr sz="600" b="0" i="0" u="none" strike="noStrike" cap="none">
              <a:solidFill>
                <a:srgbClr val="202124"/>
              </a:solidFill>
              <a:latin typeface="Gill Sans"/>
              <a:ea typeface="Gill Sans"/>
              <a:cs typeface="Gill Sans"/>
            </a:endParaRPr>
          </a:p>
          <a:p>
            <a:pPr marL="574040" marR="0" lvl="0" indent="-171450" algn="l" rtl="0">
              <a:lnSpc>
                <a:spcPct val="100000"/>
              </a:lnSpc>
              <a:spcBef>
                <a:spcPts val="0"/>
              </a:spcBef>
              <a:spcAft>
                <a:spcPts val="0"/>
              </a:spcAft>
              <a:buClr>
                <a:srgbClr val="202124"/>
              </a:buClr>
              <a:buSzPts val="600"/>
              <a:buFont typeface="Arial"/>
              <a:buChar char="•"/>
            </a:pPr>
            <a:r>
              <a:rPr lang="fi-FI" sz="600" b="0" i="0" u="none" strike="noStrike" cap="none">
                <a:solidFill>
                  <a:srgbClr val="202124"/>
                </a:solidFill>
                <a:latin typeface="Gill Sans"/>
                <a:ea typeface="Gill Sans"/>
                <a:cs typeface="Gill Sans"/>
                <a:sym typeface="Gill Sans"/>
              </a:rPr>
              <a:t>Miten voimme organisaationa/yhteisönä/päättäjinä vahvistaa ja puolustaa demokratiaa? </a:t>
            </a:r>
            <a:br>
              <a:rPr lang="fi-FI" sz="600" b="0" i="0" u="none" strike="noStrike" cap="none">
                <a:latin typeface="Gill Sans"/>
                <a:ea typeface="Gill Sans"/>
                <a:cs typeface="Gill Sans"/>
              </a:rPr>
            </a:br>
            <a:endParaRPr sz="600" b="0" i="0" u="none" strike="noStrike" cap="none">
              <a:solidFill>
                <a:srgbClr val="202124"/>
              </a:solidFill>
              <a:latin typeface="Gill Sans"/>
              <a:ea typeface="Gill Sans"/>
              <a:cs typeface="Gill Sans"/>
            </a:endParaRPr>
          </a:p>
          <a:p>
            <a:pPr marL="574040" marR="0" lvl="0" indent="-171450" algn="l" rtl="0">
              <a:lnSpc>
                <a:spcPct val="100000"/>
              </a:lnSpc>
              <a:spcBef>
                <a:spcPts val="0"/>
              </a:spcBef>
              <a:spcAft>
                <a:spcPts val="0"/>
              </a:spcAft>
              <a:buClr>
                <a:srgbClr val="202124"/>
              </a:buClr>
              <a:buSzPts val="600"/>
              <a:buFont typeface="Arial"/>
              <a:buChar char="•"/>
            </a:pPr>
            <a:r>
              <a:rPr lang="fi-FI" sz="600" b="0" i="0" u="none" strike="noStrike" cap="none">
                <a:solidFill>
                  <a:srgbClr val="202124"/>
                </a:solidFill>
                <a:latin typeface="Gill Sans"/>
                <a:ea typeface="Gill Sans"/>
                <a:cs typeface="Gill Sans"/>
                <a:sym typeface="Gill Sans"/>
              </a:rPr>
              <a:t>Mitkä ovat ne asiat, jotka estävät meitä toimista demokratian puolustamiseksi?</a:t>
            </a:r>
            <a:endParaRPr/>
          </a:p>
          <a:p>
            <a:pPr marL="402590" marR="0" lvl="0" indent="0" algn="l" rtl="0">
              <a:lnSpc>
                <a:spcPct val="100000"/>
              </a:lnSpc>
              <a:spcBef>
                <a:spcPts val="0"/>
              </a:spcBef>
              <a:spcAft>
                <a:spcPts val="0"/>
              </a:spcAft>
              <a:buNone/>
            </a:pPr>
            <a:endParaRPr sz="600" b="0" i="0" u="none" strike="noStrike" cap="none">
              <a:solidFill>
                <a:srgbClr val="202124"/>
              </a:solidFill>
              <a:latin typeface="Gill Sans"/>
              <a:ea typeface="Gill Sans"/>
              <a:cs typeface="Gill Sans"/>
            </a:endParaRPr>
          </a:p>
          <a:p>
            <a:pPr marL="574040" marR="0" lvl="0" indent="-171450" algn="l" rtl="0">
              <a:lnSpc>
                <a:spcPct val="100000"/>
              </a:lnSpc>
              <a:spcBef>
                <a:spcPts val="0"/>
              </a:spcBef>
              <a:spcAft>
                <a:spcPts val="0"/>
              </a:spcAft>
              <a:buClr>
                <a:srgbClr val="202124"/>
              </a:buClr>
              <a:buSzPts val="600"/>
              <a:buFont typeface="Arial"/>
              <a:buChar char="•"/>
            </a:pPr>
            <a:r>
              <a:rPr lang="fi-FI" sz="600" b="0" i="0" u="none" strike="noStrike" cap="none">
                <a:solidFill>
                  <a:srgbClr val="202124"/>
                </a:solidFill>
                <a:latin typeface="Gill Sans"/>
                <a:ea typeface="Gill Sans"/>
                <a:cs typeface="Gill Sans"/>
                <a:sym typeface="Gill Sans"/>
              </a:rPr>
              <a:t>Mitkä asiat liittyvät toisiinsa ja vahvistavat toisiansa?</a:t>
            </a:r>
            <a:endParaRPr/>
          </a:p>
          <a:p>
            <a:pPr marL="402590" marR="0" lvl="0" indent="0" algn="l" rtl="0">
              <a:lnSpc>
                <a:spcPct val="100000"/>
              </a:lnSpc>
              <a:spcBef>
                <a:spcPts val="0"/>
              </a:spcBef>
              <a:spcAft>
                <a:spcPts val="0"/>
              </a:spcAft>
              <a:buNone/>
            </a:pPr>
            <a:endParaRPr sz="600" b="0" i="0" u="none" strike="noStrike" cap="none">
              <a:solidFill>
                <a:srgbClr val="202124"/>
              </a:solidFill>
              <a:latin typeface="Gill Sans"/>
              <a:ea typeface="Gill Sans"/>
              <a:cs typeface="Gill Sans"/>
            </a:endParaRPr>
          </a:p>
          <a:p>
            <a:pPr marL="574040" marR="0" lvl="0" indent="-171450" algn="l" rtl="0">
              <a:lnSpc>
                <a:spcPct val="100000"/>
              </a:lnSpc>
              <a:spcBef>
                <a:spcPts val="0"/>
              </a:spcBef>
              <a:spcAft>
                <a:spcPts val="0"/>
              </a:spcAft>
              <a:buClr>
                <a:srgbClr val="202124"/>
              </a:buClr>
              <a:buSzPts val="600"/>
              <a:buFont typeface="Arial"/>
              <a:buChar char="•"/>
            </a:pPr>
            <a:r>
              <a:rPr lang="fi-FI" sz="600" b="0" i="0" u="none" strike="noStrike" cap="none">
                <a:solidFill>
                  <a:srgbClr val="202124"/>
                </a:solidFill>
                <a:latin typeface="Gill Sans"/>
                <a:ea typeface="Gill Sans"/>
                <a:cs typeface="Gill Sans"/>
                <a:sym typeface="Gill Sans"/>
              </a:rPr>
              <a:t>Mistä ajattelette, että pitäisi lähteä liikkeelle ja miksi?</a:t>
            </a:r>
            <a:br>
              <a:rPr lang="fi-FI" sz="600" b="0" i="0" u="none" strike="noStrike" cap="none">
                <a:latin typeface="Gill Sans"/>
                <a:ea typeface="Gill Sans"/>
                <a:cs typeface="Gill Sans"/>
              </a:rPr>
            </a:br>
            <a:endParaRPr sz="600" b="0" i="0" u="none" strike="noStrike" cap="none">
              <a:solidFill>
                <a:srgbClr val="202124"/>
              </a:solidFill>
              <a:latin typeface="Gill Sans"/>
              <a:ea typeface="Gill Sans"/>
              <a:cs typeface="Gill Sans"/>
            </a:endParaRPr>
          </a:p>
          <a:p>
            <a:pPr marL="0" marR="0" lvl="0" indent="0" algn="l" rtl="0">
              <a:lnSpc>
                <a:spcPct val="100000"/>
              </a:lnSpc>
              <a:spcBef>
                <a:spcPts val="0"/>
              </a:spcBef>
              <a:spcAft>
                <a:spcPts val="0"/>
              </a:spcAft>
              <a:buNone/>
            </a:pPr>
            <a:r>
              <a:rPr lang="fi-FI" sz="600" b="1" i="0" u="none" strike="noStrike" cap="none">
                <a:solidFill>
                  <a:schemeClr val="dk1"/>
                </a:solidFill>
                <a:latin typeface="Gill Sans"/>
                <a:ea typeface="Gill Sans"/>
                <a:cs typeface="Gill Sans"/>
                <a:sym typeface="Gill Sans"/>
              </a:rPr>
              <a:t>Syventävät apukysymykset ohjaajan tueksi</a:t>
            </a:r>
            <a:br>
              <a:rPr lang="fi-FI" sz="600" b="1" i="0" u="none" strike="noStrike" cap="none">
                <a:latin typeface="Gill Sans"/>
                <a:ea typeface="Gill Sans"/>
                <a:cs typeface="Gill Sans"/>
              </a:rPr>
            </a:br>
            <a:endParaRPr sz="600" b="1" i="0" u="none" strike="noStrike" cap="none">
              <a:solidFill>
                <a:schemeClr val="dk1"/>
              </a:solidFill>
              <a:latin typeface="Gill Sans"/>
              <a:ea typeface="Gill Sans"/>
              <a:cs typeface="Gill Sans"/>
              <a:sym typeface="Gill Sans"/>
            </a:endParaRPr>
          </a:p>
          <a:p>
            <a:pPr marL="574040" marR="0" lvl="0" indent="-171450" algn="l" rtl="0">
              <a:lnSpc>
                <a:spcPct val="100000"/>
              </a:lnSpc>
              <a:spcBef>
                <a:spcPts val="0"/>
              </a:spcBef>
              <a:spcAft>
                <a:spcPts val="0"/>
              </a:spcAft>
              <a:buClr>
                <a:schemeClr val="dk1"/>
              </a:buClr>
              <a:buSzPts val="600"/>
              <a:buFont typeface="Arial"/>
              <a:buChar char="•"/>
            </a:pPr>
            <a:r>
              <a:rPr lang="fi-FI" sz="600" b="0" i="0" u="none" strike="noStrike" cap="none">
                <a:solidFill>
                  <a:schemeClr val="dk1"/>
                </a:solidFill>
                <a:latin typeface="Gill Sans"/>
                <a:ea typeface="Gill Sans"/>
                <a:cs typeface="Gill Sans"/>
                <a:sym typeface="Gill Sans"/>
              </a:rPr>
              <a:t>Miksi juuri nämä asiat nousivat mieleesi, mitä luulet?</a:t>
            </a:r>
            <a:endParaRPr>
              <a:solidFill>
                <a:schemeClr val="dk1"/>
              </a:solidFill>
            </a:endParaRPr>
          </a:p>
          <a:p>
            <a:pPr marL="574040" marR="0" lvl="0" indent="-171450" algn="l" rtl="0">
              <a:lnSpc>
                <a:spcPct val="100000"/>
              </a:lnSpc>
              <a:spcBef>
                <a:spcPts val="0"/>
              </a:spcBef>
              <a:spcAft>
                <a:spcPts val="0"/>
              </a:spcAft>
              <a:buClr>
                <a:schemeClr val="dk1"/>
              </a:buClr>
              <a:buSzPts val="600"/>
              <a:buFont typeface="Arial"/>
              <a:buChar char="•"/>
            </a:pPr>
            <a:r>
              <a:rPr lang="fi-FI" sz="600" b="0" i="0" u="none" strike="noStrike" cap="none">
                <a:solidFill>
                  <a:schemeClr val="dk1"/>
                </a:solidFill>
                <a:latin typeface="Gill Sans"/>
                <a:ea typeface="Gill Sans"/>
                <a:cs typeface="Gill Sans"/>
                <a:sym typeface="Gill Sans"/>
              </a:rPr>
              <a:t>Minkälaiset kokemukset tai tilanteet ovat vaikuttaneet siihen, että nostit näitä asioita esiin?</a:t>
            </a:r>
            <a:endParaRPr>
              <a:solidFill>
                <a:schemeClr val="dk1"/>
              </a:solidFill>
            </a:endParaRPr>
          </a:p>
          <a:p>
            <a:pPr marL="1371600" marR="0" lvl="0" indent="457200" algn="just" rtl="0">
              <a:lnSpc>
                <a:spcPct val="115000"/>
              </a:lnSpc>
              <a:spcBef>
                <a:spcPts val="0"/>
              </a:spcBef>
              <a:spcAft>
                <a:spcPts val="0"/>
              </a:spcAft>
              <a:buClr>
                <a:srgbClr val="000000"/>
              </a:buClr>
              <a:buSzPts val="700"/>
              <a:buFont typeface="Arial"/>
              <a:buNone/>
            </a:pPr>
            <a:r>
              <a:rPr lang="fi-FI" sz="600" b="1" i="0" u="none" strike="noStrike" cap="none">
                <a:solidFill>
                  <a:srgbClr val="000000"/>
                </a:solidFill>
                <a:latin typeface="Gill Sans"/>
                <a:ea typeface="Gill Sans"/>
                <a:cs typeface="Gill Sans"/>
                <a:sym typeface="Gill Sans"/>
              </a:rPr>
              <a:t>50 min</a:t>
            </a:r>
            <a:endParaRPr sz="1300" b="1" i="0" u="none" strike="noStrike" cap="none">
              <a:solidFill>
                <a:srgbClr val="000000"/>
              </a:solidFill>
              <a:latin typeface="Calibri"/>
              <a:ea typeface="Calibri"/>
              <a:cs typeface="Calibri"/>
              <a:sym typeface="Calibri"/>
            </a:endParaRPr>
          </a:p>
        </p:txBody>
      </p:sp>
      <p:sp>
        <p:nvSpPr>
          <p:cNvPr id="254" name="Google Shape;254;gc0f2b2eed9_0_4"/>
          <p:cNvSpPr txBox="1"/>
          <p:nvPr/>
        </p:nvSpPr>
        <p:spPr>
          <a:xfrm>
            <a:off x="255800" y="176625"/>
            <a:ext cx="2442300" cy="2904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400"/>
              <a:buFont typeface="Arial"/>
              <a:buNone/>
            </a:pPr>
            <a:r>
              <a:rPr lang="fi-FI" sz="900" b="1" i="0" u="none" strike="noStrike" cap="none">
                <a:solidFill>
                  <a:schemeClr val="dk1"/>
                </a:solidFill>
                <a:latin typeface="Gill Sans"/>
                <a:ea typeface="Gill Sans"/>
                <a:cs typeface="Gill Sans"/>
                <a:sym typeface="Gill Sans"/>
              </a:rPr>
              <a:t>Demokratian puolustusdialogit</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Osio			Klo</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15 	Aloitus, pelisäännöt, esittelykierros, alustus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a:t>
            </a:r>
            <a:r>
              <a:rPr lang="fi-FI" sz="700" b="1" i="0" u="none" strike="noStrike" cap="none">
                <a:solidFill>
                  <a:schemeClr val="dk1"/>
                </a:solidFill>
                <a:latin typeface="Gill Sans"/>
                <a:ea typeface="Gill Sans"/>
                <a:cs typeface="Gill Sans"/>
                <a:sym typeface="Gill Sans"/>
              </a:rPr>
              <a:t>5 	Yhteinen keskustelu (sis. tauko)</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5 	Oivallusten kirjoittaminen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Oivallusten kertominen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Kiitos, lopetus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Voit sanoittaa ääneen hankalia tilanteita. Esiin nousseita ongelmia ei tarvitse ratkaista tässä keskustelussa, mutta voi olla hyvä, että ne tulevat esille. Jos tulee tiukka tilanne, sen voi sanoa ääneen ja pitää vaikka pienen tauon ja jatkaa sen jälkeen eteenpäin.</a:t>
            </a:r>
            <a:endParaRPr sz="600" b="0"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Muistuta tarpeen mukaan Rakentavan keskustelun pelisäännöistä, joihin on yhdessä sitouduttu. Kunnioitetaan myös heitä, jotka eivät ole läsnä.</a:t>
            </a:r>
            <a:endParaRPr sz="600" b="0" i="0"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Ohjaa keskustelijoita liittymään edellisen puheenvuoroon ja puhumaan enemmän itsestä kuin muista.</a:t>
            </a:r>
            <a:endParaRPr sz="600" b="0"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Kysy erityisesti heiltä, jotka eivät ole vielä puhuneet paljoa</a:t>
            </a:r>
            <a:endParaRPr sz="600" b="0" i="1" u="none" strike="noStrike" cap="none">
              <a:solidFill>
                <a:schemeClr val="dk1"/>
              </a:solidFill>
              <a:latin typeface="Gill Sans"/>
              <a:ea typeface="Gill Sans"/>
              <a:cs typeface="Gill Sans"/>
              <a:sym typeface="Gill Sans"/>
            </a:endParaRPr>
          </a:p>
          <a:p>
            <a:pPr marL="165100" marR="0" lvl="0" indent="-127000" algn="l"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Voitte tarvittaessa ottaa kysymyksen jälkeen pariporinan, että osallistujilla on mahdollisuus jäsentää ajatuksiaan.</a:t>
            </a:r>
            <a:endParaRPr sz="600" b="0" i="1" u="none" strike="noStrike" cap="none">
              <a:solidFill>
                <a:schemeClr val="dk1"/>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600"/>
              <a:buFont typeface="Arial"/>
              <a:buNone/>
            </a:pPr>
            <a:endParaRPr sz="600" b="0" i="1"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1" u="none" strike="noStrike" cap="none">
              <a:solidFill>
                <a:schemeClr val="dk1"/>
              </a:solidFill>
              <a:latin typeface="Gill Sans"/>
              <a:ea typeface="Gill Sans"/>
              <a:cs typeface="Gill Sans"/>
              <a:sym typeface="Gill Sans"/>
            </a:endParaRPr>
          </a:p>
        </p:txBody>
      </p:sp>
      <p:pic>
        <p:nvPicPr>
          <p:cNvPr id="255" name="Google Shape;255;gc0f2b2eed9_0_4"/>
          <p:cNvPicPr preferRelativeResize="0"/>
          <p:nvPr/>
        </p:nvPicPr>
        <p:blipFill rotWithShape="1">
          <a:blip r:embed="rId3">
            <a:alphaModFix/>
          </a:blip>
          <a:srcRect/>
          <a:stretch/>
        </p:blipFill>
        <p:spPr>
          <a:xfrm>
            <a:off x="2366399" y="2909051"/>
            <a:ext cx="1027202" cy="237050"/>
          </a:xfrm>
          <a:prstGeom prst="rect">
            <a:avLst/>
          </a:prstGeom>
          <a:noFill/>
          <a:ln>
            <a:noFill/>
          </a:ln>
        </p:spPr>
      </p:pic>
      <p:cxnSp>
        <p:nvCxnSpPr>
          <p:cNvPr id="256" name="Google Shape;256;gc0f2b2eed9_0_4"/>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
          <p:cNvPicPr preferRelativeResize="0"/>
          <p:nvPr/>
        </p:nvPicPr>
        <p:blipFill rotWithShape="1">
          <a:blip r:embed="rId3">
            <a:alphaModFix/>
          </a:blip>
          <a:srcRect/>
          <a:stretch/>
        </p:blipFill>
        <p:spPr>
          <a:xfrm>
            <a:off x="2366462" y="2908893"/>
            <a:ext cx="1027076" cy="237021"/>
          </a:xfrm>
          <a:prstGeom prst="rect">
            <a:avLst/>
          </a:prstGeom>
          <a:noFill/>
          <a:ln>
            <a:noFill/>
          </a:ln>
        </p:spPr>
      </p:pic>
      <p:cxnSp>
        <p:nvCxnSpPr>
          <p:cNvPr id="263" name="Google Shape;263;p4"/>
          <p:cNvCxnSpPr/>
          <p:nvPr/>
        </p:nvCxnSpPr>
        <p:spPr>
          <a:xfrm rot="10800000">
            <a:off x="1467148" y="2848697"/>
            <a:ext cx="2837371" cy="0"/>
          </a:xfrm>
          <a:prstGeom prst="straightConnector1">
            <a:avLst/>
          </a:prstGeom>
          <a:noFill/>
          <a:ln w="19050" cap="flat" cmpd="sng">
            <a:solidFill>
              <a:srgbClr val="FFE006"/>
            </a:solidFill>
            <a:prstDash val="solid"/>
            <a:round/>
            <a:headEnd type="none" w="sm" len="sm"/>
            <a:tailEnd type="none" w="sm" len="sm"/>
          </a:ln>
        </p:spPr>
      </p:cxnSp>
      <p:sp>
        <p:nvSpPr>
          <p:cNvPr id="264" name="Google Shape;264;p4"/>
          <p:cNvSpPr txBox="1"/>
          <p:nvPr/>
        </p:nvSpPr>
        <p:spPr>
          <a:xfrm>
            <a:off x="212527" y="154191"/>
            <a:ext cx="2509243" cy="30913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0" u="none" strike="noStrike" cap="none">
              <a:solidFill>
                <a:schemeClr val="dk1"/>
              </a:solidFill>
              <a:latin typeface="Arial"/>
              <a:ea typeface="Arial"/>
              <a:cs typeface="Arial"/>
              <a:sym typeface="Arial"/>
            </a:endParaRPr>
          </a:p>
        </p:txBody>
      </p:sp>
      <p:sp>
        <p:nvSpPr>
          <p:cNvPr id="265" name="Google Shape;265;p4"/>
          <p:cNvSpPr txBox="1"/>
          <p:nvPr/>
        </p:nvSpPr>
        <p:spPr>
          <a:xfrm>
            <a:off x="1091479" y="447791"/>
            <a:ext cx="3771900" cy="2520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i-FI" sz="945" b="1" i="0" u="none" strike="noStrike" cap="none">
                <a:solidFill>
                  <a:srgbClr val="000000"/>
                </a:solidFill>
                <a:latin typeface="Gill Sans"/>
                <a:ea typeface="Gill Sans"/>
                <a:cs typeface="Gill Sans"/>
                <a:sym typeface="Gill Sans"/>
              </a:rPr>
              <a:t>Fasilitaattorin sanoitusta tavoista puolustaa demokratiaa</a:t>
            </a:r>
            <a:endParaRPr/>
          </a:p>
          <a:p>
            <a:pPr marL="0" marR="0" lvl="0" indent="0" algn="l" rtl="0">
              <a:lnSpc>
                <a:spcPct val="100000"/>
              </a:lnSpc>
              <a:spcBef>
                <a:spcPts val="0"/>
              </a:spcBef>
              <a:spcAft>
                <a:spcPts val="0"/>
              </a:spcAft>
              <a:buNone/>
            </a:pPr>
            <a:endParaRPr sz="661"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i-FI" sz="756" b="0" i="0" u="none" strike="noStrike" cap="none">
                <a:solidFill>
                  <a:srgbClr val="000000"/>
                </a:solidFill>
                <a:latin typeface="Gill Sans"/>
                <a:ea typeface="Gill Sans"/>
                <a:cs typeface="Gill Sans"/>
                <a:sym typeface="Gill Sans"/>
              </a:rPr>
              <a:t>Se voi olla monenlaisia asioita: </a:t>
            </a:r>
            <a:endParaRPr/>
          </a:p>
          <a:p>
            <a:pPr marL="0" marR="0" lvl="0" indent="0" algn="l" rtl="0">
              <a:lnSpc>
                <a:spcPct val="100000"/>
              </a:lnSpc>
              <a:spcBef>
                <a:spcPts val="0"/>
              </a:spcBef>
              <a:spcAft>
                <a:spcPts val="0"/>
              </a:spcAft>
              <a:buNone/>
            </a:pPr>
            <a:endParaRPr sz="756" b="0" i="0" u="none" strike="noStrike" cap="none">
              <a:solidFill>
                <a:srgbClr val="000000"/>
              </a:solidFill>
              <a:latin typeface="Gill Sans"/>
              <a:ea typeface="Gill Sans"/>
              <a:cs typeface="Gill Sans"/>
              <a:sym typeface="Gill Sans"/>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Äänestämistä</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järjestöissä toimimista </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luottamustehtävissä toimimista (esim. koulussa, järjestöissä, kunnissa, yrityksissä tai koulussa) </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tasa-arvon ja oikeudenmukaisuuden puolustaminen erilaisissa elämäntilanteissa (esim. töissä tai koulussa) </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ihmisten kokoamista yhteen keskustelemaan tärkeistä yhteisistä asioita</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julkiseen keskusteluun osallistumista</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poliittiseen toimintaan osallistumista puolueissa ja kansanliikkeissä</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yhteiskunnallisiin asioihin perehtymistä ja seuraamista (esim. lukeminen ja uutisten seuraaminen)</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vaikeassa tilanteessa ja hädässä olevien auttamista</a:t>
            </a:r>
            <a:endParaRPr/>
          </a:p>
          <a:p>
            <a:pPr marL="380424" marR="0" lvl="1" indent="-134987" algn="l" rtl="0">
              <a:lnSpc>
                <a:spcPct val="100000"/>
              </a:lnSpc>
              <a:spcBef>
                <a:spcPts val="0"/>
              </a:spcBef>
              <a:spcAft>
                <a:spcPts val="0"/>
              </a:spcAft>
              <a:buClr>
                <a:srgbClr val="000000"/>
              </a:buClr>
              <a:buSzPts val="700"/>
              <a:buFont typeface="Arial"/>
              <a:buChar char="•"/>
            </a:pPr>
            <a:r>
              <a:rPr lang="fi-FI" sz="700" b="0" i="0" u="none" strike="noStrike" cap="none">
                <a:solidFill>
                  <a:srgbClr val="000000"/>
                </a:solidFill>
                <a:latin typeface="Gill Sans"/>
                <a:ea typeface="Gill Sans"/>
                <a:cs typeface="Gill Sans"/>
                <a:sym typeface="Gill Sans"/>
              </a:rPr>
              <a:t>….tai jotain ihan muuta</a:t>
            </a:r>
            <a:br>
              <a:rPr lang="fi-FI" sz="756" b="0" i="0" u="none" strike="noStrike" cap="none">
                <a:solidFill>
                  <a:srgbClr val="000000"/>
                </a:solidFill>
                <a:latin typeface="Gill Sans"/>
                <a:ea typeface="Gill Sans"/>
                <a:cs typeface="Gill Sans"/>
                <a:sym typeface="Gill Sans"/>
              </a:rPr>
            </a:br>
            <a:endParaRPr sz="756"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i-FI" sz="700" b="0" i="0" u="none" strike="noStrike" cap="none">
                <a:solidFill>
                  <a:srgbClr val="000000"/>
                </a:solidFill>
                <a:latin typeface="Gill Sans"/>
                <a:ea typeface="Gill Sans"/>
                <a:cs typeface="Gill Sans"/>
                <a:sym typeface="Gill Sans"/>
              </a:rPr>
              <a:t>(Lue lisää infokalvoista) </a:t>
            </a:r>
            <a:endParaRPr/>
          </a:p>
          <a:p>
            <a:pPr marL="0" marR="0" lvl="0" indent="0" algn="l" rtl="0">
              <a:lnSpc>
                <a:spcPct val="100000"/>
              </a:lnSpc>
              <a:spcBef>
                <a:spcPts val="0"/>
              </a:spcBef>
              <a:spcAft>
                <a:spcPts val="0"/>
              </a:spcAft>
              <a:buNone/>
            </a:pPr>
            <a:endParaRPr sz="1323"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323"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756" b="0" i="0" u="none" strike="noStrike" cap="none">
              <a:solidFill>
                <a:srgbClr val="0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F01B7A839938A4A98821D06A7938DA6" ma:contentTypeVersion="11" ma:contentTypeDescription="Luo uusi asiakirja." ma:contentTypeScope="" ma:versionID="0a35276d2f208aad14355bc674f6fd40">
  <xsd:schema xmlns:xsd="http://www.w3.org/2001/XMLSchema" xmlns:xs="http://www.w3.org/2001/XMLSchema" xmlns:p="http://schemas.microsoft.com/office/2006/metadata/properties" xmlns:ns2="fae30c22-8689-423c-a6f0-2d7a1d620336" xmlns:ns3="10465e36-d8aa-4712-8756-2909a242d638" targetNamespace="http://schemas.microsoft.com/office/2006/metadata/properties" ma:root="true" ma:fieldsID="5252323caf07454a055b2a9e63ab28e3" ns2:_="" ns3:_="">
    <xsd:import namespace="fae30c22-8689-423c-a6f0-2d7a1d620336"/>
    <xsd:import namespace="10465e36-d8aa-4712-8756-2909a242d6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0c22-8689-423c-a6f0-2d7a1d620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465e36-d8aa-4712-8756-2909a242d638"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8CA088-48D5-4DD6-8A28-1F4D367163BD}">
  <ds:schemaRefs>
    <ds:schemaRef ds:uri="http://schemas.microsoft.com/sharepoint/v3/contenttype/forms"/>
  </ds:schemaRefs>
</ds:datastoreItem>
</file>

<file path=customXml/itemProps2.xml><?xml version="1.0" encoding="utf-8"?>
<ds:datastoreItem xmlns:ds="http://schemas.openxmlformats.org/officeDocument/2006/customXml" ds:itemID="{BECFDE09-FAE7-4961-8923-B6D7D1990AA7}">
  <ds:schemaRefs>
    <ds:schemaRef ds:uri="10465e36-d8aa-4712-8756-2909a242d638"/>
    <ds:schemaRef ds:uri="fae30c22-8689-423c-a6f0-2d7a1d6203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1B690D-9FAC-47BE-AB47-80A04A43863C}">
  <ds:schemaRefs>
    <ds:schemaRef ds:uri="http://schemas.microsoft.com/office/2006/metadata/properties"/>
    <ds:schemaRef ds:uri="http://www.w3.org/XML/1998/namespace"/>
    <ds:schemaRef ds:uri="http://purl.org/dc/terms/"/>
    <ds:schemaRef ds:uri="http://schemas.openxmlformats.org/package/2006/metadata/core-properties"/>
    <ds:schemaRef ds:uri="fae30c22-8689-423c-a6f0-2d7a1d620336"/>
    <ds:schemaRef ds:uri="http://schemas.microsoft.com/office/2006/documentManagement/types"/>
    <ds:schemaRef ds:uri="http://schemas.microsoft.com/office/infopath/2007/PartnerControls"/>
    <ds:schemaRef ds:uri="10465e36-d8aa-4712-8756-2909a242d63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1860</Words>
  <Application>Microsoft Office PowerPoint</Application>
  <PresentationFormat>Mukautettu</PresentationFormat>
  <Paragraphs>327</Paragraphs>
  <Slides>12</Slides>
  <Notes>12</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Noto Sans Symbols</vt:lpstr>
      <vt:lpstr>Georgia</vt:lpstr>
      <vt:lpstr>Gill Sans</vt:lpstr>
      <vt:lpstr>Calibri</vt:lpstr>
      <vt:lpstr>Merriweather Sans</vt:lpstr>
      <vt:lpstr>1_Office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Laaksolahti Hannele</dc:creator>
  <cp:lastModifiedBy>Mansikkala Anna-Leena</cp:lastModifiedBy>
  <cp:revision>2</cp:revision>
  <dcterms:created xsi:type="dcterms:W3CDTF">2017-12-19T11:27:56Z</dcterms:created>
  <dcterms:modified xsi:type="dcterms:W3CDTF">2022-06-09T06:28:26Z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2017-12-18T00:00:00Z</vt:filetime>
  </property>
  <property fmtid="{D5CDD505-2E9C-101B-9397-08002B2CF9AE}" pid="3" name="Creator">
    <vt:lpwstr>Adobe Illustrator CC 22.0 (Macintosh)</vt:lpwstr>
  </property>
  <property fmtid="{D5CDD505-2E9C-101B-9397-08002B2CF9AE}" pid="4" name="LastSaved">
    <vt:filetime>2017-12-19T00:00:00Z</vt:filetime>
  </property>
  <property fmtid="{D5CDD505-2E9C-101B-9397-08002B2CF9AE}" pid="5" name="ContentTypeId">
    <vt:lpwstr>0x0101004F01B7A839938A4A98821D06A7938DA6</vt:lpwstr>
  </property>
</Properties>
</file>