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9" r:id="rId6"/>
  </p:sldMasterIdLst>
  <p:notesMasterIdLst>
    <p:notesMasterId r:id="rId19"/>
  </p:notesMasterIdLst>
  <p:sldIdLst>
    <p:sldId id="447" r:id="rId7"/>
    <p:sldId id="2147479924" r:id="rId8"/>
    <p:sldId id="2147479891" r:id="rId9"/>
    <p:sldId id="2147479879" r:id="rId10"/>
    <p:sldId id="2147479915" r:id="rId11"/>
    <p:sldId id="2147479884" r:id="rId12"/>
    <p:sldId id="2147479883" r:id="rId13"/>
    <p:sldId id="2147479885" r:id="rId14"/>
    <p:sldId id="2147479886" r:id="rId15"/>
    <p:sldId id="2147479862" r:id="rId16"/>
    <p:sldId id="449" r:id="rId17"/>
    <p:sldId id="445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5129B1-18D4-46A9-96A6-421DB4C12D32}" v="59" dt="2026-03-24T11:32:32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50" autoAdjust="0"/>
  </p:normalViewPr>
  <p:slideViewPr>
    <p:cSldViewPr snapToGrid="0">
      <p:cViewPr varScale="1">
        <p:scale>
          <a:sx n="96" d="100"/>
          <a:sy n="96" d="100"/>
        </p:scale>
        <p:origin x="176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a Eerola" userId="6df9a25e-b794-4b54-af77-f9da57664778" providerId="ADAL" clId="{255FC591-D30E-5F3B-8733-A318ED1770A0}"/>
    <pc:docChg chg="custSel modSld">
      <pc:chgData name="Elina Eerola" userId="6df9a25e-b794-4b54-af77-f9da57664778" providerId="ADAL" clId="{255FC591-D30E-5F3B-8733-A318ED1770A0}" dt="2026-03-24T14:07:44.400" v="0" actId="27636"/>
      <pc:docMkLst>
        <pc:docMk/>
      </pc:docMkLst>
      <pc:sldChg chg="modNotes">
        <pc:chgData name="Elina Eerola" userId="6df9a25e-b794-4b54-af77-f9da57664778" providerId="ADAL" clId="{255FC591-D30E-5F3B-8733-A318ED1770A0}" dt="2026-03-24T14:07:44.400" v="0" actId="27636"/>
        <pc:sldMkLst>
          <pc:docMk/>
          <pc:sldMk cId="2238350448" sldId="2147479924"/>
        </pc:sldMkLst>
      </pc:sldChg>
    </pc:docChg>
  </pc:docChgLst>
  <pc:docChgLst>
    <pc:chgData name="Onni Pekonen" userId="93579e0e-2533-4cc9-b5ef-33a4c3b022fe" providerId="ADAL" clId="{63412103-6E6C-4E9B-B2B7-01AB151091B6}"/>
    <pc:docChg chg="undo redo custSel addSld delSld modSld sldOrd">
      <pc:chgData name="Onni Pekonen" userId="93579e0e-2533-4cc9-b5ef-33a4c3b022fe" providerId="ADAL" clId="{63412103-6E6C-4E9B-B2B7-01AB151091B6}" dt="2026-03-24T11:41:31.571" v="111"/>
      <pc:docMkLst>
        <pc:docMk/>
      </pc:docMkLst>
      <pc:sldChg chg="modNotesTx">
        <pc:chgData name="Onni Pekonen" userId="93579e0e-2533-4cc9-b5ef-33a4c3b022fe" providerId="ADAL" clId="{63412103-6E6C-4E9B-B2B7-01AB151091B6}" dt="2026-03-24T11:25:20.635" v="36" actId="20577"/>
        <pc:sldMkLst>
          <pc:docMk/>
          <pc:sldMk cId="2914365796" sldId="447"/>
        </pc:sldMkLst>
      </pc:sldChg>
      <pc:sldChg chg="ord">
        <pc:chgData name="Onni Pekonen" userId="93579e0e-2533-4cc9-b5ef-33a4c3b022fe" providerId="ADAL" clId="{63412103-6E6C-4E9B-B2B7-01AB151091B6}" dt="2026-03-24T06:18:45.275" v="27" actId="20578"/>
        <pc:sldMkLst>
          <pc:docMk/>
          <pc:sldMk cId="1316966111" sldId="449"/>
        </pc:sldMkLst>
      </pc:sldChg>
      <pc:sldChg chg="modNotesTx">
        <pc:chgData name="Onni Pekonen" userId="93579e0e-2533-4cc9-b5ef-33a4c3b022fe" providerId="ADAL" clId="{63412103-6E6C-4E9B-B2B7-01AB151091B6}" dt="2026-03-24T11:27:18.376" v="45" actId="20577"/>
        <pc:sldMkLst>
          <pc:docMk/>
          <pc:sldMk cId="2351234003" sldId="2147479862"/>
        </pc:sldMkLst>
      </pc:sldChg>
      <pc:sldChg chg="add del">
        <pc:chgData name="Onni Pekonen" userId="93579e0e-2533-4cc9-b5ef-33a4c3b022fe" providerId="ADAL" clId="{63412103-6E6C-4E9B-B2B7-01AB151091B6}" dt="2026-03-24T06:18:46.900" v="29" actId="47"/>
        <pc:sldMkLst>
          <pc:docMk/>
          <pc:sldMk cId="701652490" sldId="2147479865"/>
        </pc:sldMkLst>
      </pc:sldChg>
      <pc:sldChg chg="add del">
        <pc:chgData name="Onni Pekonen" userId="93579e0e-2533-4cc9-b5ef-33a4c3b022fe" providerId="ADAL" clId="{63412103-6E6C-4E9B-B2B7-01AB151091B6}" dt="2026-03-24T06:18:42.832" v="22" actId="47"/>
        <pc:sldMkLst>
          <pc:docMk/>
          <pc:sldMk cId="2140114438" sldId="2147479872"/>
        </pc:sldMkLst>
      </pc:sldChg>
      <pc:sldChg chg="add del">
        <pc:chgData name="Onni Pekonen" userId="93579e0e-2533-4cc9-b5ef-33a4c3b022fe" providerId="ADAL" clId="{63412103-6E6C-4E9B-B2B7-01AB151091B6}" dt="2026-03-24T06:18:46.228" v="28" actId="47"/>
        <pc:sldMkLst>
          <pc:docMk/>
          <pc:sldMk cId="3857852342" sldId="2147479873"/>
        </pc:sldMkLst>
      </pc:sldChg>
      <pc:sldChg chg="ord modNotesTx">
        <pc:chgData name="Onni Pekonen" userId="93579e0e-2533-4cc9-b5ef-33a4c3b022fe" providerId="ADAL" clId="{63412103-6E6C-4E9B-B2B7-01AB151091B6}" dt="2026-03-24T11:26:02.876" v="39" actId="20577"/>
        <pc:sldMkLst>
          <pc:docMk/>
          <pc:sldMk cId="4209133108" sldId="2147479879"/>
        </pc:sldMkLst>
      </pc:sldChg>
      <pc:sldChg chg="modNotesTx">
        <pc:chgData name="Onni Pekonen" userId="93579e0e-2533-4cc9-b5ef-33a4c3b022fe" providerId="ADAL" clId="{63412103-6E6C-4E9B-B2B7-01AB151091B6}" dt="2026-03-24T11:26:22.692" v="42" actId="20577"/>
        <pc:sldMkLst>
          <pc:docMk/>
          <pc:sldMk cId="1386236381" sldId="2147479883"/>
        </pc:sldMkLst>
      </pc:sldChg>
      <pc:sldChg chg="ord modNotesTx">
        <pc:chgData name="Onni Pekonen" userId="93579e0e-2533-4cc9-b5ef-33a4c3b022fe" providerId="ADAL" clId="{63412103-6E6C-4E9B-B2B7-01AB151091B6}" dt="2026-03-24T11:26:14.649" v="41" actId="20577"/>
        <pc:sldMkLst>
          <pc:docMk/>
          <pc:sldMk cId="2713972893" sldId="2147479884"/>
        </pc:sldMkLst>
      </pc:sldChg>
      <pc:sldChg chg="modNotesTx">
        <pc:chgData name="Onni Pekonen" userId="93579e0e-2533-4cc9-b5ef-33a4c3b022fe" providerId="ADAL" clId="{63412103-6E6C-4E9B-B2B7-01AB151091B6}" dt="2026-03-24T11:26:33.905" v="43" actId="20577"/>
        <pc:sldMkLst>
          <pc:docMk/>
          <pc:sldMk cId="3969267028" sldId="2147479885"/>
        </pc:sldMkLst>
      </pc:sldChg>
      <pc:sldChg chg="modNotesTx">
        <pc:chgData name="Onni Pekonen" userId="93579e0e-2533-4cc9-b5ef-33a4c3b022fe" providerId="ADAL" clId="{63412103-6E6C-4E9B-B2B7-01AB151091B6}" dt="2026-03-24T11:26:37.986" v="44" actId="20577"/>
        <pc:sldMkLst>
          <pc:docMk/>
          <pc:sldMk cId="3837984271" sldId="2147479886"/>
        </pc:sldMkLst>
      </pc:sldChg>
      <pc:sldChg chg="add del">
        <pc:chgData name="Onni Pekonen" userId="93579e0e-2533-4cc9-b5ef-33a4c3b022fe" providerId="ADAL" clId="{63412103-6E6C-4E9B-B2B7-01AB151091B6}" dt="2026-03-24T06:18:44.724" v="26" actId="47"/>
        <pc:sldMkLst>
          <pc:docMk/>
          <pc:sldMk cId="3053955070" sldId="2147479888"/>
        </pc:sldMkLst>
      </pc:sldChg>
      <pc:sldChg chg="addSp modSp add mod modNotesTx">
        <pc:chgData name="Onni Pekonen" userId="93579e0e-2533-4cc9-b5ef-33a4c3b022fe" providerId="ADAL" clId="{63412103-6E6C-4E9B-B2B7-01AB151091B6}" dt="2026-03-24T11:41:18.474" v="109"/>
        <pc:sldMkLst>
          <pc:docMk/>
          <pc:sldMk cId="1842743314" sldId="2147479891"/>
        </pc:sldMkLst>
        <pc:spChg chg="add mod ord">
          <ac:chgData name="Onni Pekonen" userId="93579e0e-2533-4cc9-b5ef-33a4c3b022fe" providerId="ADAL" clId="{63412103-6E6C-4E9B-B2B7-01AB151091B6}" dt="2026-03-24T11:41:18.474" v="109"/>
          <ac:spMkLst>
            <pc:docMk/>
            <pc:sldMk cId="1842743314" sldId="2147479891"/>
            <ac:spMk id="3" creationId="{59375463-E497-1113-8957-3C2A6955821C}"/>
          </ac:spMkLst>
        </pc:spChg>
        <pc:spChg chg="ord">
          <ac:chgData name="Onni Pekonen" userId="93579e0e-2533-4cc9-b5ef-33a4c3b022fe" providerId="ADAL" clId="{63412103-6E6C-4E9B-B2B7-01AB151091B6}" dt="2026-03-24T11:41:18.474" v="109"/>
          <ac:spMkLst>
            <pc:docMk/>
            <pc:sldMk cId="1842743314" sldId="2147479891"/>
            <ac:spMk id="10" creationId="{7CC8E4D5-C5DA-E9F8-5593-66D0D93C9AED}"/>
          </ac:spMkLst>
        </pc:spChg>
        <pc:picChg chg="mod ord">
          <ac:chgData name="Onni Pekonen" userId="93579e0e-2533-4cc9-b5ef-33a4c3b022fe" providerId="ADAL" clId="{63412103-6E6C-4E9B-B2B7-01AB151091B6}" dt="2026-03-24T11:41:18.474" v="109"/>
          <ac:picMkLst>
            <pc:docMk/>
            <pc:sldMk cId="1842743314" sldId="2147479891"/>
            <ac:picMk id="2" creationId="{31FD0A30-D0CF-DDC0-ED47-2D6BB90C3EF9}"/>
          </ac:picMkLst>
        </pc:picChg>
      </pc:sldChg>
      <pc:sldChg chg="ord modNotesTx">
        <pc:chgData name="Onni Pekonen" userId="93579e0e-2533-4cc9-b5ef-33a4c3b022fe" providerId="ADAL" clId="{63412103-6E6C-4E9B-B2B7-01AB151091B6}" dt="2026-03-24T11:26:09.116" v="40" actId="20577"/>
        <pc:sldMkLst>
          <pc:docMk/>
          <pc:sldMk cId="1912345376" sldId="2147479915"/>
        </pc:sldMkLst>
      </pc:sldChg>
      <pc:sldChg chg="add del">
        <pc:chgData name="Onni Pekonen" userId="93579e0e-2533-4cc9-b5ef-33a4c3b022fe" providerId="ADAL" clId="{63412103-6E6C-4E9B-B2B7-01AB151091B6}" dt="2026-03-24T06:18:44.242" v="25" actId="47"/>
        <pc:sldMkLst>
          <pc:docMk/>
          <pc:sldMk cId="2967915811" sldId="2147479916"/>
        </pc:sldMkLst>
      </pc:sldChg>
      <pc:sldChg chg="addSp modSp add mod modNotes modNotesTx">
        <pc:chgData name="Onni Pekonen" userId="93579e0e-2533-4cc9-b5ef-33a4c3b022fe" providerId="ADAL" clId="{63412103-6E6C-4E9B-B2B7-01AB151091B6}" dt="2026-03-24T11:41:31.571" v="111"/>
        <pc:sldMkLst>
          <pc:docMk/>
          <pc:sldMk cId="2238350448" sldId="2147479924"/>
        </pc:sldMkLst>
        <pc:spChg chg="add mod ord">
          <ac:chgData name="Onni Pekonen" userId="93579e0e-2533-4cc9-b5ef-33a4c3b022fe" providerId="ADAL" clId="{63412103-6E6C-4E9B-B2B7-01AB151091B6}" dt="2026-03-24T11:41:31.571" v="111"/>
          <ac:spMkLst>
            <pc:docMk/>
            <pc:sldMk cId="2238350448" sldId="2147479924"/>
            <ac:spMk id="3" creationId="{1C222CAD-C4A5-B48F-E9D0-E692A018BA32}"/>
          </ac:spMkLst>
        </pc:spChg>
        <pc:spChg chg="ord">
          <ac:chgData name="Onni Pekonen" userId="93579e0e-2533-4cc9-b5ef-33a4c3b022fe" providerId="ADAL" clId="{63412103-6E6C-4E9B-B2B7-01AB151091B6}" dt="2026-03-24T11:41:31.571" v="111"/>
          <ac:spMkLst>
            <pc:docMk/>
            <pc:sldMk cId="2238350448" sldId="2147479924"/>
            <ac:spMk id="10" creationId="{2E0C359C-7F75-C4D7-977E-A1B97439DDFF}"/>
          </ac:spMkLst>
        </pc:spChg>
        <pc:picChg chg="mod ord">
          <ac:chgData name="Onni Pekonen" userId="93579e0e-2533-4cc9-b5ef-33a4c3b022fe" providerId="ADAL" clId="{63412103-6E6C-4E9B-B2B7-01AB151091B6}" dt="2026-03-24T11:41:31.571" v="111"/>
          <ac:picMkLst>
            <pc:docMk/>
            <pc:sldMk cId="2238350448" sldId="2147479924"/>
            <ac:picMk id="2" creationId="{6EAF21F7-BC30-711E-1DF8-FFA9A903D0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DC23-D763-46A6-918C-5A918A1C8A6F}" type="datetimeFigureOut">
              <a:rPr lang="fi-FI" smtClean="0"/>
              <a:t>24.3.2026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9E4ED-8E2C-4F57-A31C-EAE2A85C9F9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020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406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5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24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10A6F-3091-16EA-BF8C-45FFE14DF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3EF284D-5E16-C29E-8038-F01E9B6CB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438288E-24A1-D234-056B-1D76A4F5B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BC7B799-281E-7337-FF3C-85CC89C62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8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AC1F6-7C08-153C-5600-040497772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FEE7684-BF40-4A3C-4727-9D149328E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B30D371-D9AA-27B8-A13F-C1CBBE345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97861D4-7AC4-3912-CA41-3049D4302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F601C-887E-4EE9-30E8-DBC4BD65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E10E7C-341F-AC19-DB02-EFEB2B00B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535F6-DB36-7E7B-53B6-07F29E038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31CD9-00F8-BA7B-0F1D-0B8BF83C3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42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333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349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264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390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333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71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736A07-9C51-40D5-9EDD-0D75448F2C9D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6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facebook.com/SitraFund" TargetMode="External"/><Relationship Id="rId7" Type="http://schemas.openxmlformats.org/officeDocument/2006/relationships/hyperlink" Target="https://www.youtube.com/user/sitrafund" TargetMode="External"/><Relationship Id="rId12" Type="http://schemas.openxmlformats.org/officeDocument/2006/relationships/image" Target="../media/image1.emf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hyperlink" Target="https://www.instagram.com/sitrafund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tiff"/><Relationship Id="rId9" Type="http://schemas.openxmlformats.org/officeDocument/2006/relationships/hyperlink" Target="https://www.linkedin.com/company/sitra" TargetMode="Externa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4.jpeg"/><Relationship Id="rId12" Type="http://schemas.openxmlformats.org/officeDocument/2006/relationships/image" Target="../media/image1.emf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4.jpeg"/><Relationship Id="rId12" Type="http://schemas.openxmlformats.org/officeDocument/2006/relationships/image" Target="../media/image1.emf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 + VP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2420DA-6BDC-E1E3-AF0E-D3D6E32F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548680"/>
            <a:ext cx="4859337" cy="144045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tummalla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5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DAACF50-B49B-FE3F-9A41-C3FCA16F2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48680"/>
            <a:ext cx="4859336" cy="12481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tummalla taustalla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67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4" y="162704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5" y="252863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4" y="342853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4" y="432843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4" y="522833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4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40951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42539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42441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4234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42244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34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1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9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41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40D3B5C3-73E5-13E1-5940-A243334FF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5F26A0C-D1F7-D7F9-16BD-ABA119418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8057" y="4212000"/>
            <a:ext cx="5468595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A7191B6-4C1C-758B-C518-6F37F9DCDD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2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0C5BED-A8BC-6FFC-8541-7AC2B58902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Iso otsikko + TP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8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6">
            <a:extLst>
              <a:ext uri="{FF2B5EF4-FFF2-40B4-BE49-F238E27FC236}">
                <a16:creationId xmlns:a16="http://schemas.microsoft.com/office/drawing/2014/main" id="{5B7D6486-FDD2-6F85-0E13-C8108AE88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9AFFC4E3-8A8B-78E4-69F0-58986EA90D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3CDC1-B650-9796-E4F2-3AC951880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9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5">
            <a:extLst>
              <a:ext uri="{FF2B5EF4-FFF2-40B4-BE49-F238E27FC236}">
                <a16:creationId xmlns:a16="http://schemas.microsoft.com/office/drawing/2014/main" id="{90FAB5FA-9E9E-A13F-C969-AB838BF7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15416"/>
            <a:ext cx="5040312" cy="1690688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4212000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111F7A-D821-AE0E-67C8-3C8148B7FC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291A5-AE57-B505-40B3-3201274CA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19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5">
            <a:extLst>
              <a:ext uri="{FF2B5EF4-FFF2-40B4-BE49-F238E27FC236}">
                <a16:creationId xmlns:a16="http://schemas.microsoft.com/office/drawing/2014/main" id="{76C22B9E-DFDF-5A2A-5402-EA40E9814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83656"/>
            <a:ext cx="5105595" cy="1690688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374E794-8C33-0FE2-D9A8-B1742EBC0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1A1F2B-797A-96DF-5679-B4523D874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32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A01CE-F904-5E7A-72BB-804FE1F1EC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38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vaakata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2CEF8F8-9C1A-4162-7864-82A852BB1B2F}"/>
              </a:ext>
            </a:extLst>
          </p:cNvPr>
          <p:cNvSpPr/>
          <p:nvPr userDrawn="1"/>
        </p:nvSpPr>
        <p:spPr>
          <a:xfrm>
            <a:off x="0" y="3513221"/>
            <a:ext cx="12192000" cy="3344779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89879" cy="68764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BB87D4-FECD-3883-A01E-400BC7DA29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2462" y="1403351"/>
            <a:ext cx="10887075" cy="181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7E7390-D764-407F-8E40-EC44B6F38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2468" y="4149725"/>
            <a:ext cx="10787063" cy="215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0E1D2-9561-7FAE-349F-F7BC23F90E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9">
            <a:extLst>
              <a:ext uri="{FF2B5EF4-FFF2-40B4-BE49-F238E27FC236}">
                <a16:creationId xmlns:a16="http://schemas.microsoft.com/office/drawing/2014/main" id="{1F283DF7-5051-8199-25D6-0648FA45D0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B30751AD-7420-3A18-9504-1E363E20A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90F8DEB7-0C74-2A5E-3A26-CD3E04F2EB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4CC11-25C7-884F-37E4-695EDAC19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2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9">
            <a:extLst>
              <a:ext uri="{FF2B5EF4-FFF2-40B4-BE49-F238E27FC236}">
                <a16:creationId xmlns:a16="http://schemas.microsoft.com/office/drawing/2014/main" id="{5F151382-BB64-45D0-8657-B68EC9416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kstin paikkamerkki 16">
            <a:extLst>
              <a:ext uri="{FF2B5EF4-FFF2-40B4-BE49-F238E27FC236}">
                <a16:creationId xmlns:a16="http://schemas.microsoft.com/office/drawing/2014/main" id="{DF3FAD5E-1F2E-C714-33E5-2767BC3D6D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en-GB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ian numeron paikkamerkki 2">
            <a:extLst>
              <a:ext uri="{FF2B5EF4-FFF2-40B4-BE49-F238E27FC236}">
                <a16:creationId xmlns:a16="http://schemas.microsoft.com/office/drawing/2014/main" id="{89A300FA-2A5B-B38C-B139-25667B1966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72E0A-109A-62BD-8D64-1424A8487A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66B00CE3-CA43-349C-81BF-C5947E0C0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0AF58-6DAB-7CF6-845D-81D45D1BDD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5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23E4D-DF7A-B542-031B-3115A5B85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2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0" y="2175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F9E34D2A-5269-E644-C65E-507D9C4C0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7B042-0BD6-07C4-98E9-9607CB036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 + VP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96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EA25E9-3CA5-5614-6016-5C91896D8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9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ACC8D-80BF-E749-BE7F-B572AD336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3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334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0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8089CF-8682-2C96-0A03-9D5A5C576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99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ED393-8A87-9686-86B2-D3CA79B2A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7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021A4-E087-0299-C774-85C22CA8E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91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n-lt"/>
                <a:cs typeface="Georgia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FAE71-B92D-D55C-9B77-ED43E3E13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6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pohja, ei tekstilaatikkoa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EE41D-9339-1615-011E-0F732F5E52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83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0EF5B1FC-2DDF-B2C6-2F86-205C1998F5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5D6E3-9898-AA42-077C-5D65308EA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70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7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9D8BFE4F-828E-ED1B-25FF-56F8B2D13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440E6-F3F8-8BCF-6C8D-134950A0A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37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+mn-lt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CEDC7-CF50-9F74-8EA4-6A7184155F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2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Perusotsikko + TP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74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1" name="Facebook">
                <a:hlinkClick r:id="rId3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5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7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9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Kuva 16" descr="Kuva, joka sisältää kohteen teksti, kuu, pallo, ympyrä&#10;&#10;Kuvaus luotu automaattisesti">
            <a:extLst>
              <a:ext uri="{FF2B5EF4-FFF2-40B4-BE49-F238E27FC236}">
                <a16:creationId xmlns:a16="http://schemas.microsoft.com/office/drawing/2014/main" id="{7EDCE105-962F-4CF3-C316-D4C3FC0E3A8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E9D88C-0772-C402-216F-98D8473E88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3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2" name="Kuva 16">
            <a:extLst>
              <a:ext uri="{FF2B5EF4-FFF2-40B4-BE49-F238E27FC236}">
                <a16:creationId xmlns:a16="http://schemas.microsoft.com/office/drawing/2014/main" id="{9B8C68CB-7427-4A8F-CA97-7B468F752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456283FB-4B07-116A-25D8-CD04BE86DABF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71551234-58F3-2597-EA3F-96C8265C1EFA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C92E70A2-AC05-5D9D-48CB-9FA05D64D23C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1DCA5431-64FE-A2B6-EB48-D4D5C2B7C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967B3134-59AC-459A-4453-0991A187A914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3350540E-40C4-E5D2-4BB3-D26E19532F79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28259885-9153-0D94-31A4-E8CDE3EC5CF3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0C25B5-F01F-24F2-C4D4-F2457A3E311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7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3" name="Kuva 16">
            <a:extLst>
              <a:ext uri="{FF2B5EF4-FFF2-40B4-BE49-F238E27FC236}">
                <a16:creationId xmlns:a16="http://schemas.microsoft.com/office/drawing/2014/main" id="{EE452ECB-E524-B9CD-78F5-4582A5A3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9FA0FDAA-6A55-2E30-601D-F391821A7186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239A54FB-709A-D79D-8653-9CD6873EAAB1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3455DA9F-17DE-EA10-541E-9F69472318AF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0C058F9E-589D-768D-FF1A-2DDABA650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043CD268-35FC-E556-DF04-0FEE56D14DD4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F8403D6A-5232-996E-FB0C-159E28882BAE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47BF8AA6-AD31-D8A6-DCA7-FAD9236A6D90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CA908B7-D8D6-561E-3274-438586117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6D31E1-29AF-D146-8935-C63F975F5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6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Tekstikalvo + TP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70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 ei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0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5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Väliotsikko + VP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32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345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18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68B954E4-470C-07A4-13A5-251378F91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E71696E3-BB8C-1FDD-D650-EA3EA0EBA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-1022761"/>
            <a:ext cx="10080626" cy="886236"/>
          </a:xfrm>
        </p:spPr>
        <p:txBody>
          <a:bodyPr>
            <a:normAutofit fontScale="90000"/>
          </a:bodyPr>
          <a:lstStyle/>
          <a:p>
            <a:r>
              <a:rPr lang="fi-FI" dirty="0"/>
              <a:t>Megatrendit 2026</a:t>
            </a:r>
          </a:p>
        </p:txBody>
      </p:sp>
      <p:pic>
        <p:nvPicPr>
          <p:cNvPr id="7" name="Picture 6" descr="Sitra">
            <a:extLst>
              <a:ext uri="{FF2B5EF4-FFF2-40B4-BE49-F238E27FC236}">
                <a16:creationId xmlns:a16="http://schemas.microsoft.com/office/drawing/2014/main" id="{06984C58-36AC-6ACD-E195-18CC9ED32E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466634AC-705D-39C4-F781-A1961E00F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1436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56DB-5F94-FAA2-73D8-08E9817E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779C1A9F-4518-BD11-7D33-8BC3A8B1D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73" y="1268412"/>
            <a:ext cx="5759452" cy="4321175"/>
          </a:xfrm>
        </p:spPr>
        <p:txBody>
          <a:bodyPr anchor="ctr"/>
          <a:lstStyle/>
          <a:p>
            <a:pPr algn="ctr"/>
            <a:r>
              <a:rPr lang="fi-FI" dirty="0"/>
              <a:t>Yhteiskuntasopimus: </a:t>
            </a:r>
            <a:br>
              <a:rPr lang="fi-FI" dirty="0"/>
            </a:br>
            <a:r>
              <a:rPr lang="fi-FI" dirty="0">
                <a:latin typeface="+mn-lt"/>
              </a:rPr>
              <a:t>ajatus siitä, millä ehdoilla ihmiset elävät yhdessä ja jakavat vallan, vastuun ja oikeudet yhteiskunnassa.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Mikä on lupaus tulevaisuudesta?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CB31AB-F49D-D18E-9A70-902F7C0C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56" r="21914"/>
          <a:stretch>
            <a:fillRect/>
          </a:stretch>
        </p:blipFill>
        <p:spPr>
          <a:xfrm>
            <a:off x="9696450" y="0"/>
            <a:ext cx="342433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A4E72-CAEF-227B-EF24-F31B39E57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29" r="50070"/>
          <a:stretch>
            <a:fillRect/>
          </a:stretch>
        </p:blipFill>
        <p:spPr>
          <a:xfrm>
            <a:off x="-886531" y="0"/>
            <a:ext cx="3382081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580BCB92-4B73-94CF-9C4D-38722B6BF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1234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53F1E-6B3B-60E4-BC77-4D487DA4BD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549275"/>
            <a:ext cx="10080624" cy="1152128"/>
          </a:xfrm>
        </p:spPr>
        <p:txBody>
          <a:bodyPr lIns="91440" tIns="45720" rIns="91440" bIns="45720" anchor="t"/>
          <a:lstStyle/>
          <a:p>
            <a:r>
              <a:rPr lang="en-US" dirty="0" err="1"/>
              <a:t>Megatrendit</a:t>
            </a:r>
            <a:r>
              <a:rPr lang="en-US" dirty="0"/>
              <a:t> </a:t>
            </a:r>
            <a:r>
              <a:rPr lang="en-US" dirty="0" err="1"/>
              <a:t>käyttöön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7EA9D-1D9F-3A33-FA2F-5E92B884C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r="22025"/>
          <a:stretch>
            <a:fillRect/>
          </a:stretch>
        </p:blipFill>
        <p:spPr bwMode="auto">
          <a:xfrm>
            <a:off x="9053014" y="3675791"/>
            <a:ext cx="3138986" cy="318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62D6B6-970C-9AD6-A293-5E0986B21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78" y="1311981"/>
            <a:ext cx="4462492" cy="554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DB8B8011-BE2A-26B9-4D54-636954FE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066" y="2806912"/>
            <a:ext cx="3201273" cy="226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229AD576-494B-D4ED-8020-778A5BCDB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1834">
            <a:off x="9790565" y="881829"/>
            <a:ext cx="1328451" cy="2340342"/>
          </a:xfrm>
          <a:prstGeom prst="rect">
            <a:avLst/>
          </a:prstGeom>
        </p:spPr>
      </p:pic>
      <p:pic>
        <p:nvPicPr>
          <p:cNvPr id="8" name="Kuva 7" descr="Megatrendiraportti">
            <a:extLst>
              <a:ext uri="{FF2B5EF4-FFF2-40B4-BE49-F238E27FC236}">
                <a16:creationId xmlns:a16="http://schemas.microsoft.com/office/drawing/2014/main" id="{FD4DD922-46EE-1331-3350-3CE04A6EDF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16181">
            <a:off x="1238757" y="1455494"/>
            <a:ext cx="3223792" cy="457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uva 9" descr="Megatrendikortit">
            <a:extLst>
              <a:ext uri="{FF2B5EF4-FFF2-40B4-BE49-F238E27FC236}">
                <a16:creationId xmlns:a16="http://schemas.microsoft.com/office/drawing/2014/main" id="{800B61EB-265E-C175-E05B-EE3BB6A662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051" b="1"/>
          <a:stretch>
            <a:fillRect/>
          </a:stretch>
        </p:blipFill>
        <p:spPr>
          <a:xfrm rot="543122">
            <a:off x="4395733" y="4000859"/>
            <a:ext cx="1658494" cy="230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237F642-08C0-A47D-5DCF-FF4D8BF73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31834">
            <a:off x="8777463" y="-304801"/>
            <a:ext cx="3012081" cy="418980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9C461E8-E814-4AB4-1BE8-02E9CD95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966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30648-61CE-948B-E4B0-E8FA6954C0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dirty="0"/>
              <a:t>T</a:t>
            </a:r>
            <a:r>
              <a:rPr lang="en-FI" dirty="0" err="1"/>
              <a:t>ekoja</a:t>
            </a:r>
            <a:r>
              <a:rPr lang="en-FI" dirty="0"/>
              <a:t> </a:t>
            </a:r>
            <a:r>
              <a:rPr lang="en-FI" dirty="0" err="1"/>
              <a:t>tulevaisuudelle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2172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311C-5F3C-EF7F-9F04-2D0CD9A0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222CAD-C4A5-B48F-E9D0-E692A018B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608" y="-1130356"/>
            <a:ext cx="5396416" cy="1130356"/>
          </a:xfrm>
        </p:spPr>
        <p:txBody>
          <a:bodyPr anchor="b"/>
          <a:lstStyle/>
          <a:p>
            <a:r>
              <a:rPr lang="en-US" dirty="0" err="1"/>
              <a:t>Johdantona</a:t>
            </a:r>
            <a:r>
              <a:rPr lang="en-US" dirty="0"/>
              <a:t> </a:t>
            </a:r>
            <a:r>
              <a:rPr lang="en-US" dirty="0" err="1"/>
              <a:t>alkuun</a:t>
            </a:r>
            <a:endParaRPr lang="en-US" dirty="0"/>
          </a:p>
        </p:txBody>
      </p:sp>
      <p:pic>
        <p:nvPicPr>
          <p:cNvPr id="2" name="Picture 1" descr="Koristekuva, jossa sinisiä ja keltaisia kaaria.">
            <a:extLst>
              <a:ext uri="{FF2B5EF4-FFF2-40B4-BE49-F238E27FC236}">
                <a16:creationId xmlns:a16="http://schemas.microsoft.com/office/drawing/2014/main" id="{6EAF21F7-BC30-711E-1DF8-FFA9A903D0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42" r="50070"/>
          <a:stretch>
            <a:fillRect/>
          </a:stretch>
        </p:blipFill>
        <p:spPr>
          <a:xfrm>
            <a:off x="-200693" y="0"/>
            <a:ext cx="3416968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E0C359C-7F75-C4D7-977E-A1B97439DDFF}"/>
              </a:ext>
            </a:extLst>
          </p:cNvPr>
          <p:cNvSpPr txBox="1">
            <a:spLocks/>
          </p:cNvSpPr>
          <p:nvPr/>
        </p:nvSpPr>
        <p:spPr>
          <a:xfrm>
            <a:off x="3922161" y="941388"/>
            <a:ext cx="7048500" cy="49752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Mitä ovat megatrendit?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b="1" dirty="0">
              <a:solidFill>
                <a:srgbClr val="000000"/>
              </a:solidFill>
              <a:latin typeface="Arial Black" panose="020B0A04020102020204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Miksi ne ovat tärkeitä?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i-FI" b="1" dirty="0">
              <a:solidFill>
                <a:srgbClr val="000000"/>
              </a:solidFill>
              <a:latin typeface="Arial Black" panose="020B0A04020102020204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Tulkinnan tärkeys</a:t>
            </a: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38350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5CC62-3CF1-C997-A753-C6535DD89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75463-E497-1113-8957-3C2A6955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608" y="-1130356"/>
            <a:ext cx="5396416" cy="1130356"/>
          </a:xfrm>
        </p:spPr>
        <p:txBody>
          <a:bodyPr anchor="b"/>
          <a:lstStyle/>
          <a:p>
            <a:r>
              <a:rPr lang="en-US" dirty="0" err="1"/>
              <a:t>Keskeiset</a:t>
            </a:r>
            <a:r>
              <a:rPr lang="en-US" dirty="0"/>
              <a:t> </a:t>
            </a:r>
            <a:r>
              <a:rPr lang="en-US" dirty="0" err="1"/>
              <a:t>nostot</a:t>
            </a:r>
            <a:r>
              <a:rPr lang="en-US" dirty="0"/>
              <a:t> </a:t>
            </a:r>
            <a:r>
              <a:rPr lang="en-US" dirty="0" err="1"/>
              <a:t>raportista</a:t>
            </a:r>
            <a:endParaRPr lang="en-US" dirty="0"/>
          </a:p>
        </p:txBody>
      </p:sp>
      <p:pic>
        <p:nvPicPr>
          <p:cNvPr id="2" name="Picture 1" descr="Koristekuva, jossa sinisiä ja keltaisia kaaria.">
            <a:extLst>
              <a:ext uri="{FF2B5EF4-FFF2-40B4-BE49-F238E27FC236}">
                <a16:creationId xmlns:a16="http://schemas.microsoft.com/office/drawing/2014/main" id="{31FD0A30-D0CF-DDC0-ED47-2D6BB90C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42" r="50070"/>
          <a:stretch>
            <a:fillRect/>
          </a:stretch>
        </p:blipFill>
        <p:spPr>
          <a:xfrm>
            <a:off x="-200693" y="0"/>
            <a:ext cx="3416968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C8E4D5-C5DA-E9F8-5593-66D0D93C9AED}"/>
              </a:ext>
            </a:extLst>
          </p:cNvPr>
          <p:cNvSpPr txBox="1">
            <a:spLocks/>
          </p:cNvSpPr>
          <p:nvPr/>
        </p:nvSpPr>
        <p:spPr>
          <a:xfrm>
            <a:off x="3922161" y="941388"/>
            <a:ext cx="7048500" cy="4975225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Arial Black"/>
              </a:defRPr>
            </a:lvl1pPr>
          </a:lstStyle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Megatrendit pakottavat Suomea uudistumaan. </a:t>
            </a: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/>
              <a:ea typeface="+mj-ea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Rauhattomuuden ja murrosten ajassa</a:t>
            </a: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 on tilaa toimia.</a:t>
            </a:r>
            <a:endParaRPr kumimoji="0" lang="fi-FI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/>
              <a:ea typeface="+mj-ea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/>
              <a:ea typeface="+mj-ea"/>
            </a:endParaRPr>
          </a:p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j-ea"/>
              </a:rPr>
              <a:t>Tarvitsemme uuden yhteiskuntasopimuksen.</a:t>
            </a:r>
            <a:endParaRPr kumimoji="0" lang="fi-FI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4274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DCFFB-0439-3E4F-42C4-3AF8235E7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5">
            <a:extLst>
              <a:ext uri="{FF2B5EF4-FFF2-40B4-BE49-F238E27FC236}">
                <a16:creationId xmlns:a16="http://schemas.microsoft.com/office/drawing/2014/main" id="{9275EF89-A85C-6A1C-B8D2-0A0158E91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81998"/>
            <a:ext cx="10080624" cy="741408"/>
          </a:xfrm>
        </p:spPr>
        <p:txBody>
          <a:bodyPr/>
          <a:lstStyle/>
          <a:p>
            <a:pPr algn="ctr"/>
            <a:r>
              <a:rPr lang="en-US" dirty="0" err="1"/>
              <a:t>Megatrendit</a:t>
            </a:r>
            <a:r>
              <a:rPr lang="en-US" dirty="0"/>
              <a:t> Suomen </a:t>
            </a:r>
            <a:r>
              <a:rPr lang="en-US" dirty="0" err="1"/>
              <a:t>näkökulmasta</a:t>
            </a:r>
            <a:endParaRPr lang="fi-FI" dirty="0"/>
          </a:p>
        </p:txBody>
      </p:sp>
      <p:pic>
        <p:nvPicPr>
          <p:cNvPr id="4" name="Picture 3" descr="Ihmiset ja kulttuuri: suuntana pitkäikäisten yhteiskunta.&#10;Valta ja politiikka: maailmanjärjestyksen murros mittaa demokratian voiman.&#10;Luonto ja resurssit: ympäristökriisi pakottaa sopeutuman ja uudistumaan.&#10;Teknologia ja talous: tekoäly mullistaa yhteiskunnan perustaa.&#10;Megatrendit pakottavat Suomen uudistumaan, kohti uutta yhteiskuntasopimusta.">
            <a:extLst>
              <a:ext uri="{FF2B5EF4-FFF2-40B4-BE49-F238E27FC236}">
                <a16:creationId xmlns:a16="http://schemas.microsoft.com/office/drawing/2014/main" id="{210715BC-3F9C-4F8C-F0E4-6398271C6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2" y="777396"/>
            <a:ext cx="10809962" cy="6080604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6F97165-23A6-40FD-7BBC-527AA5AE5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913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F54C0-EF4D-8AAF-EFCE-7A8F40954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9D8703E8-587A-4F3B-8861-4A96B522B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700000">
            <a:off x="672620" y="1264826"/>
            <a:ext cx="10641061" cy="10641061"/>
            <a:chOff x="3174714" y="497905"/>
            <a:chExt cx="5868000" cy="5868000"/>
          </a:xfrm>
        </p:grpSpPr>
        <p:sp>
          <p:nvSpPr>
            <p:cNvPr id="9" name="Osittainen ympyrä 8">
              <a:extLst>
                <a:ext uri="{FF2B5EF4-FFF2-40B4-BE49-F238E27FC236}">
                  <a16:creationId xmlns:a16="http://schemas.microsoft.com/office/drawing/2014/main" id="{97F467F2-9F10-A341-AF59-19B7E4979C6F}"/>
                </a:ext>
              </a:extLst>
            </p:cNvPr>
            <p:cNvSpPr/>
            <p:nvPr/>
          </p:nvSpPr>
          <p:spPr>
            <a:xfrm>
              <a:off x="3174714" y="497905"/>
              <a:ext cx="5868000" cy="586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sittainen ympyrä 9">
              <a:extLst>
                <a:ext uri="{FF2B5EF4-FFF2-40B4-BE49-F238E27FC236}">
                  <a16:creationId xmlns:a16="http://schemas.microsoft.com/office/drawing/2014/main" id="{376E4A95-FB39-9B9C-90CD-6BE1088F3D79}"/>
                </a:ext>
              </a:extLst>
            </p:cNvPr>
            <p:cNvSpPr/>
            <p:nvPr/>
          </p:nvSpPr>
          <p:spPr>
            <a:xfrm>
              <a:off x="3894714" y="1217905"/>
              <a:ext cx="4428000" cy="442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sittainen ympyrä 10">
              <a:extLst>
                <a:ext uri="{FF2B5EF4-FFF2-40B4-BE49-F238E27FC236}">
                  <a16:creationId xmlns:a16="http://schemas.microsoft.com/office/drawing/2014/main" id="{6DE176DA-0B03-C04C-4B0D-4B58AD2A5D88}"/>
                </a:ext>
              </a:extLst>
            </p:cNvPr>
            <p:cNvSpPr/>
            <p:nvPr/>
          </p:nvSpPr>
          <p:spPr>
            <a:xfrm>
              <a:off x="4614714" y="1937905"/>
              <a:ext cx="2988000" cy="298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sittainen ympyrä 11">
              <a:extLst>
                <a:ext uri="{FF2B5EF4-FFF2-40B4-BE49-F238E27FC236}">
                  <a16:creationId xmlns:a16="http://schemas.microsoft.com/office/drawing/2014/main" id="{CCCC71BA-1447-CF7F-B796-291FA6BD3385}"/>
                </a:ext>
              </a:extLst>
            </p:cNvPr>
            <p:cNvSpPr/>
            <p:nvPr/>
          </p:nvSpPr>
          <p:spPr>
            <a:xfrm>
              <a:off x="5334714" y="2657905"/>
              <a:ext cx="1548000" cy="1548000"/>
            </a:xfrm>
            <a:prstGeom prst="pie">
              <a:avLst>
                <a:gd name="adj1" fmla="val 10422954"/>
                <a:gd name="adj2" fmla="val 16576418"/>
              </a:avLst>
            </a:prstGeom>
            <a:solidFill>
              <a:srgbClr val="FFFFFF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Otsikko 5">
            <a:extLst>
              <a:ext uri="{FF2B5EF4-FFF2-40B4-BE49-F238E27FC236}">
                <a16:creationId xmlns:a16="http://schemas.microsoft.com/office/drawing/2014/main" id="{565B9766-3560-6FA5-3078-6DD20170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-664411"/>
            <a:ext cx="10080624" cy="573272"/>
          </a:xfrm>
        </p:spPr>
        <p:txBody>
          <a:bodyPr/>
          <a:lstStyle/>
          <a:p>
            <a:r>
              <a:rPr lang="fi-FI" dirty="0"/>
              <a:t>Tulkintakehikko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E88349D3-3094-5007-6E4A-57C38ABF28E5}"/>
              </a:ext>
            </a:extLst>
          </p:cNvPr>
          <p:cNvSpPr txBox="1"/>
          <p:nvPr/>
        </p:nvSpPr>
        <p:spPr>
          <a:xfrm>
            <a:off x="3305415" y="1755333"/>
            <a:ext cx="5395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REUNAEHDOT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46227771-CEC7-8CCB-A29B-20FD68686C6A}"/>
              </a:ext>
            </a:extLst>
          </p:cNvPr>
          <p:cNvSpPr txBox="1"/>
          <p:nvPr/>
        </p:nvSpPr>
        <p:spPr>
          <a:xfrm>
            <a:off x="3305415" y="3028788"/>
            <a:ext cx="5395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MUUTOS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B4F34BE1-46FB-3E6A-E198-80A219C907E7}"/>
              </a:ext>
            </a:extLst>
          </p:cNvPr>
          <p:cNvSpPr txBox="1"/>
          <p:nvPr/>
        </p:nvSpPr>
        <p:spPr>
          <a:xfrm>
            <a:off x="3305415" y="4422831"/>
            <a:ext cx="539579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MAHDOLLISUUDET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FF50331-1681-E570-1118-F6D821838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0240" y="5596817"/>
            <a:ext cx="3190240" cy="11950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E70C8E0-BE57-8D4B-F8AC-1630A435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234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0446-3CF4-92FD-70E9-99D49CCA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>
            <a:extLst>
              <a:ext uri="{FF2B5EF4-FFF2-40B4-BE49-F238E27FC236}">
                <a16:creationId xmlns:a16="http://schemas.microsoft.com/office/drawing/2014/main" id="{A5287048-CEC0-631E-ACC0-CB62677A9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700000">
            <a:off x="2196620" y="665873"/>
            <a:ext cx="10641061" cy="10641061"/>
            <a:chOff x="3174714" y="497905"/>
            <a:chExt cx="5868000" cy="5868000"/>
          </a:xfrm>
        </p:grpSpPr>
        <p:sp>
          <p:nvSpPr>
            <p:cNvPr id="6" name="Osittainen ympyrä 5">
              <a:extLst>
                <a:ext uri="{FF2B5EF4-FFF2-40B4-BE49-F238E27FC236}">
                  <a16:creationId xmlns:a16="http://schemas.microsoft.com/office/drawing/2014/main" id="{D3F82183-4601-EA19-34DA-948669FEA159}"/>
                </a:ext>
              </a:extLst>
            </p:cNvPr>
            <p:cNvSpPr/>
            <p:nvPr/>
          </p:nvSpPr>
          <p:spPr>
            <a:xfrm>
              <a:off x="3174714" y="497905"/>
              <a:ext cx="5868000" cy="586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FE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sittainen ympyrä 6">
              <a:extLst>
                <a:ext uri="{FF2B5EF4-FFF2-40B4-BE49-F238E27FC236}">
                  <a16:creationId xmlns:a16="http://schemas.microsoft.com/office/drawing/2014/main" id="{58FDCB6C-5CA1-C98B-DCEC-4560765C69DA}"/>
                </a:ext>
              </a:extLst>
            </p:cNvPr>
            <p:cNvSpPr/>
            <p:nvPr/>
          </p:nvSpPr>
          <p:spPr>
            <a:xfrm>
              <a:off x="3894714" y="1217905"/>
              <a:ext cx="4428000" cy="442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FEF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sittainen ympyrä 12">
              <a:extLst>
                <a:ext uri="{FF2B5EF4-FFF2-40B4-BE49-F238E27FC236}">
                  <a16:creationId xmlns:a16="http://schemas.microsoft.com/office/drawing/2014/main" id="{E24452EA-FD7F-42E9-9A0F-8457503EAB28}"/>
                </a:ext>
              </a:extLst>
            </p:cNvPr>
            <p:cNvSpPr/>
            <p:nvPr/>
          </p:nvSpPr>
          <p:spPr>
            <a:xfrm>
              <a:off x="4614714" y="1937905"/>
              <a:ext cx="2988000" cy="298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FF8C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sittainen ympyrä 14">
              <a:extLst>
                <a:ext uri="{FF2B5EF4-FFF2-40B4-BE49-F238E27FC236}">
                  <a16:creationId xmlns:a16="http://schemas.microsoft.com/office/drawing/2014/main" id="{776C491E-CA0E-8F08-EBB3-ABE5A5906DAD}"/>
                </a:ext>
              </a:extLst>
            </p:cNvPr>
            <p:cNvSpPr/>
            <p:nvPr/>
          </p:nvSpPr>
          <p:spPr>
            <a:xfrm>
              <a:off x="5334714" y="2657905"/>
              <a:ext cx="1548000" cy="1548000"/>
            </a:xfrm>
            <a:prstGeom prst="pie">
              <a:avLst>
                <a:gd name="adj1" fmla="val 10422954"/>
                <a:gd name="adj2" fmla="val 1657641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Otsikko 2">
            <a:extLst>
              <a:ext uri="{FF2B5EF4-FFF2-40B4-BE49-F238E27FC236}">
                <a16:creationId xmlns:a16="http://schemas.microsoft.com/office/drawing/2014/main" id="{642E6EE1-BFDE-331C-5D2C-A88500AB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675" y="5167079"/>
            <a:ext cx="6022554" cy="1152128"/>
          </a:xfrm>
        </p:spPr>
        <p:txBody>
          <a:bodyPr/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</a:rPr>
              <a:t>Maailmanjärjestyksen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murros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mittaa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demokratian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voiman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3CB1655-1273-1A43-149A-EEAC0993513D}"/>
              </a:ext>
            </a:extLst>
          </p:cNvPr>
          <p:cNvSpPr txBox="1"/>
          <p:nvPr/>
        </p:nvSpPr>
        <p:spPr>
          <a:xfrm>
            <a:off x="4819255" y="776713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REUNAEHDOT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96419B50-E50A-6538-C33C-FCC63079E782}"/>
              </a:ext>
            </a:extLst>
          </p:cNvPr>
          <p:cNvSpPr txBox="1"/>
          <p:nvPr/>
        </p:nvSpPr>
        <p:spPr>
          <a:xfrm>
            <a:off x="5299941" y="1077932"/>
            <a:ext cx="443441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Suomen maantieteellinen ja poliittinen sijainti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3A9C0E47-787E-47A4-2CA7-EEC78656F004}"/>
              </a:ext>
            </a:extLst>
          </p:cNvPr>
          <p:cNvSpPr txBox="1"/>
          <p:nvPr/>
        </p:nvSpPr>
        <p:spPr>
          <a:xfrm>
            <a:off x="4819255" y="2050168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MUUTOS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A73D7F2-DC65-8826-EC7C-2E0E29C897E9}"/>
              </a:ext>
            </a:extLst>
          </p:cNvPr>
          <p:cNvSpPr txBox="1"/>
          <p:nvPr/>
        </p:nvSpPr>
        <p:spPr>
          <a:xfrm>
            <a:off x="4819255" y="2364267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Demokratia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kamppailee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monella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rintamalla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703D8987-1728-C18A-9097-ACB3DA981658}"/>
              </a:ext>
            </a:extLst>
          </p:cNvPr>
          <p:cNvSpPr txBox="1"/>
          <p:nvPr/>
        </p:nvSpPr>
        <p:spPr>
          <a:xfrm>
            <a:off x="4819255" y="3444211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MAHDOLLISUUDET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E50CAF14-11C7-BF00-89FA-D0AAB414CA46}"/>
              </a:ext>
            </a:extLst>
          </p:cNvPr>
          <p:cNvSpPr txBox="1"/>
          <p:nvPr/>
        </p:nvSpPr>
        <p:spPr>
          <a:xfrm>
            <a:off x="4819255" y="3758445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Sitoutuminen demokratian uudistamiseen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E6EF7A1-12B0-E568-4600-AAB0976CF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866" y="2050168"/>
            <a:ext cx="4718236" cy="4718236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41C3559-DE2F-9AE9-453C-20C12D172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397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>
            <a:extLst>
              <a:ext uri="{FF2B5EF4-FFF2-40B4-BE49-F238E27FC236}">
                <a16:creationId xmlns:a16="http://schemas.microsoft.com/office/drawing/2014/main" id="{3F3CB7B8-86E4-6492-8499-1F0883323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1268413"/>
            <a:ext cx="3165464" cy="4720530"/>
          </a:xfrm>
          <a:prstGeom prst="rect">
            <a:avLst/>
          </a:prstGeom>
        </p:spPr>
      </p:pic>
      <p:grpSp>
        <p:nvGrpSpPr>
          <p:cNvPr id="14" name="Ryhmä 13">
            <a:extLst>
              <a:ext uri="{FF2B5EF4-FFF2-40B4-BE49-F238E27FC236}">
                <a16:creationId xmlns:a16="http://schemas.microsoft.com/office/drawing/2014/main" id="{A98182D9-0BDC-A9C6-F190-46E6D0F9F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700000">
            <a:off x="2196620" y="665873"/>
            <a:ext cx="10641061" cy="10641061"/>
            <a:chOff x="3174714" y="497905"/>
            <a:chExt cx="5868000" cy="5868000"/>
          </a:xfrm>
        </p:grpSpPr>
        <p:sp>
          <p:nvSpPr>
            <p:cNvPr id="9" name="Osittainen ympyrä 8">
              <a:extLst>
                <a:ext uri="{FF2B5EF4-FFF2-40B4-BE49-F238E27FC236}">
                  <a16:creationId xmlns:a16="http://schemas.microsoft.com/office/drawing/2014/main" id="{2BA60C81-2D10-4E32-22F2-6661F049C160}"/>
                </a:ext>
              </a:extLst>
            </p:cNvPr>
            <p:cNvSpPr/>
            <p:nvPr/>
          </p:nvSpPr>
          <p:spPr>
            <a:xfrm>
              <a:off x="3174714" y="497905"/>
              <a:ext cx="5868000" cy="586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BD1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sittainen ympyrä 9">
              <a:extLst>
                <a:ext uri="{FF2B5EF4-FFF2-40B4-BE49-F238E27FC236}">
                  <a16:creationId xmlns:a16="http://schemas.microsoft.com/office/drawing/2014/main" id="{148EECB6-92FB-B29E-3072-A8310841548A}"/>
                </a:ext>
              </a:extLst>
            </p:cNvPr>
            <p:cNvSpPr/>
            <p:nvPr/>
          </p:nvSpPr>
          <p:spPr>
            <a:xfrm>
              <a:off x="3894714" y="1217905"/>
              <a:ext cx="4428000" cy="442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CE8E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sittainen ympyrä 10">
              <a:extLst>
                <a:ext uri="{FF2B5EF4-FFF2-40B4-BE49-F238E27FC236}">
                  <a16:creationId xmlns:a16="http://schemas.microsoft.com/office/drawing/2014/main" id="{DA63F6ED-94C2-35CB-63AF-86F72192D13E}"/>
                </a:ext>
              </a:extLst>
            </p:cNvPr>
            <p:cNvSpPr/>
            <p:nvPr/>
          </p:nvSpPr>
          <p:spPr>
            <a:xfrm>
              <a:off x="4614714" y="1937905"/>
              <a:ext cx="2988000" cy="298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FEF6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sittainen ympyrä 11">
              <a:extLst>
                <a:ext uri="{FF2B5EF4-FFF2-40B4-BE49-F238E27FC236}">
                  <a16:creationId xmlns:a16="http://schemas.microsoft.com/office/drawing/2014/main" id="{F1BB7B81-A5E4-F158-CD08-47F0D01B11F6}"/>
                </a:ext>
              </a:extLst>
            </p:cNvPr>
            <p:cNvSpPr/>
            <p:nvPr/>
          </p:nvSpPr>
          <p:spPr>
            <a:xfrm>
              <a:off x="5334714" y="2657905"/>
              <a:ext cx="1548000" cy="1548000"/>
            </a:xfrm>
            <a:prstGeom prst="pie">
              <a:avLst>
                <a:gd name="adj1" fmla="val 10422954"/>
                <a:gd name="adj2" fmla="val 1657641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524D9455-5232-D35E-E3CF-7480FC06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675" y="5314561"/>
            <a:ext cx="6022554" cy="1152128"/>
          </a:xfrm>
        </p:spPr>
        <p:txBody>
          <a:bodyPr/>
          <a:lstStyle/>
          <a:p>
            <a:pPr algn="ctr"/>
            <a:r>
              <a:rPr lang="fi-FI" sz="2800" dirty="0"/>
              <a:t>Suuntana pitkäikäisten yhteiskunta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8C4D47A-C56E-642A-7882-61278C7195A1}"/>
              </a:ext>
            </a:extLst>
          </p:cNvPr>
          <p:cNvSpPr txBox="1"/>
          <p:nvPr/>
        </p:nvSpPr>
        <p:spPr>
          <a:xfrm>
            <a:off x="4819255" y="776713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REUNAEHDOT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C0D9DF53-96FB-33C7-BA4B-14AD13F5D8D4}"/>
              </a:ext>
            </a:extLst>
          </p:cNvPr>
          <p:cNvSpPr txBox="1"/>
          <p:nvPr/>
        </p:nvSpPr>
        <p:spPr>
          <a:xfrm>
            <a:off x="4849057" y="1090812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Väestörakenne </a:t>
            </a:r>
            <a:b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 osaaminen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9932B0D1-748C-49E9-351B-F35855BDAE0F}"/>
              </a:ext>
            </a:extLst>
          </p:cNvPr>
          <p:cNvSpPr txBox="1"/>
          <p:nvPr/>
        </p:nvSpPr>
        <p:spPr>
          <a:xfrm>
            <a:off x="4819255" y="2050168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MUUTOS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92C60D70-8332-2960-09BE-8705E6742F75}"/>
              </a:ext>
            </a:extLst>
          </p:cNvPr>
          <p:cNvSpPr txBox="1"/>
          <p:nvPr/>
        </p:nvSpPr>
        <p:spPr>
          <a:xfrm>
            <a:off x="4819255" y="2364267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Ikääntyvien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yhteiskuntien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tulevaisuususko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koetuksella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FA82EA6A-04C1-1590-07E8-173FBBD881BE}"/>
              </a:ext>
            </a:extLst>
          </p:cNvPr>
          <p:cNvSpPr txBox="1"/>
          <p:nvPr/>
        </p:nvSpPr>
        <p:spPr>
          <a:xfrm>
            <a:off x="4819255" y="3444211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MAHDOLLISUUDET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2903F57-97D8-EAD5-F7B5-0E31FA2CA942}"/>
              </a:ext>
            </a:extLst>
          </p:cNvPr>
          <p:cNvSpPr txBox="1"/>
          <p:nvPr/>
        </p:nvSpPr>
        <p:spPr>
          <a:xfrm>
            <a:off x="4819255" y="3758445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Pitkäikäisen ja monimuotoisen yhteiskunnan rakentaminen</a:t>
            </a: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F8258EF3-890D-1EB6-58E3-09C965832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8" y="3444930"/>
            <a:ext cx="3260478" cy="341307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276547D-3F0F-C494-07ED-DE616610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623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6478E-929E-1E28-5E19-AA6FF5D22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D04BDE56-63C1-45F0-5E39-798C4C0B3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700000">
            <a:off x="2196620" y="665873"/>
            <a:ext cx="10641061" cy="10641061"/>
            <a:chOff x="3174714" y="497905"/>
            <a:chExt cx="5868000" cy="5868000"/>
          </a:xfrm>
        </p:grpSpPr>
        <p:sp>
          <p:nvSpPr>
            <p:cNvPr id="7" name="Osittainen ympyrä 6">
              <a:extLst>
                <a:ext uri="{FF2B5EF4-FFF2-40B4-BE49-F238E27FC236}">
                  <a16:creationId xmlns:a16="http://schemas.microsoft.com/office/drawing/2014/main" id="{33A7A6C6-F897-CE98-0A98-4D08B567D2FA}"/>
                </a:ext>
              </a:extLst>
            </p:cNvPr>
            <p:cNvSpPr/>
            <p:nvPr/>
          </p:nvSpPr>
          <p:spPr>
            <a:xfrm>
              <a:off x="3174714" y="497905"/>
              <a:ext cx="5868000" cy="586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74CF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sittainen ympyrä 12">
              <a:extLst>
                <a:ext uri="{FF2B5EF4-FFF2-40B4-BE49-F238E27FC236}">
                  <a16:creationId xmlns:a16="http://schemas.microsoft.com/office/drawing/2014/main" id="{9F47FE9C-65DF-D691-109C-35890F0B588C}"/>
                </a:ext>
              </a:extLst>
            </p:cNvPr>
            <p:cNvSpPr/>
            <p:nvPr/>
          </p:nvSpPr>
          <p:spPr>
            <a:xfrm>
              <a:off x="3894714" y="1217905"/>
              <a:ext cx="4428000" cy="442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BAE7F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sittainen ympyrä 14">
              <a:extLst>
                <a:ext uri="{FF2B5EF4-FFF2-40B4-BE49-F238E27FC236}">
                  <a16:creationId xmlns:a16="http://schemas.microsoft.com/office/drawing/2014/main" id="{76D09D0A-7EFB-A0E4-0773-84927941C2F4}"/>
                </a:ext>
              </a:extLst>
            </p:cNvPr>
            <p:cNvSpPr/>
            <p:nvPr/>
          </p:nvSpPr>
          <p:spPr>
            <a:xfrm>
              <a:off x="4614714" y="1937905"/>
              <a:ext cx="2988000" cy="298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E3F6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sittainen ympyrä 15">
              <a:extLst>
                <a:ext uri="{FF2B5EF4-FFF2-40B4-BE49-F238E27FC236}">
                  <a16:creationId xmlns:a16="http://schemas.microsoft.com/office/drawing/2014/main" id="{ACF4F897-739A-DEA0-CF98-A06F661BC0B0}"/>
                </a:ext>
              </a:extLst>
            </p:cNvPr>
            <p:cNvSpPr/>
            <p:nvPr/>
          </p:nvSpPr>
          <p:spPr>
            <a:xfrm>
              <a:off x="5334714" y="2657905"/>
              <a:ext cx="1548000" cy="1548000"/>
            </a:xfrm>
            <a:prstGeom prst="pie">
              <a:avLst>
                <a:gd name="adj1" fmla="val 10422954"/>
                <a:gd name="adj2" fmla="val 1657641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9A924FF7-4F7A-E7C5-E4AA-F62D11542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3731" y="5098620"/>
            <a:ext cx="7272236" cy="1152128"/>
          </a:xfrm>
        </p:spPr>
        <p:txBody>
          <a:bodyPr/>
          <a:lstStyle/>
          <a:p>
            <a:pPr lvl="0" algn="ctr" defTabSz="914400" fontAlgn="base"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</a:rPr>
              <a:t>Ympäristökriisi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pakottaa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sopeutumaan</a:t>
            </a:r>
            <a:r>
              <a:rPr lang="en-US" sz="2800" dirty="0">
                <a:solidFill>
                  <a:srgbClr val="000000"/>
                </a:solidFill>
              </a:rPr>
              <a:t> ja </a:t>
            </a:r>
            <a:r>
              <a:rPr lang="en-US" sz="2800" dirty="0" err="1">
                <a:solidFill>
                  <a:srgbClr val="000000"/>
                </a:solidFill>
              </a:rPr>
              <a:t>uudistumaan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1D1B4D1-F3F3-386E-E643-312FABF86FDC}"/>
              </a:ext>
            </a:extLst>
          </p:cNvPr>
          <p:cNvSpPr txBox="1"/>
          <p:nvPr/>
        </p:nvSpPr>
        <p:spPr>
          <a:xfrm>
            <a:off x="4819255" y="776713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REUNAEHDOT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04B6D7FE-BC14-F29C-36F1-7EDBED7D194F}"/>
              </a:ext>
            </a:extLst>
          </p:cNvPr>
          <p:cNvSpPr txBox="1"/>
          <p:nvPr/>
        </p:nvSpPr>
        <p:spPr>
          <a:xfrm>
            <a:off x="5126177" y="1096925"/>
            <a:ext cx="480734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Planetaariset rajat ja resurssien saatavuus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FADA0660-A1C8-B64A-A9A6-83238AED1F33}"/>
              </a:ext>
            </a:extLst>
          </p:cNvPr>
          <p:cNvSpPr txBox="1"/>
          <p:nvPr/>
        </p:nvSpPr>
        <p:spPr>
          <a:xfrm>
            <a:off x="4819255" y="2050168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MUUTOS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25C92FA-0E81-5AD1-C789-0F1E048F7314}"/>
              </a:ext>
            </a:extLst>
          </p:cNvPr>
          <p:cNvSpPr txBox="1"/>
          <p:nvPr/>
        </p:nvSpPr>
        <p:spPr>
          <a:xfrm>
            <a:off x="4819255" y="2364267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Kestävyyssiirtymän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jännitteet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kasvavat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5252137B-6201-25C4-033E-5B56C11B29E1}"/>
              </a:ext>
            </a:extLst>
          </p:cNvPr>
          <p:cNvSpPr txBox="1"/>
          <p:nvPr/>
        </p:nvSpPr>
        <p:spPr>
          <a:xfrm>
            <a:off x="4819255" y="3444211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MAHDOLLISUUDET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DF24BACD-C7DA-47DF-8D94-084BEAC20F31}"/>
              </a:ext>
            </a:extLst>
          </p:cNvPr>
          <p:cNvSpPr txBox="1"/>
          <p:nvPr/>
        </p:nvSpPr>
        <p:spPr>
          <a:xfrm>
            <a:off x="4819255" y="3758445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Kiertotalous ja luontopääoman vahvistaminen</a:t>
            </a: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025ADA57-341B-EB55-9A04-4F77DBE7B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0" y="2537723"/>
            <a:ext cx="5235119" cy="432027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2EB88DB-82E3-7A78-AD72-23954AA36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926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D55DC-D883-16AD-8FB2-5751FFD48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Ryhmä 13">
            <a:extLst>
              <a:ext uri="{FF2B5EF4-FFF2-40B4-BE49-F238E27FC236}">
                <a16:creationId xmlns:a16="http://schemas.microsoft.com/office/drawing/2014/main" id="{5AFFA95D-F504-C45F-D5B8-A54725DE7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700000">
            <a:off x="2196620" y="665873"/>
            <a:ext cx="10641061" cy="10641061"/>
            <a:chOff x="3174714" y="497905"/>
            <a:chExt cx="5868000" cy="5868000"/>
          </a:xfrm>
        </p:grpSpPr>
        <p:sp>
          <p:nvSpPr>
            <p:cNvPr id="9" name="Osittainen ympyrä 8">
              <a:extLst>
                <a:ext uri="{FF2B5EF4-FFF2-40B4-BE49-F238E27FC236}">
                  <a16:creationId xmlns:a16="http://schemas.microsoft.com/office/drawing/2014/main" id="{98DBC412-47BC-F060-32F4-925D396182C7}"/>
                </a:ext>
              </a:extLst>
            </p:cNvPr>
            <p:cNvSpPr/>
            <p:nvPr/>
          </p:nvSpPr>
          <p:spPr>
            <a:xfrm>
              <a:off x="3174714" y="497905"/>
              <a:ext cx="5868000" cy="586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Osittainen ympyrä 9">
              <a:extLst>
                <a:ext uri="{FF2B5EF4-FFF2-40B4-BE49-F238E27FC236}">
                  <a16:creationId xmlns:a16="http://schemas.microsoft.com/office/drawing/2014/main" id="{D7B69809-23BD-E946-5F46-676B1461CC26}"/>
                </a:ext>
              </a:extLst>
            </p:cNvPr>
            <p:cNvSpPr/>
            <p:nvPr/>
          </p:nvSpPr>
          <p:spPr>
            <a:xfrm>
              <a:off x="3894714" y="1217905"/>
              <a:ext cx="4428000" cy="442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B9E49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Osittainen ympyrä 10">
              <a:extLst>
                <a:ext uri="{FF2B5EF4-FFF2-40B4-BE49-F238E27FC236}">
                  <a16:creationId xmlns:a16="http://schemas.microsoft.com/office/drawing/2014/main" id="{5B44B70B-2D61-FFE1-CAB4-1CE2A2EAEB30}"/>
                </a:ext>
              </a:extLst>
            </p:cNvPr>
            <p:cNvSpPr/>
            <p:nvPr/>
          </p:nvSpPr>
          <p:spPr>
            <a:xfrm>
              <a:off x="4614714" y="1937905"/>
              <a:ext cx="2988000" cy="2988000"/>
            </a:xfrm>
            <a:prstGeom prst="pie">
              <a:avLst>
                <a:gd name="adj1" fmla="val 10801565"/>
                <a:gd name="adj2" fmla="val 16200000"/>
              </a:avLst>
            </a:prstGeom>
            <a:solidFill>
              <a:srgbClr val="E3F4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sittainen ympyrä 11">
              <a:extLst>
                <a:ext uri="{FF2B5EF4-FFF2-40B4-BE49-F238E27FC236}">
                  <a16:creationId xmlns:a16="http://schemas.microsoft.com/office/drawing/2014/main" id="{3B1005A9-B7DE-9DC5-49FD-89A719150C12}"/>
                </a:ext>
              </a:extLst>
            </p:cNvPr>
            <p:cNvSpPr/>
            <p:nvPr/>
          </p:nvSpPr>
          <p:spPr>
            <a:xfrm>
              <a:off x="5334714" y="2657905"/>
              <a:ext cx="1548000" cy="1548000"/>
            </a:xfrm>
            <a:prstGeom prst="pie">
              <a:avLst>
                <a:gd name="adj1" fmla="val 10422954"/>
                <a:gd name="adj2" fmla="val 16576418"/>
              </a:avLst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30CB6DDA-7B00-CB4B-F413-237F1C6B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319" y="5137109"/>
            <a:ext cx="6317058" cy="1152128"/>
          </a:xfrm>
        </p:spPr>
        <p:txBody>
          <a:bodyPr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Tekoäly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mullistaa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yhteiskunnan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perustaa</a:t>
            </a:r>
            <a:endParaRPr lang="fi-FI" sz="2800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F45C421-1685-9461-78F5-15D23E00BBFB}"/>
              </a:ext>
            </a:extLst>
          </p:cNvPr>
          <p:cNvSpPr txBox="1"/>
          <p:nvPr/>
        </p:nvSpPr>
        <p:spPr>
          <a:xfrm>
            <a:off x="4819255" y="776713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REUNAEHDOT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3CEFB9F-BE40-D6DF-8BFF-90401836640C}"/>
              </a:ext>
            </a:extLst>
          </p:cNvPr>
          <p:cNvSpPr txBox="1"/>
          <p:nvPr/>
        </p:nvSpPr>
        <p:spPr>
          <a:xfrm>
            <a:off x="5126177" y="1096925"/>
            <a:ext cx="480734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Geotalous</a:t>
            </a: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teknologian kehitys ja talouden näkymät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74C67CE-F374-D9F5-0550-5868722AEE96}"/>
              </a:ext>
            </a:extLst>
          </p:cNvPr>
          <p:cNvSpPr txBox="1"/>
          <p:nvPr/>
        </p:nvSpPr>
        <p:spPr>
          <a:xfrm>
            <a:off x="4819255" y="2050168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MUUTOS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A3A389A-FCC8-FE0D-7B98-127E60C0B8A6}"/>
              </a:ext>
            </a:extLst>
          </p:cNvPr>
          <p:cNvSpPr txBox="1"/>
          <p:nvPr/>
        </p:nvSpPr>
        <p:spPr>
          <a:xfrm>
            <a:off x="4819255" y="2364267"/>
            <a:ext cx="539579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Tekoäly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muuttaa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tiedon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instituutioita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CD74AD0E-45A7-04B8-8CD0-1ED8728B17DC}"/>
              </a:ext>
            </a:extLst>
          </p:cNvPr>
          <p:cNvSpPr txBox="1"/>
          <p:nvPr/>
        </p:nvSpPr>
        <p:spPr>
          <a:xfrm>
            <a:off x="4819255" y="3444211"/>
            <a:ext cx="53957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3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MAHDOLLISUUDET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4B230E90-23D2-8522-89C3-9B3FEB085D38}"/>
              </a:ext>
            </a:extLst>
          </p:cNvPr>
          <p:cNvSpPr txBox="1"/>
          <p:nvPr/>
        </p:nvSpPr>
        <p:spPr>
          <a:xfrm>
            <a:off x="4580076" y="3758445"/>
            <a:ext cx="589954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Tekoälyn käyttöönotto vastuullisesti ja näkemyksellisesti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683DF9-BEDC-0B8A-E6C7-5C3F1A3EC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611">
            <a:off x="206319" y="2039484"/>
            <a:ext cx="3623465" cy="476304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F490FC90-28EA-64A6-169E-86B8D3E2D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5661" y="6415801"/>
            <a:ext cx="16771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600" b="0" i="0" dirty="0">
                <a:latin typeface="+mn-lt"/>
              </a:rPr>
              <a:t>CC </a:t>
            </a:r>
            <a:r>
              <a:rPr lang="fi-FI" sz="1600" dirty="0"/>
              <a:t>BY-NC-ND 4.0</a:t>
            </a:r>
            <a:endParaRPr lang="fi-FI" sz="1600" b="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84271"/>
      </p:ext>
    </p:extLst>
  </p:cSld>
  <p:clrMapOvr>
    <a:masterClrMapping/>
  </p:clrMapOvr>
</p:sld>
</file>

<file path=ppt/theme/theme1.xml><?xml version="1.0" encoding="utf-8"?>
<a:theme xmlns:a="http://schemas.openxmlformats.org/drawingml/2006/main" name="Peruskalvo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7A40AE9-3FA7-404F-A33B-FA72B2B38B0B}" vid="{63A5446B-EF50-3A4F-8188-0DF8663E7ED8}"/>
    </a:ext>
  </a:extLst>
</a:theme>
</file>

<file path=ppt/theme/theme2.xml><?xml version="1.0" encoding="utf-8"?>
<a:theme xmlns:a="http://schemas.openxmlformats.org/drawingml/2006/main" name="Uuden strategian pohjat, saavutettav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91440" tIns="45720" rIns="91440" bIns="45720" anchor="t"/>
      <a:lstStyle>
        <a:defPPr algn="l"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7A40AE9-3FA7-404F-A33B-FA72B2B38B0B}" vid="{04D1A2CC-8901-2C4F-AAF2-F16B15DD182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0b244f7c-65aa-48fb-9d13-422c763cce83" ContentTypeId="0x010100F25DCF27A42E8A479CEACEA6EBC11252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itran asiakirjat" ma:contentTypeID="0x010100F25DCF27A42E8A479CEACEA6EBC1125200E48E544BB40B9C4F8BBD04CD7418A4C8" ma:contentTypeVersion="35" ma:contentTypeDescription="" ma:contentTypeScope="" ma:versionID="a3602296dbd30535564cbf599e8a9189">
  <xsd:schema xmlns:xsd="http://www.w3.org/2001/XMLSchema" xmlns:xs="http://www.w3.org/2001/XMLSchema" xmlns:p="http://schemas.microsoft.com/office/2006/metadata/properties" xmlns:ns2="59df146f-7ddd-4b8c-ad0a-b36f0bde1af8" xmlns:ns4="0a3d3510-5864-46d9-99f3-ff9cf64766bd" targetNamespace="http://schemas.microsoft.com/office/2006/metadata/properties" ma:root="true" ma:fieldsID="98149e1a0ea182429d31468033c61e28" ns2:_="" ns4:_="">
    <xsd:import namespace="59df146f-7ddd-4b8c-ad0a-b36f0bde1af8"/>
    <xsd:import namespace="0a3d3510-5864-46d9-99f3-ff9cf64766bd"/>
    <xsd:element name="properties">
      <xsd:complexType>
        <xsd:sequence>
          <xsd:element name="documentManagement">
            <xsd:complexType>
              <xsd:all>
                <xsd:element ref="ns2:Päivämäärä" minOccurs="0"/>
                <xsd:element ref="ns2:Asiakirjatyyppi" minOccurs="0"/>
                <xsd:element ref="ns4:Salassapitoperuste" minOccurs="0"/>
                <xsd:element ref="ns2:Arkistointitila" minOccurs="0"/>
                <xsd:element ref="ns4:lbf49a5b8d524884aac943c2ecbf0975" minOccurs="0"/>
                <xsd:element ref="ns4:TaxCatchAll" minOccurs="0"/>
                <xsd:element ref="ns4:TaxCatchAllLabel" minOccurs="0"/>
                <xsd:element ref="ns4:ErityisetHenkilotiedot" minOccurs="0"/>
                <xsd:element ref="ns4:Luottamuksellisuus" minOccurs="0"/>
                <xsd:element ref="ns4:j86f3bef7877447594d845b9164a7eda" minOccurs="0"/>
                <xsd:element ref="ns4:ce12cea64bd54e63a8e5f4447f1f13a6" minOccurs="0"/>
                <xsd:element ref="ns4:Lisätietoj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f146f-7ddd-4b8c-ad0a-b36f0bde1af8" elementFormDefault="qualified">
    <xsd:import namespace="http://schemas.microsoft.com/office/2006/documentManagement/types"/>
    <xsd:import namespace="http://schemas.microsoft.com/office/infopath/2007/PartnerControls"/>
    <xsd:element name="Päivämäärä" ma:index="8" nillable="true" ma:displayName="Päivämäärä" ma:default="[today]" ma:format="DateOnly" ma:internalName="P_x00e4_iv_x00e4_m_x00e4__x00e4_r_x00e4_">
      <xsd:simpleType>
        <xsd:restriction base="dms:DateTime"/>
      </xsd:simpleType>
    </xsd:element>
    <xsd:element name="Asiakirjatyyppi" ma:index="9" nillable="true" ma:displayName="Asiakirjatyyppi" ma:format="Dropdown" ma:internalName="Asiakirjatyyppi">
      <xsd:simpleType>
        <xsd:restriction base="dms:Choice">
          <xsd:enumeration value="Artikkeli"/>
          <xsd:enumeration value="Esitys"/>
          <xsd:enumeration value="Esityslista"/>
          <xsd:enumeration value="Hakemus"/>
          <xsd:enumeration value="Ilmoitus"/>
          <xsd:enumeration value="Julkaisu"/>
          <xsd:enumeration value="Kertomus"/>
          <xsd:enumeration value="Kirje"/>
          <xsd:enumeration value="Kutsu"/>
          <xsd:enumeration value="Kuva"/>
          <xsd:enumeration value="Lasku"/>
          <xsd:enumeration value="Lausunto"/>
          <xsd:enumeration value="Liite"/>
          <xsd:enumeration value="Luettelo"/>
          <xsd:enumeration value="Muistio"/>
          <xsd:enumeration value="Ohje"/>
          <xsd:enumeration value="Ohjelma"/>
          <xsd:enumeration value="Oikaisuvaatimus"/>
          <xsd:enumeration value="Ote"/>
          <xsd:enumeration value="Pyyntö"/>
          <xsd:enumeration value="Päätös"/>
          <xsd:enumeration value="Pöytäkirja"/>
          <xsd:enumeration value="Raportti"/>
          <xsd:enumeration value="Seloste"/>
          <xsd:enumeration value="Selvitys"/>
          <xsd:enumeration value="Sopimus"/>
          <xsd:enumeration value="Strategia"/>
          <xsd:enumeration value="Suunnitelma"/>
          <xsd:enumeration value="Sääntö"/>
          <xsd:enumeration value="Tallenne"/>
          <xsd:enumeration value="Tarjous"/>
          <xsd:enumeration value="Tarjouspyyntö"/>
          <xsd:enumeration value="Tiedote"/>
          <xsd:enumeration value="Tilaus"/>
          <xsd:enumeration value="Tilausvahvistus"/>
          <xsd:enumeration value="Tilinpäätös"/>
          <xsd:enumeration value="Todistus"/>
          <xsd:enumeration value="Tosite"/>
          <xsd:enumeration value="Valitus"/>
          <xsd:enumeration value="Valtakirja"/>
          <xsd:enumeration value="Vastine"/>
          <xsd:enumeration value="Yhteenveto"/>
        </xsd:restriction>
      </xsd:simpleType>
    </xsd:element>
    <xsd:element name="Arkistointitila" ma:index="12" nillable="true" ma:displayName="Arkistointitila" ma:format="Dropdown" ma:internalName="Arkistointitila">
      <xsd:simpleType>
        <xsd:restriction base="dms:Choice">
          <xsd:enumeration value="Arkistointivalmis"/>
          <xsd:enumeration value="Säilytetään"/>
          <xsd:enumeration value="Ei arkistoida"/>
          <xsd:enumeration value="Arkistoitu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d3510-5864-46d9-99f3-ff9cf64766bd" elementFormDefault="qualified">
    <xsd:import namespace="http://schemas.microsoft.com/office/2006/documentManagement/types"/>
    <xsd:import namespace="http://schemas.microsoft.com/office/infopath/2007/PartnerControls"/>
    <xsd:element name="Salassapitoperuste" ma:index="11" nillable="true" ma:displayName="Salassapitoperuste" ma:format="Dropdown" ma:internalName="Salassapitoperuste">
      <xsd:simpleType>
        <xsd:restriction base="dms:Choice">
          <xsd:enumeration value="n/a"/>
          <xsd:enumeration value="JulkL 24.1 § 3 kohta Rikos-, esitutkinta- ja syyteharkinta-asiakirjat"/>
          <xsd:enumeration value="JulkL 24.1 § 6 kohta Kanteluasiakirjat"/>
          <xsd:enumeration value="JulkL 24.1 § 7 kohta Turvajärjestelyjä koskevat asiakirjat"/>
          <xsd:enumeration value="JulkL 24.1 § 16 kohta Viranom. annetut tutkimuksen tai tilaston perusaineistot"/>
          <xsd:enumeration value="JulkL 24.1 § 17 kohta Sitran liikesalaisuudet"/>
          <xsd:enumeration value="JulkL 24.1 § 18 kohta Työriita"/>
          <xsd:enumeration value="JulkL 24.1 § 19 kohta Oikeudenkäynnin osapuolena valmistautumiseen liittyvät asiakirjat"/>
          <xsd:enumeration value="JulkL 24.1 § 20 kohta Yksitynen liike- tai ammattisalaisuus"/>
          <xsd:enumeration value="JulkL 24.1 § 21 kohta Opinnäytetyön tai tieteellisen tutkimuksen suunnitelma tai perusaineisto tai teknologinen tai muu kehittämistyö tai niiden arviointi"/>
          <xsd:enumeration value="JulkL 24.1 § 23 kohta Henkilön vuositulot, kokonaisvarallisuus tai taloudellinen asema"/>
          <xsd:enumeration value="JulkL 24.1 § 25 kohta Henkilön terveydentila"/>
          <xsd:enumeration value="JulkL 24.1 § 29 kohta Psykologisen testin tai soveltuvuuskokeen tulokset"/>
          <xsd:enumeration value="JulkL 24.1 § 31 kohta Henkilön salaiset yhteystiedot"/>
          <xsd:enumeration value="JulkL 24.1 § 32 kohta Yksityiselämän piiriin kuuluvat asiat, poliitt. vakaumus"/>
          <xsd:enumeration value="Ilmoittajansuojelulaki (1171/2022) 32 §"/>
        </xsd:restriction>
      </xsd:simpleType>
    </xsd:element>
    <xsd:element name="lbf49a5b8d524884aac943c2ecbf0975" ma:index="14" nillable="true" ma:taxonomy="true" ma:internalName="lbf49a5b8d524884aac943c2ecbf0975" ma:taxonomyFieldName="Toiminto" ma:displayName="Toiminto" ma:default="" ma:fieldId="{5bf49a5b-8d52-4884-aac9-43c2ecbf0975}" ma:sspId="0b244f7c-65aa-48fb-9d13-422c763cce83" ma:termSetId="c95167e1-15fc-4c66-bf2a-816341385e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a829d1e3-5e67-4846-9b62-b466f5d08c0c}" ma:internalName="TaxCatchAll" ma:showField="CatchAllData" ma:web="347f5774-a930-47ff-ae55-40161877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a829d1e3-5e67-4846-9b62-b466f5d08c0c}" ma:internalName="TaxCatchAllLabel" ma:readOnly="true" ma:showField="CatchAllDataLabel" ma:web="347f5774-a930-47ff-ae55-40161877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rityisetHenkilotiedot" ma:index="18" nillable="true" ma:displayName="Erityiset henkilötiedot" ma:description="Sisältääkö erityisiä henkilötietoja" ma:format="Dropdown" ma:internalName="ErityisetHenkilotiedot">
      <xsd:simpleType>
        <xsd:restriction base="dms:Choice">
          <xsd:enumeration value="Kyllä"/>
          <xsd:enumeration value="Ei"/>
        </xsd:restriction>
      </xsd:simpleType>
    </xsd:element>
    <xsd:element name="Luottamuksellisuus" ma:index="19" nillable="true" ma:displayName="Luottamuksellisuus" ma:default="" ma:format="Dropdown" ma:internalName="Luottamuksellisuus">
      <xsd:simpleType>
        <xsd:restriction base="dms:Choice">
          <xsd:enumeration value="Julkinen"/>
          <xsd:enumeration value="Sisäinen"/>
          <xsd:enumeration value="Osittain salassa pidettävä JulkL 24.1 §"/>
          <xsd:enumeration value="Salassa pidettävä JulkL 24.1 §"/>
        </xsd:restriction>
      </xsd:simpleType>
    </xsd:element>
    <xsd:element name="j86f3bef7877447594d845b9164a7eda" ma:index="20" nillable="true" ma:taxonomy="true" ma:internalName="j86f3bef7877447594d845b9164a7eda" ma:taxonomyFieldName="Asiatunniste" ma:displayName="Asiatunniste" ma:default="" ma:fieldId="{386f3bef-7877-4475-94d8-45b9164a7eda}" ma:sspId="0b244f7c-65aa-48fb-9d13-422c763cce83" ma:termSetId="455ef3a6-6705-4d3e-9da4-d29f70167f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12cea64bd54e63a8e5f4447f1f13a6" ma:index="22" nillable="true" ma:taxonomy="true" ma:internalName="ce12cea64bd54e63a8e5f4447f1f13a6" ma:taxonomyFieldName="Teht_x00e4_v_x00e4_luokka" ma:displayName="Tehtäväluokka" ma:default="" ma:fieldId="{ce12cea6-4bd5-4e63-a8e5-f4447f1f13a6}" ma:sspId="0b244f7c-65aa-48fb-9d13-422c763cce83" ma:termSetId="60678598-62f7-4c2a-93b7-57e8a66b6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isätietoja" ma:index="24" nillable="true" ma:displayName="Lisätietoja" ma:default="" ma:internalName="Lis_x00e4_tietoja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0" ma:displayName="Tekijä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 ma:index="13" ma:displayName="Aihe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äivämäärä xmlns="59df146f-7ddd-4b8c-ad0a-b36f0bde1af8">2026-03-24T08:06:02+00:00</Päivämäärä>
    <ErityisetHenkilotiedot xmlns="0a3d3510-5864-46d9-99f3-ff9cf64766bd" xsi:nil="true"/>
    <Salassapitoperuste xmlns="0a3d3510-5864-46d9-99f3-ff9cf64766bd" xsi:nil="true"/>
    <Luottamuksellisuus xmlns="0a3d3510-5864-46d9-99f3-ff9cf64766bd" xsi:nil="true"/>
    <Arkistointitila xmlns="59df146f-7ddd-4b8c-ad0a-b36f0bde1af8" xsi:nil="true"/>
    <Lisätietoja xmlns="0a3d3510-5864-46d9-99f3-ff9cf64766bd" xsi:nil="true"/>
    <Asiakirjatyyppi xmlns="59df146f-7ddd-4b8c-ad0a-b36f0bde1af8" xsi:nil="true"/>
    <j86f3bef7877447594d845b9164a7eda xmlns="0a3d3510-5864-46d9-99f3-ff9cf64766bd">
      <Terms xmlns="http://schemas.microsoft.com/office/infopath/2007/PartnerControls"/>
    </j86f3bef7877447594d845b9164a7eda>
    <TaxCatchAll xmlns="0a3d3510-5864-46d9-99f3-ff9cf64766bd" xsi:nil="true"/>
    <lbf49a5b8d524884aac943c2ecbf0975 xmlns="0a3d3510-5864-46d9-99f3-ff9cf64766bd">
      <Terms xmlns="http://schemas.microsoft.com/office/infopath/2007/PartnerControls"/>
    </lbf49a5b8d524884aac943c2ecbf0975>
    <ce12cea64bd54e63a8e5f4447f1f13a6 xmlns="0a3d3510-5864-46d9-99f3-ff9cf64766bd">
      <Terms xmlns="http://schemas.microsoft.com/office/infopath/2007/PartnerControls"/>
    </ce12cea64bd54e63a8e5f4447f1f13a6>
  </documentManagement>
</p:properties>
</file>

<file path=customXml/itemProps1.xml><?xml version="1.0" encoding="utf-8"?>
<ds:datastoreItem xmlns:ds="http://schemas.openxmlformats.org/officeDocument/2006/customXml" ds:itemID="{D3DBFF23-3150-4F66-B334-CFB9EED2BE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C8BE74-7E61-4DDA-B8CC-0F5405BA08E5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0DA2BC8-873C-4AC8-9F64-FE938F9BAB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df146f-7ddd-4b8c-ad0a-b36f0bde1af8"/>
    <ds:schemaRef ds:uri="0a3d3510-5864-46d9-99f3-ff9cf64766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CE46625-FB2E-4304-9A10-A3F18E136E47}">
  <ds:schemaRefs>
    <ds:schemaRef ds:uri="http://schemas.microsoft.com/office/2006/metadata/properties"/>
    <ds:schemaRef ds:uri="http://schemas.microsoft.com/office/infopath/2007/PartnerControls"/>
    <ds:schemaRef ds:uri="59df146f-7ddd-4b8c-ad0a-b36f0bde1af8"/>
    <ds:schemaRef ds:uri="0a3d3510-5864-46d9-99f3-ff9cf64766bd"/>
  </ds:schemaRefs>
</ds:datastoreItem>
</file>

<file path=docMetadata/LabelInfo.xml><?xml version="1.0" encoding="utf-8"?>
<clbl:labelList xmlns:clbl="http://schemas.microsoft.com/office/2020/mipLabelMetadata">
  <clbl:label id="{d1824b25-665d-4ca6-89ca-4f1b5bbe0424}" enabled="1" method="Privileged" siteId="{b01220f1-ab94-4936-86d7-f3b40f38f4b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197</Words>
  <Application>Microsoft Macintosh PowerPoint</Application>
  <PresentationFormat>Laajakuva</PresentationFormat>
  <Paragraphs>70</Paragraphs>
  <Slides>12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12</vt:i4>
      </vt:variant>
    </vt:vector>
  </HeadingPairs>
  <TitlesOfParts>
    <vt:vector size="20" baseType="lpstr">
      <vt:lpstr>Aptos</vt:lpstr>
      <vt:lpstr>Arial</vt:lpstr>
      <vt:lpstr>Arial Black</vt:lpstr>
      <vt:lpstr>Calibri</vt:lpstr>
      <vt:lpstr>Georgia</vt:lpstr>
      <vt:lpstr>Lucida Grande</vt:lpstr>
      <vt:lpstr>Peruskalvopohjat</vt:lpstr>
      <vt:lpstr>Uuden strategian pohjat, saavutettavat</vt:lpstr>
      <vt:lpstr>Megatrendit 2026</vt:lpstr>
      <vt:lpstr>Johdantona alkuun</vt:lpstr>
      <vt:lpstr>Keskeiset nostot raportista</vt:lpstr>
      <vt:lpstr>Megatrendit Suomen näkökulmasta</vt:lpstr>
      <vt:lpstr>Tulkintakehikko</vt:lpstr>
      <vt:lpstr>Maailmanjärjestyksen murros mittaa demokratian voiman</vt:lpstr>
      <vt:lpstr>Suuntana pitkäikäisten yhteiskunta</vt:lpstr>
      <vt:lpstr>Ympäristökriisi pakottaa sopeutumaan ja uudistumaan</vt:lpstr>
      <vt:lpstr>Tekoäly mullistaa yhteiskunnan perustaa</vt:lpstr>
      <vt:lpstr>Yhteiskuntasopimus:  ajatus siitä, millä ehdoilla ihmiset elävät yhdessä ja jakavat vallan, vastuun ja oikeudet yhteiskunnassa.   Mikä on lupaus tulevaisuudesta?</vt:lpstr>
      <vt:lpstr>Megatrendit käyttöön</vt:lpstr>
      <vt:lpstr>Tekoja tulevaisuudelle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Mikko Dufva</dc:creator>
  <cp:lastModifiedBy>Elina Eerola</cp:lastModifiedBy>
  <cp:revision>2</cp:revision>
  <dcterms:created xsi:type="dcterms:W3CDTF">2026-01-26T12:04:04Z</dcterms:created>
  <dcterms:modified xsi:type="dcterms:W3CDTF">2026-03-24T14:07:47Z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htäväluokka">
    <vt:lpwstr/>
  </property>
  <property fmtid="{D5CDD505-2E9C-101B-9397-08002B2CF9AE}" pid="3" name="Toiminto">
    <vt:lpwstr/>
  </property>
  <property fmtid="{D5CDD505-2E9C-101B-9397-08002B2CF9AE}" pid="4" name="lcf76f155ced4ddcb4097134ff3c332f">
    <vt:lpwstr/>
  </property>
  <property fmtid="{D5CDD505-2E9C-101B-9397-08002B2CF9AE}" pid="5" name="Asiatunniste">
    <vt:lpwstr/>
  </property>
  <property fmtid="{D5CDD505-2E9C-101B-9397-08002B2CF9AE}" pid="6" name="MediaServiceImageTags">
    <vt:lpwstr/>
  </property>
  <property fmtid="{D5CDD505-2E9C-101B-9397-08002B2CF9AE}" pid="7" name="Teht_x00e4_v_x00e4_luokka">
    <vt:lpwstr/>
  </property>
  <property fmtid="{D5CDD505-2E9C-101B-9397-08002B2CF9AE}" pid="8" name="ContentTypeId">
    <vt:lpwstr>0x010100F25DCF27A42E8A479CEACEA6EBC1125200E48E544BB40B9C4F8BBD04CD7418A4C8</vt:lpwstr>
  </property>
</Properties>
</file>