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062" r:id="rId5"/>
  </p:sldMasterIdLst>
  <p:notesMasterIdLst>
    <p:notesMasterId r:id="rId44"/>
  </p:notesMasterIdLst>
  <p:handoutMasterIdLst>
    <p:handoutMasterId r:id="rId45"/>
  </p:handoutMasterIdLst>
  <p:sldIdLst>
    <p:sldId id="337" r:id="rId6"/>
    <p:sldId id="257" r:id="rId7"/>
    <p:sldId id="318" r:id="rId8"/>
    <p:sldId id="328" r:id="rId9"/>
    <p:sldId id="359" r:id="rId10"/>
    <p:sldId id="369" r:id="rId11"/>
    <p:sldId id="368" r:id="rId12"/>
    <p:sldId id="365" r:id="rId13"/>
    <p:sldId id="266" r:id="rId14"/>
    <p:sldId id="267" r:id="rId15"/>
    <p:sldId id="268" r:id="rId16"/>
    <p:sldId id="269" r:id="rId17"/>
    <p:sldId id="270" r:id="rId18"/>
    <p:sldId id="271" r:id="rId19"/>
    <p:sldId id="352" r:id="rId20"/>
    <p:sldId id="353" r:id="rId21"/>
    <p:sldId id="362" r:id="rId22"/>
    <p:sldId id="340" r:id="rId23"/>
    <p:sldId id="284" r:id="rId24"/>
    <p:sldId id="371" r:id="rId25"/>
    <p:sldId id="290" r:id="rId26"/>
    <p:sldId id="341" r:id="rId27"/>
    <p:sldId id="364" r:id="rId28"/>
    <p:sldId id="293" r:id="rId29"/>
    <p:sldId id="295" r:id="rId30"/>
    <p:sldId id="296" r:id="rId31"/>
    <p:sldId id="325" r:id="rId32"/>
    <p:sldId id="304" r:id="rId33"/>
    <p:sldId id="354" r:id="rId34"/>
    <p:sldId id="370" r:id="rId35"/>
    <p:sldId id="356" r:id="rId36"/>
    <p:sldId id="326" r:id="rId37"/>
    <p:sldId id="272" r:id="rId38"/>
    <p:sldId id="274" r:id="rId39"/>
    <p:sldId id="302" r:id="rId40"/>
    <p:sldId id="350" r:id="rId41"/>
    <p:sldId id="360" r:id="rId42"/>
    <p:sldId id="314" r:id="rId43"/>
  </p:sldIdLst>
  <p:sldSz cx="9144000" cy="5143500" type="screen16x9"/>
  <p:notesSz cx="6735763" cy="9866313"/>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389672" algn="l" rtl="0" fontAlgn="base">
      <a:spcBef>
        <a:spcPct val="0"/>
      </a:spcBef>
      <a:spcAft>
        <a:spcPct val="0"/>
      </a:spcAft>
      <a:defRPr kern="1200">
        <a:solidFill>
          <a:schemeClr val="tx1"/>
        </a:solidFill>
        <a:latin typeface="Arial" charset="0"/>
        <a:ea typeface="+mn-ea"/>
        <a:cs typeface="+mn-cs"/>
      </a:defRPr>
    </a:lvl2pPr>
    <a:lvl3pPr marL="779343" algn="l" rtl="0" fontAlgn="base">
      <a:spcBef>
        <a:spcPct val="0"/>
      </a:spcBef>
      <a:spcAft>
        <a:spcPct val="0"/>
      </a:spcAft>
      <a:defRPr kern="1200">
        <a:solidFill>
          <a:schemeClr val="tx1"/>
        </a:solidFill>
        <a:latin typeface="Arial" charset="0"/>
        <a:ea typeface="+mn-ea"/>
        <a:cs typeface="+mn-cs"/>
      </a:defRPr>
    </a:lvl3pPr>
    <a:lvl4pPr marL="1169015" algn="l" rtl="0" fontAlgn="base">
      <a:spcBef>
        <a:spcPct val="0"/>
      </a:spcBef>
      <a:spcAft>
        <a:spcPct val="0"/>
      </a:spcAft>
      <a:defRPr kern="1200">
        <a:solidFill>
          <a:schemeClr val="tx1"/>
        </a:solidFill>
        <a:latin typeface="Arial" charset="0"/>
        <a:ea typeface="+mn-ea"/>
        <a:cs typeface="+mn-cs"/>
      </a:defRPr>
    </a:lvl4pPr>
    <a:lvl5pPr marL="1558686" algn="l" rtl="0" fontAlgn="base">
      <a:spcBef>
        <a:spcPct val="0"/>
      </a:spcBef>
      <a:spcAft>
        <a:spcPct val="0"/>
      </a:spcAft>
      <a:defRPr kern="1200">
        <a:solidFill>
          <a:schemeClr val="tx1"/>
        </a:solidFill>
        <a:latin typeface="Arial" charset="0"/>
        <a:ea typeface="+mn-ea"/>
        <a:cs typeface="+mn-cs"/>
      </a:defRPr>
    </a:lvl5pPr>
    <a:lvl6pPr marL="1948358" algn="l" defTabSz="779343" rtl="0" eaLnBrk="1" latinLnBrk="0" hangingPunct="1">
      <a:defRPr kern="1200">
        <a:solidFill>
          <a:schemeClr val="tx1"/>
        </a:solidFill>
        <a:latin typeface="Arial" charset="0"/>
        <a:ea typeface="+mn-ea"/>
        <a:cs typeface="+mn-cs"/>
      </a:defRPr>
    </a:lvl6pPr>
    <a:lvl7pPr marL="2338029" algn="l" defTabSz="779343" rtl="0" eaLnBrk="1" latinLnBrk="0" hangingPunct="1">
      <a:defRPr kern="1200">
        <a:solidFill>
          <a:schemeClr val="tx1"/>
        </a:solidFill>
        <a:latin typeface="Arial" charset="0"/>
        <a:ea typeface="+mn-ea"/>
        <a:cs typeface="+mn-cs"/>
      </a:defRPr>
    </a:lvl7pPr>
    <a:lvl8pPr marL="2727701" algn="l" defTabSz="779343" rtl="0" eaLnBrk="1" latinLnBrk="0" hangingPunct="1">
      <a:defRPr kern="1200">
        <a:solidFill>
          <a:schemeClr val="tx1"/>
        </a:solidFill>
        <a:latin typeface="Arial" charset="0"/>
        <a:ea typeface="+mn-ea"/>
        <a:cs typeface="+mn-cs"/>
      </a:defRPr>
    </a:lvl8pPr>
    <a:lvl9pPr marL="3117372" algn="l" defTabSz="77934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17">
          <p15:clr>
            <a:srgbClr val="A4A3A4"/>
          </p15:clr>
        </p15:guide>
        <p15:guide id="2" orient="horz" pos="2867" userDrawn="1">
          <p15:clr>
            <a:srgbClr val="A4A3A4"/>
          </p15:clr>
        </p15:guide>
        <p15:guide id="3" orient="horz" pos="3230" userDrawn="1">
          <p15:clr>
            <a:srgbClr val="A4A3A4"/>
          </p15:clr>
        </p15:guide>
        <p15:guide id="4" pos="68">
          <p15:clr>
            <a:srgbClr val="A4A3A4"/>
          </p15:clr>
        </p15:guide>
        <p15:guide id="5" pos="5692">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kko Dufva" initials="mid" lastIdx="3" clrIdx="6">
    <p:extLst>
      <p:ext uri="{19B8F6BF-5375-455C-9EA6-DF929625EA0E}">
        <p15:presenceInfo xmlns:p15="http://schemas.microsoft.com/office/powerpoint/2012/main" userId="Mikko Dufva" providerId="None"/>
      </p:ext>
    </p:extLst>
  </p:cmAuthor>
  <p:cmAuthor id="5" name="Tekijä" initials="A" lastIdx="0" clrIdx="4"/>
  <p:cmAuthor id="6" name="Liisa Poussa" initials="lpo" lastIdx="7" clrIdx="5">
    <p:extLst>
      <p:ext uri="{19B8F6BF-5375-455C-9EA6-DF929625EA0E}">
        <p15:presenceInfo xmlns:p15="http://schemas.microsoft.com/office/powerpoint/2012/main" userId="Liisa Pous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D00"/>
    <a:srgbClr val="F02E5D"/>
    <a:srgbClr val="4B8DCB"/>
    <a:srgbClr val="75CFEB"/>
    <a:srgbClr val="ED174F"/>
    <a:srgbClr val="00945B"/>
    <a:srgbClr val="88F6B2"/>
    <a:srgbClr val="FFFFFF"/>
    <a:srgbClr val="438EC7"/>
    <a:srgbClr val="85D8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72467"/>
  </p:normalViewPr>
  <p:slideViewPr>
    <p:cSldViewPr snapToGrid="0">
      <p:cViewPr varScale="1">
        <p:scale>
          <a:sx n="67" d="100"/>
          <a:sy n="67" d="100"/>
        </p:scale>
        <p:origin x="1260" y="40"/>
      </p:cViewPr>
      <p:guideLst>
        <p:guide orient="horz" pos="617"/>
        <p:guide orient="horz" pos="2867"/>
        <p:guide orient="horz" pos="3230"/>
        <p:guide pos="68"/>
        <p:guide pos="5692"/>
      </p:guideLst>
    </p:cSldViewPr>
  </p:slideViewPr>
  <p:notesTextViewPr>
    <p:cViewPr>
      <p:scale>
        <a:sx n="1" d="1"/>
        <a:sy n="1" d="1"/>
      </p:scale>
      <p:origin x="0" y="0"/>
    </p:cViewPr>
  </p:notesTextViewPr>
  <p:notesViewPr>
    <p:cSldViewPr snapToGrid="0">
      <p:cViewPr>
        <p:scale>
          <a:sx n="1" d="2"/>
          <a:sy n="1" d="2"/>
        </p:scale>
        <p:origin x="0" y="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1"/>
            <a:ext cx="2919441" cy="493653"/>
          </a:xfrm>
          <a:prstGeom prst="rect">
            <a:avLst/>
          </a:prstGeom>
        </p:spPr>
        <p:txBody>
          <a:bodyPr vert="horz" lIns="90754" tIns="45377" rIns="90754" bIns="45377" rtlCol="0"/>
          <a:lstStyle>
            <a:lvl1pPr algn="l">
              <a:defRPr sz="1200"/>
            </a:lvl1pPr>
          </a:lstStyle>
          <a:p>
            <a:endParaRPr lang="fi-FI"/>
          </a:p>
        </p:txBody>
      </p:sp>
      <p:sp>
        <p:nvSpPr>
          <p:cNvPr id="3" name="Päivämäärän paikkamerkki 2"/>
          <p:cNvSpPr>
            <a:spLocks noGrp="1"/>
          </p:cNvSpPr>
          <p:nvPr>
            <p:ph type="dt" sz="quarter" idx="1"/>
          </p:nvPr>
        </p:nvSpPr>
        <p:spPr>
          <a:xfrm>
            <a:off x="3814799" y="1"/>
            <a:ext cx="2919441" cy="493653"/>
          </a:xfrm>
          <a:prstGeom prst="rect">
            <a:avLst/>
          </a:prstGeom>
        </p:spPr>
        <p:txBody>
          <a:bodyPr vert="horz" lIns="90754" tIns="45377" rIns="90754" bIns="45377" rtlCol="0"/>
          <a:lstStyle>
            <a:lvl1pPr algn="r">
              <a:defRPr sz="1200"/>
            </a:lvl1pPr>
          </a:lstStyle>
          <a:p>
            <a:fld id="{72D95434-BA4E-914B-B044-4C27F7FD2949}" type="datetime1">
              <a:rPr lang="en-US" smtClean="0"/>
              <a:t>9/19/2024</a:t>
            </a:fld>
            <a:endParaRPr lang="fi-FI"/>
          </a:p>
        </p:txBody>
      </p:sp>
      <p:sp>
        <p:nvSpPr>
          <p:cNvPr id="4" name="Alatunnisteen paikkamerkki 3"/>
          <p:cNvSpPr>
            <a:spLocks noGrp="1"/>
          </p:cNvSpPr>
          <p:nvPr>
            <p:ph type="ftr" sz="quarter" idx="2"/>
          </p:nvPr>
        </p:nvSpPr>
        <p:spPr>
          <a:xfrm>
            <a:off x="0" y="9370976"/>
            <a:ext cx="2919441" cy="493653"/>
          </a:xfrm>
          <a:prstGeom prst="rect">
            <a:avLst/>
          </a:prstGeom>
        </p:spPr>
        <p:txBody>
          <a:bodyPr vert="horz" lIns="90754" tIns="45377" rIns="90754" bIns="45377" rtlCol="0" anchor="b"/>
          <a:lstStyle>
            <a:lvl1pPr algn="l">
              <a:defRPr sz="1200"/>
            </a:lvl1pPr>
          </a:lstStyle>
          <a:p>
            <a:endParaRPr lang="fi-FI"/>
          </a:p>
        </p:txBody>
      </p:sp>
      <p:sp>
        <p:nvSpPr>
          <p:cNvPr id="5" name="Dian numeron paikkamerkki 4"/>
          <p:cNvSpPr>
            <a:spLocks noGrp="1"/>
          </p:cNvSpPr>
          <p:nvPr>
            <p:ph type="sldNum" sz="quarter" idx="3"/>
          </p:nvPr>
        </p:nvSpPr>
        <p:spPr>
          <a:xfrm>
            <a:off x="3814799" y="9370976"/>
            <a:ext cx="2919441" cy="493653"/>
          </a:xfrm>
          <a:prstGeom prst="rect">
            <a:avLst/>
          </a:prstGeom>
        </p:spPr>
        <p:txBody>
          <a:bodyPr vert="horz" lIns="90754" tIns="45377" rIns="90754" bIns="45377" rtlCol="0" anchor="b"/>
          <a:lstStyle>
            <a:lvl1pPr algn="r">
              <a:defRPr sz="1200"/>
            </a:lvl1pPr>
          </a:lstStyle>
          <a:p>
            <a:fld id="{60D7F0F3-A1E5-4380-B634-261422AE48CB}" type="slidenum">
              <a:rPr lang="fi-FI" smtClean="0"/>
              <a:pPr/>
              <a:t>‹#›</a:t>
            </a:fld>
            <a:endParaRPr lang="fi-FI"/>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1"/>
            <a:ext cx="2919441" cy="493653"/>
          </a:xfrm>
          <a:prstGeom prst="rect">
            <a:avLst/>
          </a:prstGeom>
        </p:spPr>
        <p:txBody>
          <a:bodyPr vert="horz" lIns="90754" tIns="45377" rIns="90754" bIns="45377" rtlCol="0"/>
          <a:lstStyle>
            <a:lvl1pPr algn="l">
              <a:defRPr sz="1200"/>
            </a:lvl1pPr>
          </a:lstStyle>
          <a:p>
            <a:endParaRPr lang="fi-FI"/>
          </a:p>
        </p:txBody>
      </p:sp>
      <p:sp>
        <p:nvSpPr>
          <p:cNvPr id="3" name="Päivämäärän paikkamerkki 2"/>
          <p:cNvSpPr>
            <a:spLocks noGrp="1"/>
          </p:cNvSpPr>
          <p:nvPr>
            <p:ph type="dt" idx="1"/>
          </p:nvPr>
        </p:nvSpPr>
        <p:spPr>
          <a:xfrm>
            <a:off x="3814799" y="1"/>
            <a:ext cx="2919441" cy="493653"/>
          </a:xfrm>
          <a:prstGeom prst="rect">
            <a:avLst/>
          </a:prstGeom>
        </p:spPr>
        <p:txBody>
          <a:bodyPr vert="horz" lIns="90754" tIns="45377" rIns="90754" bIns="45377" rtlCol="0"/>
          <a:lstStyle>
            <a:lvl1pPr algn="r">
              <a:defRPr sz="1200"/>
            </a:lvl1pPr>
          </a:lstStyle>
          <a:p>
            <a:fld id="{01FC0A7D-D07B-1248-8B72-AE21A56EA04B}" type="datetime1">
              <a:rPr lang="en-US" smtClean="0"/>
              <a:t>9/19/2024</a:t>
            </a:fld>
            <a:endParaRPr lang="fi-FI"/>
          </a:p>
        </p:txBody>
      </p:sp>
      <p:sp>
        <p:nvSpPr>
          <p:cNvPr id="4" name="Dian kuvan paikkamerkki 3"/>
          <p:cNvSpPr>
            <a:spLocks noGrp="1" noRot="1" noChangeAspect="1"/>
          </p:cNvSpPr>
          <p:nvPr>
            <p:ph type="sldImg" idx="2"/>
          </p:nvPr>
        </p:nvSpPr>
        <p:spPr>
          <a:xfrm>
            <a:off x="80963" y="739775"/>
            <a:ext cx="6573837" cy="3698875"/>
          </a:xfrm>
          <a:prstGeom prst="rect">
            <a:avLst/>
          </a:prstGeom>
          <a:noFill/>
          <a:ln w="12700">
            <a:solidFill>
              <a:prstClr val="black"/>
            </a:solidFill>
          </a:ln>
        </p:spPr>
        <p:txBody>
          <a:bodyPr vert="horz" lIns="90754" tIns="45377" rIns="90754" bIns="45377" rtlCol="0" anchor="ctr"/>
          <a:lstStyle/>
          <a:p>
            <a:endParaRPr lang="fi-FI"/>
          </a:p>
        </p:txBody>
      </p:sp>
      <p:sp>
        <p:nvSpPr>
          <p:cNvPr id="5" name="Huomautusten paikkamerkki 4"/>
          <p:cNvSpPr>
            <a:spLocks noGrp="1"/>
          </p:cNvSpPr>
          <p:nvPr>
            <p:ph type="body" sz="quarter" idx="3"/>
          </p:nvPr>
        </p:nvSpPr>
        <p:spPr>
          <a:xfrm>
            <a:off x="674186" y="4687173"/>
            <a:ext cx="5387391" cy="4439505"/>
          </a:xfrm>
          <a:prstGeom prst="rect">
            <a:avLst/>
          </a:prstGeom>
        </p:spPr>
        <p:txBody>
          <a:bodyPr vert="horz" lIns="90754" tIns="45377" rIns="90754" bIns="45377"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0976"/>
            <a:ext cx="2919441" cy="493653"/>
          </a:xfrm>
          <a:prstGeom prst="rect">
            <a:avLst/>
          </a:prstGeom>
        </p:spPr>
        <p:txBody>
          <a:bodyPr vert="horz" lIns="90754" tIns="45377" rIns="90754" bIns="45377" rtlCol="0" anchor="b"/>
          <a:lstStyle>
            <a:lvl1pPr algn="l">
              <a:defRPr sz="1200"/>
            </a:lvl1pPr>
          </a:lstStyle>
          <a:p>
            <a:endParaRPr lang="fi-FI"/>
          </a:p>
        </p:txBody>
      </p:sp>
      <p:sp>
        <p:nvSpPr>
          <p:cNvPr id="7" name="Dian numeron paikkamerkki 6"/>
          <p:cNvSpPr>
            <a:spLocks noGrp="1"/>
          </p:cNvSpPr>
          <p:nvPr>
            <p:ph type="sldNum" sz="quarter" idx="5"/>
          </p:nvPr>
        </p:nvSpPr>
        <p:spPr>
          <a:xfrm>
            <a:off x="3814799" y="9370976"/>
            <a:ext cx="2919441" cy="493653"/>
          </a:xfrm>
          <a:prstGeom prst="rect">
            <a:avLst/>
          </a:prstGeom>
        </p:spPr>
        <p:txBody>
          <a:bodyPr vert="horz" lIns="90754" tIns="45377" rIns="90754" bIns="45377" rtlCol="0" anchor="b"/>
          <a:lstStyle>
            <a:lvl1pPr algn="r">
              <a:defRPr sz="1200"/>
            </a:lvl1pPr>
          </a:lstStyle>
          <a:p>
            <a:fld id="{B2736A07-9C51-40D5-9EDD-0D75448F2C9D}" type="slidenum">
              <a:rPr lang="fi-FI" smtClean="0"/>
              <a:pPr/>
              <a:t>‹#›</a:t>
            </a:fld>
            <a:endParaRPr 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779343" rtl="0" eaLnBrk="1" latinLnBrk="0" hangingPunct="1">
      <a:defRPr sz="1000" kern="1200">
        <a:solidFill>
          <a:schemeClr val="tx1"/>
        </a:solidFill>
        <a:latin typeface="+mn-lt"/>
        <a:ea typeface="+mn-ea"/>
        <a:cs typeface="+mn-cs"/>
      </a:defRPr>
    </a:lvl1pPr>
    <a:lvl2pPr marL="389672" algn="l" defTabSz="779343" rtl="0" eaLnBrk="1" latinLnBrk="0" hangingPunct="1">
      <a:defRPr sz="1000" kern="1200">
        <a:solidFill>
          <a:schemeClr val="tx1"/>
        </a:solidFill>
        <a:latin typeface="+mn-lt"/>
        <a:ea typeface="+mn-ea"/>
        <a:cs typeface="+mn-cs"/>
      </a:defRPr>
    </a:lvl2pPr>
    <a:lvl3pPr marL="779343" algn="l" defTabSz="779343" rtl="0" eaLnBrk="1" latinLnBrk="0" hangingPunct="1">
      <a:defRPr sz="1000" kern="1200">
        <a:solidFill>
          <a:schemeClr val="tx1"/>
        </a:solidFill>
        <a:latin typeface="+mn-lt"/>
        <a:ea typeface="+mn-ea"/>
        <a:cs typeface="+mn-cs"/>
      </a:defRPr>
    </a:lvl3pPr>
    <a:lvl4pPr marL="1169015" algn="l" defTabSz="779343" rtl="0" eaLnBrk="1" latinLnBrk="0" hangingPunct="1">
      <a:defRPr sz="1000" kern="1200">
        <a:solidFill>
          <a:schemeClr val="tx1"/>
        </a:solidFill>
        <a:latin typeface="+mn-lt"/>
        <a:ea typeface="+mn-ea"/>
        <a:cs typeface="+mn-cs"/>
      </a:defRPr>
    </a:lvl4pPr>
    <a:lvl5pPr marL="1558686" algn="l" defTabSz="779343" rtl="0" eaLnBrk="1" latinLnBrk="0" hangingPunct="1">
      <a:defRPr sz="1000" kern="1200">
        <a:solidFill>
          <a:schemeClr val="tx1"/>
        </a:solidFill>
        <a:latin typeface="+mn-lt"/>
        <a:ea typeface="+mn-ea"/>
        <a:cs typeface="+mn-cs"/>
      </a:defRPr>
    </a:lvl5pPr>
    <a:lvl6pPr marL="1948358" algn="l" defTabSz="779343" rtl="0" eaLnBrk="1" latinLnBrk="0" hangingPunct="1">
      <a:defRPr sz="1000" kern="1200">
        <a:solidFill>
          <a:schemeClr val="tx1"/>
        </a:solidFill>
        <a:latin typeface="+mn-lt"/>
        <a:ea typeface="+mn-ea"/>
        <a:cs typeface="+mn-cs"/>
      </a:defRPr>
    </a:lvl6pPr>
    <a:lvl7pPr marL="2338029" algn="l" defTabSz="779343" rtl="0" eaLnBrk="1" latinLnBrk="0" hangingPunct="1">
      <a:defRPr sz="1000" kern="1200">
        <a:solidFill>
          <a:schemeClr val="tx1"/>
        </a:solidFill>
        <a:latin typeface="+mn-lt"/>
        <a:ea typeface="+mn-ea"/>
        <a:cs typeface="+mn-cs"/>
      </a:defRPr>
    </a:lvl7pPr>
    <a:lvl8pPr marL="2727701" algn="l" defTabSz="779343" rtl="0" eaLnBrk="1" latinLnBrk="0" hangingPunct="1">
      <a:defRPr sz="1000" kern="1200">
        <a:solidFill>
          <a:schemeClr val="tx1"/>
        </a:solidFill>
        <a:latin typeface="+mn-lt"/>
        <a:ea typeface="+mn-ea"/>
        <a:cs typeface="+mn-cs"/>
      </a:defRPr>
    </a:lvl8pPr>
    <a:lvl9pPr marL="3117372" algn="l" defTabSz="77934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ommons.wikimedia.org/wiki/Category:France_in_XXI_Century_(fiction)#/media/File:France_in_XXI_Century._School.j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1</a:t>
            </a:fld>
            <a:endParaRPr lang="fi-FI"/>
          </a:p>
        </p:txBody>
      </p:sp>
    </p:spTree>
    <p:extLst>
      <p:ext uri="{BB962C8B-B14F-4D97-AF65-F5344CB8AC3E}">
        <p14:creationId xmlns:p14="http://schemas.microsoft.com/office/powerpoint/2010/main" val="3186382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sz="900"/>
          </a:p>
          <a:p>
            <a:pPr>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Tarina tulevaisuusajattelusta ja muutoksen tekemisestä</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Aloitamme tarinalla eräästä vaikuttavasta naisesta. Tarina kertoo sekä tulevaisuusajattelusta että muutoksen tekemisestä.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err="1">
                <a:effectLst/>
                <a:latin typeface="Georgia" panose="02040502050405020303" pitchFamily="18" charset="0"/>
                <a:ea typeface="Calibri" panose="020F0502020204030204" pitchFamily="34" charset="0"/>
                <a:cs typeface="Arial" panose="020B0604020202020204" pitchFamily="34" charset="0"/>
              </a:rPr>
              <a:t>Norjajalaissyntyinen</a:t>
            </a:r>
            <a:r>
              <a:rPr lang="fi-FI" sz="1800" i="1">
                <a:effectLst/>
                <a:latin typeface="Georgia" panose="02040502050405020303" pitchFamily="18" charset="0"/>
                <a:ea typeface="Calibri" panose="020F0502020204030204" pitchFamily="34" charset="0"/>
                <a:cs typeface="Arial" panose="020B0604020202020204" pitchFamily="34" charset="0"/>
              </a:rPr>
              <a:t> sosiologi </a:t>
            </a:r>
            <a:r>
              <a:rPr lang="fi-FI" sz="1800" b="1" i="1">
                <a:effectLst/>
                <a:latin typeface="Georgia" panose="02040502050405020303" pitchFamily="18" charset="0"/>
                <a:ea typeface="Calibri" panose="020F0502020204030204" pitchFamily="34" charset="0"/>
                <a:cs typeface="Arial" panose="020B0604020202020204" pitchFamily="34" charset="0"/>
              </a:rPr>
              <a:t>Elise </a:t>
            </a:r>
            <a:r>
              <a:rPr lang="fi-FI" sz="1800" b="1" i="1" err="1">
                <a:effectLst/>
                <a:latin typeface="Georgia" panose="02040502050405020303" pitchFamily="18" charset="0"/>
                <a:ea typeface="Calibri" panose="020F0502020204030204" pitchFamily="34" charset="0"/>
                <a:cs typeface="Arial" panose="020B0604020202020204" pitchFamily="34" charset="0"/>
              </a:rPr>
              <a:t>Boulding</a:t>
            </a:r>
            <a:r>
              <a:rPr lang="fi-FI" sz="1800" i="1">
                <a:effectLst/>
                <a:latin typeface="Georgia" panose="02040502050405020303" pitchFamily="18" charset="0"/>
                <a:ea typeface="Calibri" panose="020F0502020204030204" pitchFamily="34" charset="0"/>
                <a:cs typeface="Arial" panose="020B0604020202020204" pitchFamily="34" charset="0"/>
              </a:rPr>
              <a:t> osallistui toisen maailman sodan jälkeen rauhanliikkeen konferenssiin. Hän kysyi siellä järjestetyssä paneelikeskustelussa aseistariisunnan asiantuntijoilta, miltä maailma ilman aseita näyttäisi ja miten se toimisi. Kukaan asiantuntijoista ei oikein osannut vastata.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err="1">
                <a:effectLst/>
                <a:latin typeface="Georgia" panose="02040502050405020303" pitchFamily="18" charset="0"/>
                <a:ea typeface="Calibri" panose="020F0502020204030204" pitchFamily="34" charset="0"/>
                <a:cs typeface="Arial" panose="020B0604020202020204" pitchFamily="34" charset="0"/>
              </a:rPr>
              <a:t>Boulding</a:t>
            </a:r>
            <a:r>
              <a:rPr lang="fi-FI" sz="1800" i="1">
                <a:effectLst/>
                <a:latin typeface="Georgia" panose="02040502050405020303" pitchFamily="18" charset="0"/>
                <a:ea typeface="Calibri" panose="020F0502020204030204" pitchFamily="34" charset="0"/>
                <a:cs typeface="Arial" panose="020B0604020202020204" pitchFamily="34" charset="0"/>
              </a:rPr>
              <a:t> tajusi, että rauhanliike pyrki edistämään rauhaa ilman että tiesi, miltä rauhanomainen maailma näyttäisi: </a:t>
            </a:r>
            <a:r>
              <a:rPr lang="fi-FI" sz="1800" b="1" i="1">
                <a:effectLst/>
                <a:latin typeface="Georgia" panose="02040502050405020303" pitchFamily="18" charset="0"/>
                <a:ea typeface="Calibri" panose="020F0502020204030204" pitchFamily="34" charset="0"/>
                <a:cs typeface="Arial" panose="020B0604020202020204" pitchFamily="34" charset="0"/>
              </a:rPr>
              <a:t>”He eivät tienneet, mitä tavoittelivat. Maailma olisi vain vailla aseita ja sotaa. Mutta millainen yhteiskunta silloin olisi? Millaisia sen instituutiot?”</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err="1">
                <a:effectLst/>
                <a:latin typeface="Georgia" panose="02040502050405020303" pitchFamily="18" charset="0"/>
                <a:ea typeface="Calibri" panose="020F0502020204030204" pitchFamily="34" charset="0"/>
                <a:cs typeface="Arial" panose="020B0604020202020204" pitchFamily="34" charset="0"/>
              </a:rPr>
              <a:t>Boulding</a:t>
            </a:r>
            <a:r>
              <a:rPr lang="fi-FI" sz="1800" i="1">
                <a:effectLst/>
                <a:latin typeface="Georgia" panose="02040502050405020303" pitchFamily="18" charset="0"/>
                <a:ea typeface="Calibri" panose="020F0502020204030204" pitchFamily="34" charset="0"/>
                <a:cs typeface="Arial" panose="020B0604020202020204" pitchFamily="34" charset="0"/>
              </a:rPr>
              <a:t> ryhtyi pitämään työpajoja, joissa kuviteltiin maailmaa ilman aseita. Työpajoissa osallistujia pyydettiin matkaamaan mielessään 30 vuotta tulevaisuuteen ja kuvailemaan, millaiselta maailma ilman aseita todella näyttäisi. Yhteisen keskustelun jälkeen osallistujia pyydettiin ”muistelemaan tulevaisuutta” eli kuvaamaan, miten tällaiseen maailmaan oli päästy. Lopuksi osallistujat päättivät, mitä he aikovat tehdä juuri nyt.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Tällä oli merkittävä vaikutus osallistujiin ja heidän ajatteluunsa.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Haastaminen ja kuuntelu luovat siis pohjan tulevaisuuksien kuvittelulle, mutta yksinään ne eivät riitä muutoksen tekemiseen. Se vaatii myös konkreettisten suunnitelmien laatimista, käsien laittamista saveen, muiden ihmisten mukaan innostamista - kaikkea sitä aikaa vievää ahertamista.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Tänään me pyrimme tekemään kaikkea mitä Elisekin - ja moni muu muutoksentekijä teki: haastamaan oletuksia tulevaisuudesta, kuvittelemaan parempaa huomista ja ryhtymään myös toimeen.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spcAft>
                <a:spcPts val="1000"/>
              </a:spcAft>
            </a:pPr>
            <a:r>
              <a:rPr lang="fi-FI" sz="1800">
                <a:effectLst/>
                <a:latin typeface="Georgia" panose="02040502050405020303" pitchFamily="18"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sz="925"/>
          </a:p>
        </p:txBody>
      </p:sp>
      <p:sp>
        <p:nvSpPr>
          <p:cNvPr id="207" name="Google Shape;207;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9974ea4c6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89974ea4c6_1_0: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Kysymisen tärkeydestä </a:t>
            </a:r>
          </a:p>
          <a:p>
            <a:pPr>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 Palataan vielä hetkeksi Elisen tarinan pariin. Elise uskalsi kysyä vaikean kysymyksen. Kysymys itsessään ei muuttanut maailmaa, mutta se avarsi rauhanliikkeen piirissä työskennelleiden ajatuksia siitä, mitä kaikkea tulevaisuus voisi olla - ja innosti heidät työskentelemään entistä sitoutuneemmin tämän toivottavan tulevaisuuden eteen.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217" name="Google Shape;217;g89974ea4c6_1_0:notes"/>
          <p:cNvSpPr txBox="1">
            <a:spLocks noGrp="1"/>
          </p:cNvSpPr>
          <p:nvPr>
            <p:ph type="sldNum" idx="12"/>
          </p:nvPr>
        </p:nvSpPr>
        <p:spPr>
          <a:xfrm>
            <a:off x="3970338" y="8829675"/>
            <a:ext cx="3038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Tässä on muutamia esimerkkejä kysymyksistä, joita jonkun tai joidenkin on täytynyt pohtia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Mitä jos kaikki voisivat saada lainaa, köyhätkin?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Times New Roman" panose="02020603050405020304" pitchFamily="18" charset="0"/>
              <a:buChar char="-"/>
              <a:tabLst>
                <a:tab pos="1371600" algn="l"/>
              </a:tabLst>
            </a:pPr>
            <a:r>
              <a:rPr lang="fi-FI" sz="1100" i="1">
                <a:effectLst/>
                <a:latin typeface="Georgia" panose="02040502050405020303" pitchFamily="18" charset="0"/>
                <a:ea typeface="Calibri" panose="020F0502020204030204" pitchFamily="34" charset="0"/>
                <a:cs typeface="Arial" panose="020B0604020202020204" pitchFamily="34" charset="0"/>
              </a:rPr>
              <a:t>Mikroluoton käsitteen luojan </a:t>
            </a:r>
            <a:r>
              <a:rPr lang="fi-FI" sz="1100" b="1" i="1">
                <a:effectLst/>
                <a:latin typeface="Georgia" panose="02040502050405020303" pitchFamily="18" charset="0"/>
                <a:ea typeface="Calibri" panose="020F0502020204030204" pitchFamily="34" charset="0"/>
                <a:cs typeface="Arial" panose="020B0604020202020204" pitchFamily="34" charset="0"/>
              </a:rPr>
              <a:t>Muhammad </a:t>
            </a:r>
            <a:r>
              <a:rPr lang="fi-FI" sz="1100" b="1" i="1" err="1">
                <a:effectLst/>
                <a:latin typeface="Georgia" panose="02040502050405020303" pitchFamily="18" charset="0"/>
                <a:ea typeface="Calibri" panose="020F0502020204030204" pitchFamily="34" charset="0"/>
                <a:cs typeface="Arial" panose="020B0604020202020204" pitchFamily="34" charset="0"/>
              </a:rPr>
              <a:t>Yunuksen</a:t>
            </a:r>
            <a:r>
              <a:rPr lang="fi-FI" sz="1100" i="1">
                <a:effectLst/>
                <a:latin typeface="Georgia" panose="02040502050405020303" pitchFamily="18" charset="0"/>
                <a:ea typeface="Calibri" panose="020F0502020204030204" pitchFamily="34" charset="0"/>
                <a:cs typeface="Arial" panose="020B0604020202020204" pitchFamily="34" charset="0"/>
              </a:rPr>
              <a:t> on täytynyt pohtia tätä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Mitä jos toisiaan vastaan sotineet maat muodostaisivatkin yhteisön?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Times New Roman" panose="02020603050405020304" pitchFamily="18" charset="0"/>
              <a:buChar char="-"/>
              <a:tabLst>
                <a:tab pos="1371600" algn="l"/>
              </a:tabLst>
            </a:pPr>
            <a:r>
              <a:rPr lang="fi-FI" sz="1100" b="1" i="1">
                <a:effectLst/>
                <a:latin typeface="Georgia" panose="02040502050405020303" pitchFamily="18" charset="0"/>
                <a:ea typeface="Calibri" panose="020F0502020204030204" pitchFamily="34" charset="0"/>
                <a:cs typeface="Arial" panose="020B0604020202020204" pitchFamily="34" charset="0"/>
              </a:rPr>
              <a:t>Jean </a:t>
            </a:r>
            <a:r>
              <a:rPr lang="fi-FI" sz="1100" b="1" i="1" err="1">
                <a:effectLst/>
                <a:latin typeface="Georgia" panose="02040502050405020303" pitchFamily="18" charset="0"/>
                <a:ea typeface="Calibri" panose="020F0502020204030204" pitchFamily="34" charset="0"/>
                <a:cs typeface="Arial" panose="020B0604020202020204" pitchFamily="34" charset="0"/>
              </a:rPr>
              <a:t>Monnetin</a:t>
            </a:r>
            <a:r>
              <a:rPr lang="fi-FI" sz="1100" i="1">
                <a:effectLst/>
                <a:latin typeface="Georgia" panose="02040502050405020303" pitchFamily="18" charset="0"/>
                <a:ea typeface="Calibri" panose="020F0502020204030204" pitchFamily="34" charset="0"/>
                <a:cs typeface="Arial" panose="020B0604020202020204" pitchFamily="34" charset="0"/>
              </a:rPr>
              <a:t>, yhden EU:n perustajista on täytynyt pohtia tätä kysymystä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Mitä jos ei olisi jätettä?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Mitä jos kaikki maailman lapset pääsisivät kouluun?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223" name="Google Shape;223;p6: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Millaisia asioita itse voisit haastaa tai ajatella toisin?</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Nyt ei ole paineita tietää vastauksia, vain vapaus kysyä!</a:t>
            </a:r>
          </a:p>
          <a:p>
            <a:pPr marL="0" lvl="0" indent="0">
              <a:lnSpc>
                <a:spcPct val="115000"/>
              </a:lnSpc>
              <a:spcAft>
                <a:spcPts val="1000"/>
              </a:spcAft>
              <a:buFont typeface="Times New Roman" panose="02020603050405020304" pitchFamily="18" charset="0"/>
              <a:buNone/>
              <a:tabLst>
                <a:tab pos="457200" algn="l"/>
              </a:tabLst>
            </a:pPr>
            <a:endParaRPr lang="fi-FI" sz="1800" i="1">
              <a:effectLst/>
              <a:latin typeface="Georgia" panose="02040502050405020303" pitchFamily="18" charset="0"/>
              <a:ea typeface="Calibri" panose="020F0502020204030204" pitchFamily="34" charset="0"/>
              <a:cs typeface="Arial" panose="020B0604020202020204" pitchFamily="34" charset="0"/>
            </a:endParaRPr>
          </a:p>
          <a:p>
            <a:pPr marL="0" lvl="0" indent="0">
              <a:lnSpc>
                <a:spcPct val="115000"/>
              </a:lnSpc>
              <a:spcAft>
                <a:spcPts val="1000"/>
              </a:spcAft>
              <a:buFont typeface="Times New Roman" panose="02020603050405020304" pitchFamily="18" charset="0"/>
              <a:buNone/>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Purku</a:t>
            </a:r>
          </a:p>
          <a:p>
            <a:pPr marL="342900" marR="0" lvl="0" indent="-342900" algn="l" defTabSz="779343" rtl="0" eaLnBrk="1" fontAlgn="auto" latinLnBrk="0" hangingPunct="1">
              <a:lnSpc>
                <a:spcPct val="115000"/>
              </a:lnSpc>
              <a:spcBef>
                <a:spcPts val="0"/>
              </a:spcBef>
              <a:spcAft>
                <a:spcPts val="1000"/>
              </a:spcAft>
              <a:buClrTx/>
              <a:buSzTx/>
              <a:buFont typeface="Times New Roman" panose="02020603050405020304" pitchFamily="18" charset="0"/>
              <a:buChar char="-"/>
              <a:tabLst>
                <a:tab pos="457200" algn="l"/>
              </a:tabLst>
              <a:defRPr/>
            </a:pPr>
            <a:r>
              <a:rPr lang="fi-FI" sz="1800" i="1">
                <a:effectLst/>
                <a:latin typeface="Georgia" panose="02040502050405020303" pitchFamily="18" charset="0"/>
                <a:ea typeface="Calibri" panose="020F0502020204030204" pitchFamily="34" charset="0"/>
                <a:cs typeface="Arial" panose="020B0604020202020204" pitchFamily="34" charset="0"/>
              </a:rPr>
              <a:t>Tämän harjoituksen tarkoituksena oli osoittaa, että muutoksen lähtökohtana on uskallus haastaa, kysyä “mitä jos”.</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235" name="Google Shape;235;p7: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Äsken harjoittelimme tulevaisuusajattelua käytännössä kysymällä ”Mitä jos…” -kysymyksiä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Jos tulevaisuusajattelun kiteyttää kolmeen asiaan, ne olisivat nämä.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1) </a:t>
            </a:r>
            <a:r>
              <a:rPr lang="fi-FI" sz="1100" b="1" i="1">
                <a:effectLst/>
                <a:latin typeface="Georgia" panose="02040502050405020303" pitchFamily="18" charset="0"/>
                <a:ea typeface="Calibri" panose="020F0502020204030204" pitchFamily="34" charset="0"/>
                <a:cs typeface="Arial" panose="020B0604020202020204" pitchFamily="34" charset="0"/>
              </a:rPr>
              <a:t>Tulevaisuuksia on monia.</a:t>
            </a:r>
            <a:r>
              <a:rPr lang="fi-FI" sz="1100" i="1">
                <a:effectLst/>
                <a:latin typeface="Georgia" panose="02040502050405020303" pitchFamily="18" charset="0"/>
                <a:ea typeface="Calibri" panose="020F0502020204030204" pitchFamily="34" charset="0"/>
                <a:cs typeface="Arial" panose="020B0604020202020204" pitchFamily="34" charset="0"/>
              </a:rPr>
              <a:t> Tulevaisuutta siis kannattaa ajatella monikossa. Ei ole vain yhtä rataa, jota olemme kulkemassa, vaan nykyhetken teot ja päätökset vaikuttavat siihen, minkälaiseksi tulevaisuus muodostuu. Toisaalta myös se mitä ei tehdä, vaikuttaa.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2) </a:t>
            </a:r>
            <a:r>
              <a:rPr lang="fi-FI" sz="1100" b="1" i="1">
                <a:effectLst/>
                <a:latin typeface="Georgia" panose="02040502050405020303" pitchFamily="18" charset="0"/>
                <a:ea typeface="Calibri" panose="020F0502020204030204" pitchFamily="34" charset="0"/>
                <a:cs typeface="Arial" panose="020B0604020202020204" pitchFamily="34" charset="0"/>
              </a:rPr>
              <a:t>Voimme vaikuttaa</a:t>
            </a:r>
            <a:r>
              <a:rPr lang="fi-FI" sz="1100" i="1">
                <a:effectLst/>
                <a:latin typeface="Georgia" panose="02040502050405020303" pitchFamily="18" charset="0"/>
                <a:ea typeface="Calibri" panose="020F0502020204030204" pitchFamily="34" charset="0"/>
                <a:cs typeface="Arial" panose="020B0604020202020204" pitchFamily="34" charset="0"/>
              </a:rPr>
              <a:t> tulevaisuuteen, sillä tulevaisuus ei vain tapahdu.</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3) </a:t>
            </a:r>
            <a:r>
              <a:rPr lang="fi-FI" sz="1100" b="1" i="1">
                <a:effectLst/>
                <a:latin typeface="Georgia" panose="02040502050405020303" pitchFamily="18" charset="0"/>
                <a:ea typeface="Calibri" panose="020F0502020204030204" pitchFamily="34" charset="0"/>
                <a:cs typeface="Arial" panose="020B0604020202020204" pitchFamily="34" charset="0"/>
              </a:rPr>
              <a:t>Meillä on vastuu ajatella pidempää aikaväliä. </a:t>
            </a:r>
            <a:r>
              <a:rPr lang="fi-FI" sz="1100" i="1">
                <a:effectLst/>
                <a:latin typeface="Georgia" panose="02040502050405020303" pitchFamily="18" charset="0"/>
                <a:ea typeface="Calibri" panose="020F0502020204030204" pitchFamily="34" charset="0"/>
                <a:cs typeface="Arial" panose="020B0604020202020204" pitchFamily="34" charset="0"/>
              </a:rPr>
              <a:t>Tämä liittyy erityisesti tuleviin sukupolviin. Me emme voi keskittyä vain nykyhetkeen, vaan meillä on myös velvollisuus toimia sen puolesta, että tulevaisuus on parempi, ei huonompi kuin nyt.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249" name="Google Shape;249;p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14</a:t>
            </a:fld>
            <a:endParaRP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Tulevaisuutta voi ajatella tötterönä, jossa nykyhetkestä avautuu erilaisia tulevaisuuksia.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Tulevaisuuksia on siis useita ja joitain niistä pidämme todennäköisinä, joitain uskottavina ja joitain mahdollisina.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Kiinnostavaa on se, mitä pidämme toivottavina tulevaisuuksina – minne oikeastaan haluamme mennä. Tämän takia tehdään esimerkiksi skenaarioita, joiden avulla pyritään tekemään näkyväksi ja hallittavaksi tulevaisuuteen liittyvää epävarmuutta.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Villit kortit ovat yllättäviä tapahtumia, joita täytyy yrittää huomioida, mutta joiden ennakoiminen voi olla todella vaikeaa.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318" name="Google Shape;318;p1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Perinteinen tulevaisuustötteröajattelu ei kuitenkaan ole paras tähän hetkeen, jota leimaa monimutkaisuus ja epämääräisyys.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Tulevaisuustötterömme – eli tapamme ajatella tulevaisuutta – on liian kapea eli pidämme uskottavana ja todennäköisenä aivan liian pientä joukkoa erilaisia mahdollisuuksia.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Siksi yllätymme, kun tapahtuukin jotain odottamatonta (Brexit, korona...).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Siksi nyt on tarpeen laajentaa ajatuksiamme tulevaisuudesta ja ajatella mahdottomia tai uskomattomia tulevaisuuksia. Kannattaa siis haastaa oletuksia ja avartaa omaa ajatteluaan tulevaisuudesta.</a:t>
            </a:r>
            <a:endParaRPr lang="fi-FI" sz="1800">
              <a:effectLst/>
              <a:latin typeface="Calibri" panose="020F0502020204030204" pitchFamily="34" charset="0"/>
              <a:ea typeface="Calibri" panose="020F0502020204030204" pitchFamily="34" charset="0"/>
              <a:cs typeface="Arial" panose="020B0604020202020204" pitchFamily="34" charset="0"/>
            </a:endParaRPr>
          </a:p>
          <a:p>
            <a:r>
              <a:rPr lang="fi-FI" sz="1800" i="1">
                <a:effectLst/>
                <a:latin typeface="Georgia" panose="02040502050405020303" pitchFamily="18" charset="0"/>
                <a:ea typeface="Calibri" panose="020F0502020204030204" pitchFamily="34" charset="0"/>
                <a:cs typeface="Arial" panose="020B0604020202020204" pitchFamily="34" charset="0"/>
              </a:rPr>
              <a:t>On myös tärkeää pohtia, mikä oikeastaan on toivottavaa tulevaisuudessa. Uhkakuvista ei ole tällä hetkellä pulaa, mutta innostavista ja toiveikkaista tulevaisuuskuvista on.</a:t>
            </a:r>
            <a:endParaRPr/>
          </a:p>
        </p:txBody>
      </p:sp>
      <p:sp>
        <p:nvSpPr>
          <p:cNvPr id="415" name="Google Shape;415;p1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Haasta </a:t>
            </a:r>
          </a:p>
          <a:p>
            <a:pPr marL="285750" indent="-285750">
              <a:lnSpc>
                <a:spcPct val="115000"/>
              </a:lnSpc>
              <a:spcAft>
                <a:spcPts val="1000"/>
              </a:spcAft>
              <a:buFont typeface="Wingdings" panose="05000000000000000000" pitchFamily="2" charset="2"/>
              <a:buChar char="§"/>
            </a:pPr>
            <a:r>
              <a:rPr lang="fi-FI" sz="1800" i="1">
                <a:effectLst/>
                <a:latin typeface="Georgia" panose="02040502050405020303" pitchFamily="18" charset="0"/>
                <a:ea typeface="Calibri" panose="020F0502020204030204" pitchFamily="34" charset="0"/>
                <a:cs typeface="Arial" panose="020B0604020202020204" pitchFamily="34" charset="0"/>
              </a:rPr>
              <a:t>Työpajan ensimmäisessä ryhmätyössä pääsemme haastamaan.</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15000"/>
              </a:lnSpc>
              <a:buFont typeface="Wingdings" panose="05000000000000000000" pitchFamily="2" charset="2"/>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Ajatuksemme tulevaisuudesta ohjaavat toimintaamme nykyhetkessä.</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15000"/>
              </a:lnSpc>
              <a:spcAft>
                <a:spcPts val="1000"/>
              </a:spcAft>
              <a:buFont typeface="Wingdings" panose="05000000000000000000" pitchFamily="2" charset="2"/>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Ilman vanhojen näkemysten ja oletusten haastamista saatamme päätyä tulevaisuuteen, joka ei vastaa omia arvojamme. </a:t>
            </a:r>
            <a:endParaRPr lang="fi-FI" sz="1800">
              <a:effectLst/>
              <a:latin typeface="Calibri" panose="020F0502020204030204" pitchFamily="34" charset="0"/>
              <a:ea typeface="Calibri" panose="020F0502020204030204" pitchFamily="34" charset="0"/>
              <a:cs typeface="Arial" panose="020B0604020202020204" pitchFamily="34" charset="0"/>
            </a:endParaRPr>
          </a:p>
          <a:p>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17</a:t>
            </a:fld>
            <a:endParaRPr lang="fi-FI"/>
          </a:p>
        </p:txBody>
      </p:sp>
    </p:spTree>
    <p:extLst>
      <p:ext uri="{BB962C8B-B14F-4D97-AF65-F5344CB8AC3E}">
        <p14:creationId xmlns:p14="http://schemas.microsoft.com/office/powerpoint/2010/main" val="2805223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62500" lnSpcReduction="20000"/>
          </a:bodyPr>
          <a:lstStyle/>
          <a:p>
            <a:pPr>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Tulevaisuusoletukset </a:t>
            </a:r>
          </a:p>
          <a:p>
            <a:pPr marL="285750" indent="-285750">
              <a:lnSpc>
                <a:spcPct val="115000"/>
              </a:lnSpc>
              <a:spcAft>
                <a:spcPts val="1000"/>
              </a:spcAft>
              <a:buFont typeface="Arial" panose="020B060402020202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Tulevaisuudesta tehtävien oletusten voima piilee siinä, miten ne vaikuttavat ajatuksiimme ja sitä kautta toimintaamme nykyhetkessä.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15000"/>
              </a:lnSpc>
              <a:buFont typeface="Arial" panose="020B0604020202020204" pitchFamily="34"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Kuva on ranskalaisen taiteilijan näkemys vuodelta 1901 siitä, miltä koululuokassa näyttää vuonna 2000.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15000"/>
              </a:lnSpc>
              <a:buFont typeface="Arial" panose="020B0604020202020204" pitchFamily="34"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Luokassa näyttää olevan vain poikaoppilaita. Oppilailla on päässään jonkinlaiset kuulokkeet, yksi oppilaista pyörittää tiedon myllyä, josta opettajan sinne kaatamat kirjat jotenkin siirtyvät oppilaiden päähän. Kuva on melko teknologiapainotteinen niin kuin tulevaisuuskuvat ja -oletukset usein ovat.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15000"/>
              </a:lnSpc>
              <a:spcAft>
                <a:spcPts val="1000"/>
              </a:spcAft>
              <a:buFont typeface="Arial" panose="020B0604020202020204" pitchFamily="34"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On myös mielenkiintoisia katsoa minkä on oletettu pysyvän samana: oppilaat istuvat esimerkiksi riveissä ja opettaja korokkeella. Vaikka luokkahuone ei ihan tältä näytäkään tänä päivänä, tämän tyyppiset näkemykset ovat vaikuttaneet koulun kehittämiseen.</a:t>
            </a:r>
            <a:endParaRPr lang="fi-FI" sz="1800">
              <a:effectLst/>
              <a:latin typeface="Calibri" panose="020F0502020204030204" pitchFamily="34" charset="0"/>
              <a:ea typeface="Calibri" panose="020F0502020204030204" pitchFamily="34" charset="0"/>
              <a:cs typeface="Arial" panose="020B0604020202020204" pitchFamily="34" charset="0"/>
            </a:endParaRPr>
          </a:p>
          <a:p>
            <a:endParaRPr lang="fi-FI" sz="1800">
              <a:effectLst/>
              <a:latin typeface="Calibri" panose="020F0502020204030204" pitchFamily="34" charset="0"/>
              <a:ea typeface="Calibri" panose="020F0502020204030204" pitchFamily="34" charset="0"/>
              <a:cs typeface="Arial" panose="020B0604020202020204" pitchFamily="34" charset="0"/>
            </a:endParaRPr>
          </a:p>
          <a:p>
            <a:endParaRPr lang="fi-FI" sz="1800">
              <a:effectLst/>
              <a:latin typeface="Calibri" panose="020F0502020204030204" pitchFamily="34" charset="0"/>
              <a:ea typeface="Calibri" panose="020F0502020204030204" pitchFamily="34" charset="0"/>
              <a:cs typeface="Arial" panose="020B0604020202020204" pitchFamily="34" charset="0"/>
            </a:endParaRPr>
          </a:p>
          <a:p>
            <a:endParaRPr lang="fi-FI" sz="1800">
              <a:effectLst/>
              <a:latin typeface="Calibri" panose="020F0502020204030204" pitchFamily="34" charset="0"/>
              <a:ea typeface="Calibri" panose="020F0502020204030204" pitchFamily="34" charset="0"/>
              <a:cs typeface="Arial" panose="020B0604020202020204" pitchFamily="34" charset="0"/>
            </a:endParaRPr>
          </a:p>
          <a:p>
            <a:endParaRPr lang="fi-FI" sz="1800">
              <a:effectLst/>
              <a:latin typeface="Calibri" panose="020F0502020204030204" pitchFamily="34" charset="0"/>
              <a:ea typeface="Calibri" panose="020F0502020204030204" pitchFamily="34" charset="0"/>
              <a:cs typeface="Arial" panose="020B0604020202020204" pitchFamily="34" charset="0"/>
            </a:endParaRPr>
          </a:p>
          <a:p>
            <a:r>
              <a:rPr lang="fi-FI" sz="1800">
                <a:effectLst/>
                <a:latin typeface="Calibri" panose="020F0502020204030204" pitchFamily="34" charset="0"/>
                <a:ea typeface="Calibri" panose="020F0502020204030204" pitchFamily="34" charset="0"/>
                <a:cs typeface="Arial" panose="020B0604020202020204" pitchFamily="34" charset="0"/>
              </a:rPr>
              <a:t>Kuvan lähde: </a:t>
            </a:r>
            <a:r>
              <a:rPr lang="fi-FI" sz="1800" u="sng">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https://commons.wikimedia.org/wiki/Category:France_in_XXI_Century_(fiction)#/media/File:France_in_XXI_Century._School.jpg</a:t>
            </a:r>
            <a:r>
              <a:rPr lang="fi-FI" sz="1800" u="sng">
                <a:solidFill>
                  <a:srgbClr val="0000FF"/>
                </a:solidFill>
                <a:effectLst/>
                <a:latin typeface="Calibri" panose="020F0502020204030204" pitchFamily="34" charset="0"/>
                <a:ea typeface="Calibri" panose="020F0502020204030204" pitchFamily="34" charset="0"/>
                <a:cs typeface="Arial" panose="020B0604020202020204" pitchFamily="34" charset="0"/>
              </a:rPr>
              <a:t> </a:t>
            </a:r>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18</a:t>
            </a:fld>
            <a:endParaRPr lang="fi-FI"/>
          </a:p>
        </p:txBody>
      </p:sp>
    </p:spTree>
    <p:extLst>
      <p:ext uri="{BB962C8B-B14F-4D97-AF65-F5344CB8AC3E}">
        <p14:creationId xmlns:p14="http://schemas.microsoft.com/office/powerpoint/2010/main" val="621089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Tehtävä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Pääsette seuraavaksi ryhmänne kanssa pureutumaan johonkin tulevaisuusoletukseen hieman tarkemmin ja haastamaan sitä. Oletukset perustuvat yleisiin, stereotyyppisiin näkemyksiin mahdollisista tulevaisuuksista</a:t>
            </a:r>
            <a:r>
              <a:rPr lang="en-US" sz="800">
                <a:effectLst/>
                <a:latin typeface="Calibri" panose="020F0502020204030204" pitchFamily="34" charset="0"/>
                <a:ea typeface="Calibri" panose="020F0502020204030204" pitchFamily="34" charset="0"/>
                <a:cs typeface="Arial" panose="020B0604020202020204" pitchFamily="34" charset="0"/>
              </a:rPr>
              <a:t> </a:t>
            </a:r>
            <a:r>
              <a:rPr lang="fi-FI" sz="1100" i="1">
                <a:effectLst/>
                <a:latin typeface="Georgia" panose="02040502050405020303" pitchFamily="18" charset="0"/>
                <a:ea typeface="Calibri" panose="020F0502020204030204" pitchFamily="34" charset="0"/>
                <a:cs typeface="Arial" panose="020B0604020202020204" pitchFamily="34" charset="0"/>
              </a:rPr>
              <a:t>.</a:t>
            </a:r>
            <a:r>
              <a:rPr lang="fi-FI" sz="1100" i="1" baseline="30000">
                <a:effectLst/>
                <a:latin typeface="Georgia" panose="02040502050405020303" pitchFamily="18" charset="0"/>
                <a:ea typeface="Calibri" panose="020F0502020204030204" pitchFamily="34" charset="0"/>
                <a:cs typeface="Arial" panose="020B0604020202020204" pitchFamily="34" charset="0"/>
              </a:rPr>
              <a:t> </a:t>
            </a: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Keskustelkaa pienryhmissä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1) Tunnistatteko tämänkaltaisen oletuksen tulevaisuudesta? Ajatteletko itse näin?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2) Haastakaa: millaisiin oletuksiin se perustuu?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i-FI" sz="1100">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Mitä sitten kannattaa haastaa? Meillä on oletuksia tulevaisuuksista, joista on hyvä olla tietoinen ja jotka vaikuttavat toimintaamme. </a:t>
            </a:r>
          </a:p>
          <a:p>
            <a:pPr marL="342900" lvl="0" indent="-342900">
              <a:lnSpc>
                <a:spcPct val="115000"/>
              </a:lnSpc>
              <a:spcAft>
                <a:spcPts val="1000"/>
              </a:spcAft>
              <a:buFont typeface="Times New Roman" panose="02020603050405020304" pitchFamily="18" charset="0"/>
              <a:buChar char="-"/>
              <a:tabLst>
                <a:tab pos="457200" algn="l"/>
              </a:tabLst>
            </a:pPr>
            <a:endParaRPr lang="fi-FI" sz="1100" i="1">
              <a:effectLst/>
              <a:latin typeface="Georgia" panose="02040502050405020303" pitchFamily="18"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endParaRPr lang="fi-FI" sz="1100" i="1">
              <a:effectLst/>
              <a:latin typeface="Georgia" panose="02040502050405020303" pitchFamily="18" charset="0"/>
              <a:ea typeface="Calibri" panose="020F0502020204030204" pitchFamily="34" charset="0"/>
              <a:cs typeface="Arial" panose="020B0604020202020204" pitchFamily="34" charset="0"/>
            </a:endParaRPr>
          </a:p>
          <a:p>
            <a:pPr marL="0" lvl="0" indent="0">
              <a:lnSpc>
                <a:spcPct val="115000"/>
              </a:lnSpc>
              <a:spcAft>
                <a:spcPts val="1000"/>
              </a:spcAft>
              <a:buFont typeface="Times New Roman" panose="02020603050405020304" pitchFamily="18" charset="0"/>
              <a:buNone/>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PURKU</a:t>
            </a:r>
          </a:p>
          <a:p>
            <a:pPr marL="0" lvl="0" indent="0">
              <a:lnSpc>
                <a:spcPct val="115000"/>
              </a:lnSpc>
              <a:spcAft>
                <a:spcPts val="1000"/>
              </a:spcAft>
              <a:buFont typeface="Times New Roman" panose="02020603050405020304" pitchFamily="18" charset="0"/>
              <a:buNone/>
              <a:tabLst>
                <a:tab pos="457200" algn="l"/>
              </a:tabLst>
            </a:pPr>
            <a:endParaRPr lang="fi-FI" sz="1100" i="1">
              <a:effectLst/>
              <a:latin typeface="Georgia" panose="02040502050405020303" pitchFamily="18"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Nyt pääsitte ryhmässä haastamaan vain yhtä tulevaisuusoletusta. Kaikkia muitakin tulevaisuuteen liittyviä oletuksia tai väitteitä kannattaa haastaa.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Jos sidotaan äskeinen omaan ajatteluun: millaisia oletuksia itse teet tulevaisuuksista?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Times New Roman" panose="02020603050405020304" pitchFamily="18" charset="0"/>
              <a:buChar char="-"/>
              <a:tabLst>
                <a:tab pos="9144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Kysymys ryhmälle chattiin: millaisia omia oletuksia harjoitus toi mieleen?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15000"/>
              </a:lnSpc>
              <a:spcAft>
                <a:spcPts val="1000"/>
              </a:spcAft>
              <a:buFont typeface="Times New Roman" panose="02020603050405020304" pitchFamily="18" charset="0"/>
              <a:buNone/>
              <a:tabLst>
                <a:tab pos="457200" algn="l"/>
              </a:tabLst>
            </a:pPr>
            <a:endParaRPr lang="fi-FI" sz="1100">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a:p>
        </p:txBody>
      </p:sp>
      <p:sp>
        <p:nvSpPr>
          <p:cNvPr id="569" name="Google Shape;569;p20: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txBox="1">
            <a:spLocks noGrp="1"/>
          </p:cNvSpPr>
          <p:nvPr>
            <p:ph type="body" idx="1"/>
          </p:nvPr>
        </p:nvSpPr>
        <p:spPr>
          <a:xfrm>
            <a:off x="674187" y="4687173"/>
            <a:ext cx="5387390" cy="4439505"/>
          </a:xfrm>
          <a:prstGeom prst="rect">
            <a:avLst/>
          </a:prstGeom>
          <a:noFill/>
          <a:ln>
            <a:noFill/>
          </a:ln>
        </p:spPr>
        <p:txBody>
          <a:bodyPr spcFirstLastPara="1" wrap="square" lIns="94825" tIns="47400" rIns="94825" bIns="47400" anchor="t" anchorCtr="0">
            <a:noAutofit/>
          </a:bodyPr>
          <a:lstStyle/>
          <a:p>
            <a:pPr marL="342900" lvl="0" indent="-342900">
              <a:lnSpc>
                <a:spcPct val="115000"/>
              </a:lnSpc>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Tulevaisuustaajuus on noin kolmen tunnin mittainen työpaja kaikille tulevaisuuteen vaikuttamisesta kiinnostuneille.</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Menetelmä on kehitetty Sitrassa. Erilaisista osaajista koostuva kehittäjäryhmä on ollut sparraamassa menetelmän kehitystä. Tulevaisuustaajuuden tarkoituksena on lisätä ihmisten 1) kykyä kuvitella erilaisia tulevaisuuksia ja 2) toimia toivotun tulevaisuuden toteutumiseksi.</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Tulevaisuustaajuuden materiaalit ovat avoimessa jaossa. Kuka tahansa voi ottaa ne käyttöön. Työpaja ei vaadi minkäänlaista aikaisempaa kokemusta tulevaisuusajattelusta. Tässä Tulevaisuustaajuuden periaatteet:</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100" i="1">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Tavoitteena popularisoida usein abstraktiksi koettua tulevaisuusajattelua, jotta yhä useampi organisaatio ja ihminen voisi hyödyntää sitä.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Tulevaisuusajattelu ei ole jotain irrallista, vaan tärkeä osa tämän päivän tekemistä.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Tulevaisuuteen vaikuttaminen on taito, jota voi kehittää.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Tulevaisuuskestävien ratkaisujen ja toimien täytyy perustua pitkän aikavälin ajatteluun.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Demokratian ja osallisuuden kannalta ei ole yhdentekevää, keiden ääni kuuluu tulevaisuuskeskustelussa.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Miksi?</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”Tulevaisuus ei tapahdu, se tehdään”.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Taustalla on siis ajatus, että jotta siirtymässä kestävään yhteiskuntaan voidaan onnistua, on suuremmalla määrällä ihmisiä ja organisaatioita oltava kykyä ja halua toimia tuon kestävämmän yhteiskunnan puolesta.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Tässä työpajassa keskitymme lisäämään tulevaisuuteen vaikuttamisen osaamista.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Ideoimme myös tekoja haluttuun visioon pääsemiseksi, mutta niiden konkreettinen toteuttaminen, työsuunnitelmat ja kokeilut jäävät tämän työpajan ulkopuolelle.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Työpajassa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Wingdings" panose="05000000000000000000" pitchFamily="2" charset="2"/>
              <a:buChar char=""/>
            </a:pPr>
            <a:r>
              <a:rPr lang="fi-FI" sz="1100" i="1">
                <a:effectLst/>
                <a:latin typeface="Georgia" panose="02040502050405020303" pitchFamily="18" charset="0"/>
                <a:ea typeface="Calibri" panose="020F0502020204030204" pitchFamily="34" charset="0"/>
                <a:cs typeface="Arial" panose="020B0604020202020204" pitchFamily="34" charset="0"/>
              </a:rPr>
              <a:t>opitte tulevaisuusajattelun perusteita, esimerkiksi mahdollisuuslähtöistä ajattelua, haastamista ja kuvittelua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Wingdings" panose="05000000000000000000" pitchFamily="2" charset="2"/>
              <a:buChar char=""/>
            </a:pPr>
            <a:r>
              <a:rPr lang="fi-FI" sz="1100" i="1">
                <a:effectLst/>
                <a:latin typeface="Georgia" panose="02040502050405020303" pitchFamily="18" charset="0"/>
                <a:ea typeface="Calibri" panose="020F0502020204030204" pitchFamily="34" charset="0"/>
                <a:cs typeface="Arial" panose="020B0604020202020204" pitchFamily="34" charset="0"/>
              </a:rPr>
              <a:t>tulette tietoisiksi omista ja muiden oletuksista liittyen tulevaisuuteen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Wingdings" panose="05000000000000000000" pitchFamily="2" charset="2"/>
              <a:buChar char=""/>
            </a:pPr>
            <a:r>
              <a:rPr lang="fi-FI" sz="1100" i="1">
                <a:effectLst/>
                <a:latin typeface="Georgia" panose="02040502050405020303" pitchFamily="18" charset="0"/>
                <a:ea typeface="Calibri" panose="020F0502020204030204" pitchFamily="34" charset="0"/>
                <a:cs typeface="Arial" panose="020B0604020202020204" pitchFamily="34" charset="0"/>
              </a:rPr>
              <a:t>tunnistatte tulevaisuuteen nyt vaikuttavia asioita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Wingdings" panose="05000000000000000000" pitchFamily="2" charset="2"/>
              <a:buChar char=""/>
            </a:pPr>
            <a:r>
              <a:rPr lang="fi-FI" sz="1100" i="1">
                <a:effectLst/>
                <a:latin typeface="Georgia" panose="02040502050405020303" pitchFamily="18" charset="0"/>
                <a:ea typeface="Calibri" panose="020F0502020204030204" pitchFamily="34" charset="0"/>
                <a:cs typeface="Arial" panose="020B0604020202020204" pitchFamily="34" charset="0"/>
              </a:rPr>
              <a:t>käytte vuoropuhelua tulevaisuudesta ja kytkette visioinnin tämän päivän toimintaan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spcAft>
                <a:spcPts val="1000"/>
              </a:spcAft>
              <a:buFont typeface="Wingdings" panose="05000000000000000000" pitchFamily="2" charset="2"/>
              <a:buChar char=""/>
            </a:pPr>
            <a:r>
              <a:rPr lang="fi-FI" sz="1100" i="1">
                <a:effectLst/>
                <a:latin typeface="Georgia" panose="02040502050405020303" pitchFamily="18" charset="0"/>
                <a:ea typeface="Calibri" panose="020F0502020204030204" pitchFamily="34" charset="0"/>
                <a:cs typeface="Arial" panose="020B0604020202020204" pitchFamily="34" charset="0"/>
              </a:rPr>
              <a:t>tunnistatte oman toimijuutenne</a:t>
            </a:r>
            <a:endParaRPr lang="fi-FI" sz="110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Miten?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Työpaja koostuu lyhyistä luennoivista osuuksista, keskusteluista ja yksilö- ja ryhmätehtävistä.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b="1"/>
          </a:p>
        </p:txBody>
      </p:sp>
      <p:sp>
        <p:nvSpPr>
          <p:cNvPr id="120" name="Google Shape;120;p1:notes"/>
          <p:cNvSpPr>
            <a:spLocks noGrp="1" noRot="1" noChangeAspect="1"/>
          </p:cNvSpPr>
          <p:nvPr>
            <p:ph type="sldImg" idx="2"/>
          </p:nvPr>
        </p:nvSpPr>
        <p:spPr>
          <a:xfrm>
            <a:off x="80963" y="739775"/>
            <a:ext cx="6573837" cy="3698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62500" lnSpcReduction="20000"/>
          </a:bodyPr>
          <a:lstStyle/>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Nyt siirrymme työpajan toiseen osioon eli kuvitteluun.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Oletusten haastamisella raivattiin tilaa kuvittelulle.</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Ilman toivottavien tulevaisuuksien kuvittelua meidän on vaikeaa sitoutua haluttuun muutokseen ja tehdä tekoja, jotka auttavat meitä pääsemään haluttuun lopputulokseen.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Aina kun maailmaa on muutettu, on täytynyt myös kuvitella, miltä parempi liikennejärjestelmä, koulutus tai vähemmän aseita sisältävä maailma oikein näyttäisi.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800" i="1">
                <a:effectLst/>
                <a:latin typeface="Georgia" panose="02040502050405020303" pitchFamily="18"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b="1" i="1" err="1">
                <a:effectLst/>
                <a:latin typeface="Georgia" panose="02040502050405020303" pitchFamily="18" charset="0"/>
                <a:ea typeface="Calibri" panose="020F0502020204030204" pitchFamily="34" charset="0"/>
                <a:cs typeface="Arial" panose="020B0604020202020204" pitchFamily="34" charset="0"/>
              </a:rPr>
              <a:t>Yuval</a:t>
            </a:r>
            <a:r>
              <a:rPr lang="fi-FI" sz="1800" b="1" i="1">
                <a:effectLst/>
                <a:latin typeface="Georgia" panose="02040502050405020303" pitchFamily="18" charset="0"/>
                <a:ea typeface="Calibri" panose="020F0502020204030204" pitchFamily="34" charset="0"/>
                <a:cs typeface="Arial" panose="020B0604020202020204" pitchFamily="34" charset="0"/>
              </a:rPr>
              <a:t> </a:t>
            </a:r>
            <a:r>
              <a:rPr lang="fi-FI" sz="1800" b="1" i="1" err="1">
                <a:effectLst/>
                <a:latin typeface="Georgia" panose="02040502050405020303" pitchFamily="18" charset="0"/>
                <a:ea typeface="Calibri" panose="020F0502020204030204" pitchFamily="34" charset="0"/>
                <a:cs typeface="Arial" panose="020B0604020202020204" pitchFamily="34" charset="0"/>
              </a:rPr>
              <a:t>Noah</a:t>
            </a:r>
            <a:r>
              <a:rPr lang="fi-FI" sz="1800" b="1" i="1">
                <a:effectLst/>
                <a:latin typeface="Georgia" panose="02040502050405020303" pitchFamily="18" charset="0"/>
                <a:ea typeface="Calibri" panose="020F0502020204030204" pitchFamily="34" charset="0"/>
                <a:cs typeface="Arial" panose="020B0604020202020204" pitchFamily="34" charset="0"/>
              </a:rPr>
              <a:t> </a:t>
            </a:r>
            <a:r>
              <a:rPr lang="fi-FI" sz="1800" b="1" i="1" err="1">
                <a:effectLst/>
                <a:latin typeface="Georgia" panose="02040502050405020303" pitchFamily="18" charset="0"/>
                <a:ea typeface="Calibri" panose="020F0502020204030204" pitchFamily="34" charset="0"/>
                <a:cs typeface="Arial" panose="020B0604020202020204" pitchFamily="34" charset="0"/>
              </a:rPr>
              <a:t>Harari</a:t>
            </a:r>
            <a:r>
              <a:rPr lang="fi-FI" sz="1800" i="1">
                <a:effectLst/>
                <a:latin typeface="Georgia" panose="02040502050405020303" pitchFamily="18" charset="0"/>
                <a:ea typeface="Calibri" panose="020F0502020204030204" pitchFamily="34" charset="0"/>
                <a:cs typeface="Arial" panose="020B0604020202020204" pitchFamily="34" charset="0"/>
              </a:rPr>
              <a:t> kirjoittaa tunnetussa kirjassaan Homo </a:t>
            </a:r>
            <a:r>
              <a:rPr lang="fi-FI" sz="1800" i="1" err="1">
                <a:effectLst/>
                <a:latin typeface="Georgia" panose="02040502050405020303" pitchFamily="18" charset="0"/>
                <a:ea typeface="Calibri" panose="020F0502020204030204" pitchFamily="34" charset="0"/>
                <a:cs typeface="Arial" panose="020B0604020202020204" pitchFamily="34" charset="0"/>
              </a:rPr>
              <a:t>Sapiens</a:t>
            </a:r>
            <a:r>
              <a:rPr lang="fi-FI" sz="1800" i="1">
                <a:effectLst/>
                <a:latin typeface="Georgia" panose="02040502050405020303" pitchFamily="18" charset="0"/>
                <a:ea typeface="Calibri" panose="020F0502020204030204" pitchFamily="34" charset="0"/>
                <a:cs typeface="Arial" panose="020B0604020202020204" pitchFamily="34" charset="0"/>
              </a:rPr>
              <a:t>: “Sikäli kun tiedämme, vain me </a:t>
            </a:r>
            <a:r>
              <a:rPr lang="fi-FI" sz="1800" i="1" err="1">
                <a:effectLst/>
                <a:latin typeface="Georgia" panose="02040502050405020303" pitchFamily="18" charset="0"/>
                <a:ea typeface="Calibri" panose="020F0502020204030204" pitchFamily="34" charset="0"/>
                <a:cs typeface="Arial" panose="020B0604020202020204" pitchFamily="34" charset="0"/>
              </a:rPr>
              <a:t>sapiensit</a:t>
            </a:r>
            <a:r>
              <a:rPr lang="fi-FI" sz="1800" i="1">
                <a:effectLst/>
                <a:latin typeface="Georgia" panose="02040502050405020303" pitchFamily="18" charset="0"/>
                <a:ea typeface="Calibri" panose="020F0502020204030204" pitchFamily="34" charset="0"/>
                <a:cs typeface="Arial" panose="020B0604020202020204" pitchFamily="34" charset="0"/>
              </a:rPr>
              <a:t> pystymme puhumaan asioista, joita emme ole koskaan nähneet, koskettaneet tai haistaneet.”</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Kuvittelu on ihmisten supervoima, joka erottaa meidät muista eläimistä. </a:t>
            </a:r>
            <a:endParaRPr lang="fi-FI" sz="1800" i="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Samat alueet aivoissamme aktivoituvat silloin kun muistamme menneisyyttä tai kuvittelemme tulevaisuutta. Tulevaisuuden kuvittelu liittyy siis kykyymme muistaa</a:t>
            </a: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Tutkijat saivat ensimmäisiä viitteitä tästä hoitaessaan muistinmenetyksestä kärsiviä potilaita. Kun potilas oli menettänyt kyvyn muistaa mennyttä, vaikutti siltä, että hän oli menettänyt samalla myös kykynsä kuvitella tulevaa.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100">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100" i="1">
                <a:effectLst/>
                <a:latin typeface="Georgia" panose="02040502050405020303" pitchFamily="18" charset="0"/>
                <a:ea typeface="Calibri" panose="020F0502020204030204" pitchFamily="34" charset="0"/>
                <a:cs typeface="Arial" panose="020B0604020202020204" pitchFamily="34" charset="0"/>
              </a:rPr>
              <a:t>Extratietoa, jota voit halutessasi hyödyntää: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Tutkijat yrittävät edelleen selvittää, miten eri aivojen alueet liittyvät muistamis- ja kuvitteluprosesseihin, mutta suurilta osin kysymys on ikään kuin kohtausten ja maiseman rakentamisesta mielessä. Jokainen voi muistaa faktoja, mutta usein kun tietoisesti muistelee, muistaa jonkin kohtauksen tai näkymän menneestä. Ihmisellä on esimerkiksi kyky muistaa ääniä, hajuja ja tuntea tilanteessa koettuja tunteita uudelleen.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Samaan tapaan, kun kuvittelemme tulevaa, pyrimme eläytymään johonkin mitä voisi olla. Parhaimmillaan kuvittelun avulla pääsemme luomaan mielessämme kuvan, joka voi olla yhtä tarkka kuin muisto.</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20</a:t>
            </a:fld>
            <a:endParaRPr lang="fi-FI"/>
          </a:p>
        </p:txBody>
      </p:sp>
    </p:spTree>
    <p:extLst>
      <p:ext uri="{BB962C8B-B14F-4D97-AF65-F5344CB8AC3E}">
        <p14:creationId xmlns:p14="http://schemas.microsoft.com/office/powerpoint/2010/main" val="3768104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2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r>
              <a:rPr lang="fi-FI" sz="1800" i="1">
                <a:effectLst/>
                <a:latin typeface="Georgia" panose="02040502050405020303" pitchFamily="18" charset="0"/>
                <a:ea typeface="Calibri" panose="020F0502020204030204" pitchFamily="34" charset="0"/>
                <a:cs typeface="Arial" panose="020B0604020202020204" pitchFamily="34" charset="0"/>
              </a:rPr>
              <a:t>Katsotaan hetki menneisyyteen: mitä kaikkea 1900- ja 2000-luvulla on tapahtunut, joka on vaikuttanut siihen, millainen on maailma vuonna 2021? Harjoituksen tarkoituksena on toisaalta herätellä aivojemme aktivoitumaan myös tulevaisuusajatteluun, mutta myös auttaa hahmottamaan pitkää aikaväliä.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652" name="Google Shape;652;p26: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Aikajana </a:t>
            </a:r>
          </a:p>
          <a:p>
            <a:pPr marL="171450" indent="-171450">
              <a:lnSpc>
                <a:spcPct val="115000"/>
              </a:lnSpc>
              <a:spcAft>
                <a:spcPts val="1000"/>
              </a:spcAft>
              <a:buFont typeface="Arial" panose="020B060402020202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Katse menneisyyteen: </a:t>
            </a:r>
            <a:r>
              <a:rPr lang="fi-FI" sz="1100" b="1" i="1">
                <a:effectLst/>
                <a:latin typeface="Georgia" panose="02040502050405020303" pitchFamily="18" charset="0"/>
                <a:ea typeface="Calibri" panose="020F0502020204030204" pitchFamily="34" charset="0"/>
                <a:cs typeface="Arial" panose="020B0604020202020204" pitchFamily="34" charset="0"/>
              </a:rPr>
              <a:t>Millaiset asiat ovat vaikuttaneet siihen, minkälainen nykyhetki on?</a:t>
            </a:r>
          </a:p>
          <a:p>
            <a:pPr marL="171450" indent="-171450">
              <a:lnSpc>
                <a:spcPct val="115000"/>
              </a:lnSpc>
              <a:spcAft>
                <a:spcPts val="1000"/>
              </a:spcAft>
              <a:buFont typeface="Arial" panose="020B060402020202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Katse tulevaisuuteen: </a:t>
            </a:r>
            <a:r>
              <a:rPr lang="fi-FI" sz="1100" b="1" i="1">
                <a:effectLst/>
                <a:latin typeface="Georgia" panose="02040502050405020303" pitchFamily="18" charset="0"/>
                <a:ea typeface="Calibri" panose="020F0502020204030204" pitchFamily="34" charset="0"/>
                <a:cs typeface="Arial" panose="020B0604020202020204" pitchFamily="34" charset="0"/>
              </a:rPr>
              <a:t>Mitkä tämän hetken asiat vaikuttavat tulevaisuuteen?</a:t>
            </a:r>
          </a:p>
          <a:p>
            <a:pPr marL="171450" indent="-171450">
              <a:lnSpc>
                <a:spcPct val="115000"/>
              </a:lnSpc>
              <a:spcAft>
                <a:spcPts val="1000"/>
              </a:spcAft>
              <a:buFont typeface="Arial" panose="020B0604020202020204" pitchFamily="34" charset="0"/>
              <a:buChar char="•"/>
            </a:pPr>
            <a:endParaRPr lang="fi-FI" sz="1100" b="1" i="1">
              <a:effectLst/>
              <a:latin typeface="Georgia" panose="02040502050405020303" pitchFamily="18" charset="0"/>
              <a:ea typeface="Calibri" panose="020F0502020204030204" pitchFamily="34" charset="0"/>
              <a:cs typeface="Arial" panose="020B0604020202020204" pitchFamily="34" charset="0"/>
            </a:endParaRPr>
          </a:p>
          <a:p>
            <a:pPr marL="0" indent="0">
              <a:lnSpc>
                <a:spcPct val="115000"/>
              </a:lnSpc>
              <a:spcAft>
                <a:spcPts val="1000"/>
              </a:spcAft>
              <a:buFont typeface="Arial" panose="020B0604020202020204" pitchFamily="34" charset="0"/>
              <a:buNone/>
            </a:pPr>
            <a:r>
              <a:rPr lang="fi-FI" sz="1100" b="0" i="1">
                <a:effectLst/>
                <a:latin typeface="Georgia" panose="02040502050405020303" pitchFamily="18" charset="0"/>
                <a:ea typeface="Calibri" panose="020F0502020204030204" pitchFamily="34" charset="0"/>
                <a:cs typeface="Arial" panose="020B0604020202020204" pitchFamily="34" charset="0"/>
              </a:rPr>
              <a:t>PURKU</a:t>
            </a: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Äskeinen harjoitus teki näkyväksi, miten maailma on muuttunut ennenkin.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Ideana oli </a:t>
            </a:r>
            <a:r>
              <a:rPr lang="fi-FI" sz="1100" i="1">
                <a:effectLst/>
                <a:latin typeface="Georgia" panose="02040502050405020303" pitchFamily="18" charset="0"/>
                <a:ea typeface="Calibri" panose="020F0502020204030204" pitchFamily="34" charset="0"/>
                <a:cs typeface="Arial" panose="020B0604020202020204" pitchFamily="34" charset="0"/>
              </a:rPr>
              <a:t>avartaa ajatteluamme siitä, mitä kaikkea yllättävää ja uskomatonta menneisyydessä on tapahtunut, joka on vaikuttanut siihen, millainen yhteiskunta nyt on.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Merkitsemällä janalle tällä hetkellä tunnistamiamme asioita, saamme osviittaa siitä, minkälaiset asiat tai ilmiöt vaikuttavat tulevaisuuteen.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Times New Roman" panose="02020603050405020304" pitchFamily="18" charset="0"/>
              <a:buChar char="-"/>
              <a:tabLst>
                <a:tab pos="9144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Nyt tunnistamiemme asioiden lisäksi on iso joukko niitä mahdottomia ja uskomattomia juttuja, joita emme pysty ennakoimaan tai tunnistamaan tässä hetkessä.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Font typeface="Arial" panose="020B0604020202020204" pitchFamily="34" charset="0"/>
              <a:buNone/>
            </a:pPr>
            <a:endParaRPr lang="fi-FI" sz="1100">
              <a:effectLst/>
              <a:latin typeface="Calibri" panose="020F0502020204030204" pitchFamily="34" charset="0"/>
              <a:ea typeface="Calibri" panose="020F0502020204030204" pitchFamily="34" charset="0"/>
              <a:cs typeface="Arial" panose="020B0604020202020204" pitchFamily="34" charset="0"/>
            </a:endParaRPr>
          </a:p>
          <a:p>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22</a:t>
            </a:fld>
            <a:endParaRPr lang="fi-FI"/>
          </a:p>
        </p:txBody>
      </p:sp>
    </p:spTree>
    <p:extLst>
      <p:ext uri="{BB962C8B-B14F-4D97-AF65-F5344CB8AC3E}">
        <p14:creationId xmlns:p14="http://schemas.microsoft.com/office/powerpoint/2010/main" val="458630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Tulevaisuuden kuvittelu </a:t>
            </a:r>
          </a:p>
          <a:p>
            <a:pPr marL="285750" indent="-285750">
              <a:lnSpc>
                <a:spcPct val="115000"/>
              </a:lnSpc>
              <a:spcAft>
                <a:spcPts val="1000"/>
              </a:spcAft>
              <a:buFont typeface="Arial" panose="020B060402020202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Seuraavassa harjoituksessa matkaamme tulevaisuuteen ja kuvittelemme toivottavia tulevaisuuksia. </a:t>
            </a:r>
            <a:endParaRPr lang="fi-FI" sz="1800" i="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15000"/>
              </a:lnSpc>
              <a:spcAft>
                <a:spcPts val="1000"/>
              </a:spcAft>
              <a:buFont typeface="Arial" panose="020B060402020202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Joskus lyhytkin harjoitus voi viedä omaa ajattelua eteenpäin ja erityisen havahduttavaa on, kun saa nähdä toistenkin aatoksia.   </a:t>
            </a:r>
            <a:endParaRPr lang="fi-FI" sz="1800">
              <a:effectLst/>
              <a:latin typeface="Calibri" panose="020F0502020204030204" pitchFamily="34" charset="0"/>
              <a:ea typeface="Calibri" panose="020F0502020204030204" pitchFamily="34" charset="0"/>
              <a:cs typeface="Arial" panose="020B0604020202020204" pitchFamily="34" charset="0"/>
            </a:endParaRPr>
          </a:p>
          <a:p>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23</a:t>
            </a:fld>
            <a:endParaRPr lang="fi-FI"/>
          </a:p>
        </p:txBody>
      </p:sp>
    </p:spTree>
    <p:extLst>
      <p:ext uri="{BB962C8B-B14F-4D97-AF65-F5344CB8AC3E}">
        <p14:creationId xmlns:p14="http://schemas.microsoft.com/office/powerpoint/2010/main" val="3221807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2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Kuvittelun avulla tavoitteena on vahvistaa mahdollisuuslähtöistä ajattelua.</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779343" rtl="0" eaLnBrk="1" fontAlgn="auto" latinLnBrk="0" hangingPunct="1">
              <a:lnSpc>
                <a:spcPct val="115000"/>
              </a:lnSpc>
              <a:spcBef>
                <a:spcPts val="0"/>
              </a:spcBef>
              <a:spcAft>
                <a:spcPts val="0"/>
              </a:spcAft>
              <a:buClrTx/>
              <a:buSzTx/>
              <a:buFont typeface="Times New Roman" panose="02020603050405020304" pitchFamily="18" charset="0"/>
              <a:buChar char="-"/>
              <a:tabLst>
                <a:tab pos="457200" algn="l"/>
              </a:tabLst>
              <a:defRPr/>
            </a:pPr>
            <a:r>
              <a:rPr lang="fi-FI" sz="4000" b="0" i="1">
                <a:effectLst/>
                <a:latin typeface="Segoe UI" panose="020B0502040204020203" pitchFamily="34" charset="0"/>
              </a:rPr>
              <a:t>Pitäen nyt mielessä edellisissä harjoituksissa harjoitellut kaksi asiaa: oletusten haastaminen ja pitkän aikavälin ajattelun menneestä nykyisyyteen – millainen voisi olla toivottava tulevaisuus ja mitä haluat vahvistaa, jotta sitä kohti päätäisiin? Valitse ensin teema, jota käsittelet visiossasi</a:t>
            </a: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Kirjoittakaa visionne tulevaisuudesta muotoon ”Haluan vahvistaa mitä, jotta vuonna 2050 mikä on eri tavalla / mitä on tapahtunut / millainen maailma on”.</a:t>
            </a:r>
            <a:endParaRPr lang="fi-FI" sz="1800" i="1">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Vaikka kuvittelu on ihmisen supervoima, niin se on meille vaikeaa. Rationaaliseen ajatteluun harjaantuneina meille voi olla vaikea heittäytyä kuvittelun maailmaan. Nyt antakaa kuitenkin mennä!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Kuvitellaan ajallisesti vuotta 2050. Pyrkikää konkreettisuuteen, sillä se auttaa työpajan jatkovaiheissa. Tarkemmat ohjeet löytyvät dialta.</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684" name="Google Shape;684;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p2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10" name="Google Shape;710;p29: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3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nSpc>
                <a:spcPct val="115000"/>
              </a:lnSpc>
              <a:buFont typeface="Times New Roman" panose="02020603050405020304" pitchFamily="18" charset="0"/>
              <a:buChar char="-"/>
              <a:tabLst>
                <a:tab pos="457200" algn="l"/>
              </a:tabLst>
            </a:pP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Nyt siirrymme vaiheeseen, jossa teidän pitäisi löytää ryhmissä yhteinen suunta, jonka parissa jatkatte tämän työpajan loppuun.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Yhteisen vision kiteyttäminen ei ole helppo tehtävä, joten suhtautukaa tähän harjoituksena.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Kun olette jakaneet visioitanne tulevasta, äänestäkää. Kun olette tehneet valinnan, pyrkikää muokkaamaan siitä mahdollisimman konkreettinen visio: “Vuonna 2050 kuka/mikä/missä + verbi + mitä”.</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Välttäkää sellaista kompromissivisiota, johon yhdistätte kaikkien toiveet. </a:t>
            </a:r>
            <a:endParaRPr lang="fi-FI" sz="1800" i="0" u="none">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u="sng">
                <a:solidFill>
                  <a:srgbClr val="000000"/>
                </a:solidFill>
                <a:effectLst/>
                <a:latin typeface="Georgia" panose="02040502050405020303" pitchFamily="18" charset="0"/>
                <a:ea typeface="Calibri" panose="020F0502020204030204" pitchFamily="34" charset="0"/>
                <a:cs typeface="Arial" panose="020B0604020202020204" pitchFamily="34" charset="0"/>
              </a:rPr>
              <a:t>T</a:t>
            </a:r>
            <a:r>
              <a:rPr lang="fi-FI" sz="1800" i="1" u="none">
                <a:solidFill>
                  <a:srgbClr val="000000"/>
                </a:solidFill>
                <a:effectLst/>
                <a:latin typeface="Georgia" panose="02040502050405020303" pitchFamily="18" charset="0"/>
                <a:ea typeface="Calibri" panose="020F0502020204030204" pitchFamily="34" charset="0"/>
                <a:cs typeface="Arial" panose="020B0604020202020204" pitchFamily="34" charset="0"/>
              </a:rPr>
              <a:t>ässä on yksi esimerkki visiosta, joka liittyy tavallisten ihmisten hiilijalanjäljen pienentämiseen:</a:t>
            </a:r>
            <a:r>
              <a:rPr lang="fi-FI" sz="1800" u="none" kern="1200">
                <a:solidFill>
                  <a:srgbClr val="000000"/>
                </a:solidFill>
                <a:effectLst/>
                <a:latin typeface="Georgia" panose="02040502050405020303" pitchFamily="18" charset="0"/>
                <a:ea typeface="Georgia" panose="02040502050405020303" pitchFamily="18" charset="0"/>
                <a:cs typeface="Georgia" panose="02040502050405020303" pitchFamily="18" charset="0"/>
              </a:rPr>
              <a:t> </a:t>
            </a:r>
            <a:r>
              <a:rPr lang="fi-FI" sz="1800" i="1" u="none">
                <a:solidFill>
                  <a:srgbClr val="000000"/>
                </a:solidFill>
                <a:effectLst/>
                <a:latin typeface="Georgia" panose="02040502050405020303" pitchFamily="18" charset="0"/>
                <a:ea typeface="Calibri" panose="020F0502020204030204" pitchFamily="34" charset="0"/>
                <a:cs typeface="Arial" panose="020B0604020202020204" pitchFamily="34" charset="0"/>
              </a:rPr>
              <a:t>“Vuonna 2050 jokaisen suomalaisen hiilijalanjälki on 80 % pienempi kuin nyt.”</a:t>
            </a:r>
            <a:r>
              <a:rPr lang="fi-FI" sz="1800" i="1" u="none" baseline="30000">
                <a:solidFill>
                  <a:srgbClr val="000000"/>
                </a:solidFill>
                <a:effectLst/>
                <a:latin typeface="Georgia" panose="02040502050405020303" pitchFamily="18" charset="0"/>
                <a:ea typeface="Calibri" panose="020F0502020204030204" pitchFamily="34" charset="0"/>
                <a:cs typeface="Arial" panose="020B0604020202020204" pitchFamily="34" charset="0"/>
              </a:rPr>
              <a:t> </a:t>
            </a:r>
            <a:r>
              <a:rPr lang="en-US" sz="1800" u="none">
                <a:effectLst/>
                <a:latin typeface="Calibri" panose="020F0502020204030204" pitchFamily="34" charset="0"/>
                <a:ea typeface="Calibri" panose="020F0502020204030204" pitchFamily="34" charset="0"/>
                <a:cs typeface="Arial" panose="020B0604020202020204" pitchFamily="34" charset="0"/>
              </a:rPr>
              <a:t> </a:t>
            </a:r>
            <a:r>
              <a:rPr lang="en-US" sz="1800" i="1" u="none">
                <a:effectLst/>
                <a:highlight>
                  <a:srgbClr val="00FFFF"/>
                </a:highlight>
                <a:latin typeface="Georgia" panose="02040502050405020303" pitchFamily="18" charset="0"/>
                <a:ea typeface="Calibri" panose="020F0502020204030204" pitchFamily="34" charset="0"/>
                <a:cs typeface="Arial" panose="020B0604020202020204" pitchFamily="34" charset="0"/>
              </a:rPr>
              <a:t> </a:t>
            </a:r>
            <a:r>
              <a:rPr lang="en-US" sz="1800" u="none">
                <a:effectLst/>
                <a:latin typeface="Calibri" panose="020F0502020204030204" pitchFamily="34" charset="0"/>
                <a:ea typeface="Calibri" panose="020F0502020204030204" pitchFamily="34" charset="0"/>
                <a:cs typeface="Arial" panose="020B0604020202020204" pitchFamily="34" charset="0"/>
              </a:rPr>
              <a:t> </a:t>
            </a:r>
            <a:endParaRPr lang="fi-FI" sz="1800" u="none">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fi-FI" sz="1800" u="none">
                <a:effectLst/>
                <a:latin typeface="Calibri" panose="020F0502020204030204" pitchFamily="34" charset="0"/>
                <a:ea typeface="Calibri" panose="020F0502020204030204" pitchFamily="34" charset="0"/>
                <a:cs typeface="Arial" panose="020B0604020202020204" pitchFamily="34" charset="0"/>
              </a:rPr>
              <a:t> </a:t>
            </a:r>
          </a:p>
          <a:p>
            <a:pPr marL="0" lvl="0" indent="0" algn="l" rtl="0">
              <a:lnSpc>
                <a:spcPct val="100000"/>
              </a:lnSpc>
              <a:spcBef>
                <a:spcPts val="0"/>
              </a:spcBef>
              <a:spcAft>
                <a:spcPts val="0"/>
              </a:spcAft>
              <a:buSzPts val="1400"/>
              <a:buNone/>
            </a:pPr>
            <a:endParaRPr/>
          </a:p>
        </p:txBody>
      </p:sp>
      <p:sp>
        <p:nvSpPr>
          <p:cNvPr id="719" name="Google Shape;719;p30: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1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Työpajan neljännessä ja viimeisessä osuudessa pureudumme keinoihin: miten minä ja organisaationi voin olla muutoksentekijä?</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Kuka tahansa voi olla muutoksentekijä. Mutta muutoksen tekeminen edellyttää tulevaisuusajattelua: kykyä hahmotella mielikuvaa toivotusta tulevaisuudesta ja keinoista sen saavuttamiseksi.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520" name="Google Shape;520;p1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extLst>
      <p:ext uri="{BB962C8B-B14F-4D97-AF65-F5344CB8AC3E}">
        <p14:creationId xmlns:p14="http://schemas.microsoft.com/office/powerpoint/2010/main" val="2867054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3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Kerron alkuun tarinan eräästä keinosta vaikuttaa.</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Ei yksi twiitti muuta maailmaa, mutta onnistuneella somevaikuttamisella voi saada paljon aikaan.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Kansainvälisen politiikan tutkijan </a:t>
            </a:r>
            <a:r>
              <a:rPr lang="fi-FI" sz="1800" b="1" i="1">
                <a:effectLst/>
                <a:latin typeface="Georgia" panose="02040502050405020303" pitchFamily="18" charset="0"/>
                <a:ea typeface="Calibri" panose="020F0502020204030204" pitchFamily="34" charset="0"/>
                <a:cs typeface="Arial" panose="020B0604020202020204" pitchFamily="34" charset="0"/>
              </a:rPr>
              <a:t>Saara Särmä</a:t>
            </a:r>
            <a:r>
              <a:rPr lang="fi-FI" sz="1800" i="1">
                <a:effectLst/>
                <a:latin typeface="Georgia" panose="02040502050405020303" pitchFamily="18" charset="0"/>
                <a:ea typeface="Calibri" panose="020F0502020204030204" pitchFamily="34" charset="0"/>
                <a:cs typeface="Arial" panose="020B0604020202020204" pitchFamily="34" charset="0"/>
              </a:rPr>
              <a:t> kyllästyi katselemaan miespaneeleita. Hän rupesi keräämään </a:t>
            </a:r>
            <a:r>
              <a:rPr lang="fi-FI" sz="1800" i="1" err="1">
                <a:effectLst/>
                <a:latin typeface="Georgia" panose="02040502050405020303" pitchFamily="18" charset="0"/>
                <a:ea typeface="Calibri" panose="020F0502020204030204" pitchFamily="34" charset="0"/>
                <a:cs typeface="Arial" panose="020B0604020202020204" pitchFamily="34" charset="0"/>
              </a:rPr>
              <a:t>tumblr</a:t>
            </a:r>
            <a:r>
              <a:rPr lang="fi-FI" sz="1800" i="1">
                <a:effectLst/>
                <a:latin typeface="Georgia" panose="02040502050405020303" pitchFamily="18" charset="0"/>
                <a:ea typeface="Calibri" panose="020F0502020204030204" pitchFamily="34" charset="0"/>
                <a:cs typeface="Arial" panose="020B0604020202020204" pitchFamily="34" charset="0"/>
              </a:rPr>
              <a:t>-sivustolleen kuvia paneelikeskusteluista, joissa oli keskustelemassa pelkkiä miehiä. Aineistoa kertyi nopeasti ja paljon.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Jossain vaiheessa Särmä keksi, että vastaavien tapauksien näkyväksi tekeminen voisi toimia huumorin kautta. Syntyi "</a:t>
            </a:r>
            <a:r>
              <a:rPr lang="fi-FI" sz="1800" i="1" err="1">
                <a:effectLst/>
                <a:latin typeface="Georgia" panose="02040502050405020303" pitchFamily="18" charset="0"/>
                <a:ea typeface="Calibri" panose="020F0502020204030204" pitchFamily="34" charset="0"/>
                <a:cs typeface="Arial" panose="020B0604020202020204" pitchFamily="34" charset="0"/>
              </a:rPr>
              <a:t>All</a:t>
            </a:r>
            <a:r>
              <a:rPr lang="fi-FI" sz="1800" i="1">
                <a:effectLst/>
                <a:latin typeface="Georgia" panose="02040502050405020303" pitchFamily="18" charset="0"/>
                <a:ea typeface="Calibri" panose="020F0502020204030204" pitchFamily="34" charset="0"/>
                <a:cs typeface="Arial" panose="020B0604020202020204" pitchFamily="34" charset="0"/>
              </a:rPr>
              <a:t> Male </a:t>
            </a:r>
            <a:r>
              <a:rPr lang="fi-FI" sz="1800" i="1" err="1">
                <a:effectLst/>
                <a:latin typeface="Georgia" panose="02040502050405020303" pitchFamily="18" charset="0"/>
                <a:ea typeface="Calibri" panose="020F0502020204030204" pitchFamily="34" charset="0"/>
                <a:cs typeface="Arial" panose="020B0604020202020204" pitchFamily="34" charset="0"/>
              </a:rPr>
              <a:t>Panel</a:t>
            </a:r>
            <a:r>
              <a:rPr lang="fi-FI" sz="1800" i="1">
                <a:effectLst/>
                <a:latin typeface="Georgia" panose="02040502050405020303" pitchFamily="18" charset="0"/>
                <a:ea typeface="Calibri" panose="020F0502020204030204" pitchFamily="34" charset="0"/>
                <a:cs typeface="Arial" panose="020B0604020202020204" pitchFamily="34" charset="0"/>
              </a:rPr>
              <a:t>" -meemi, jossa maskuliinisuuden ruumiillistuma näyttelijä David </a:t>
            </a:r>
            <a:r>
              <a:rPr lang="fi-FI" sz="1800" i="1" err="1">
                <a:effectLst/>
                <a:latin typeface="Georgia" panose="02040502050405020303" pitchFamily="18" charset="0"/>
                <a:ea typeface="Calibri" panose="020F0502020204030204" pitchFamily="34" charset="0"/>
                <a:cs typeface="Arial" panose="020B0604020202020204" pitchFamily="34" charset="0"/>
              </a:rPr>
              <a:t>Hasselhoff</a:t>
            </a:r>
            <a:r>
              <a:rPr lang="fi-FI" sz="1800" i="1">
                <a:effectLst/>
                <a:latin typeface="Georgia" panose="02040502050405020303" pitchFamily="18" charset="0"/>
                <a:ea typeface="Calibri" panose="020F0502020204030204" pitchFamily="34" charset="0"/>
                <a:cs typeface="Arial" panose="020B0604020202020204" pitchFamily="34" charset="0"/>
              </a:rPr>
              <a:t> näyttää peukkua järjestäjille, jotka ovat saaneet aikaan miespaneelin.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Särmä ei suinkaan ollut ensimmäinen, joka oli kiinnittänyt aiheeseen huomiota, mutta vasta hänen meeminsä myötä ilmiöstä kasvoi kansainvälistä mainetta niittänyt </a:t>
            </a:r>
            <a:r>
              <a:rPr lang="fi-FI" sz="1800" i="1" err="1">
                <a:effectLst/>
                <a:latin typeface="Georgia" panose="02040502050405020303" pitchFamily="18" charset="0"/>
                <a:ea typeface="Calibri" panose="020F0502020204030204" pitchFamily="34" charset="0"/>
                <a:cs typeface="Arial" panose="020B0604020202020204" pitchFamily="34" charset="0"/>
              </a:rPr>
              <a:t>viraali</a:t>
            </a:r>
            <a:r>
              <a:rPr lang="fi-FI" sz="1800" i="1">
                <a:effectLst/>
                <a:latin typeface="Georgia" panose="02040502050405020303" pitchFamily="18" charset="0"/>
                <a:ea typeface="Calibri" panose="020F0502020204030204" pitchFamily="34" charset="0"/>
                <a:cs typeface="Arial" panose="020B0604020202020204" pitchFamily="34" charset="0"/>
              </a:rPr>
              <a:t>-ilmiö, josta tekivät juttuja useat kansainväliset mediat.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Meemissä on huumoria, uutuusarvoa, yksinkertaisuutta ja tarttumapintaa monien arkipäiväisiin kokemuksiin. Sen voi omaksua ja jakaa eteenpäin hetkessä. Siihen kytkeytyy myös varsin yksinkertainen toimintakehotus: miespaneeli harvoin on pakon sanelema vaihtoehto, vaan tiedostamaton helppo valinta.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Särmän </a:t>
            </a:r>
            <a:r>
              <a:rPr lang="fi-FI" sz="1800" i="1" err="1">
                <a:effectLst/>
                <a:latin typeface="Georgia" panose="02040502050405020303" pitchFamily="18" charset="0"/>
                <a:ea typeface="Calibri" panose="020F0502020204030204" pitchFamily="34" charset="0"/>
                <a:cs typeface="Arial" panose="020B0604020202020204" pitchFamily="34" charset="0"/>
              </a:rPr>
              <a:t>tumblr</a:t>
            </a:r>
            <a:r>
              <a:rPr lang="fi-FI" sz="1800" i="1">
                <a:effectLst/>
                <a:latin typeface="Georgia" panose="02040502050405020303" pitchFamily="18" charset="0"/>
                <a:ea typeface="Calibri" panose="020F0502020204030204" pitchFamily="34" charset="0"/>
                <a:cs typeface="Arial" panose="020B0604020202020204" pitchFamily="34" charset="0"/>
              </a:rPr>
              <a:t>-sivustolla miespaneeleita on onniteltu jo yli 2000 kertaa, sosiaalisessa mediassa päivittäin.</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781" name="Google Shape;781;p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55000" lnSpcReduction="20000"/>
          </a:bodyPr>
          <a:lstStyle/>
          <a:p>
            <a:pPr>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Muutoksentekemisen eri tasot </a:t>
            </a:r>
          </a:p>
          <a:p>
            <a:pPr marL="285750" indent="-285750">
              <a:lnSpc>
                <a:spcPct val="115000"/>
              </a:lnSpc>
              <a:spcAft>
                <a:spcPts val="1000"/>
              </a:spcAft>
              <a:buFont typeface="Arial" panose="020B060402020202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Muutosta kirittäviä tekoja kannattaa tarkastella eri näkökulmista. Tänään me keskitymme miettimään tulevaisuuteen vaikuttamista kolmen eri kysymyksen kautta. </a:t>
            </a:r>
            <a:endParaRPr lang="fi-FI" sz="1800" i="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15000"/>
              </a:lnSpc>
              <a:spcAft>
                <a:spcPts val="1000"/>
              </a:spcAft>
              <a:buFont typeface="Arial" panose="020B060402020202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Kun mietimme polkua kohti valitsemaamme visiota, voimme kysyä</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800" i="1">
                <a:effectLst/>
                <a:latin typeface="Georgia" panose="02040502050405020303" pitchFamily="18"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b="1" i="1">
                <a:effectLst/>
                <a:latin typeface="Georgia" panose="02040502050405020303" pitchFamily="18" charset="0"/>
                <a:ea typeface="Calibri" panose="020F0502020204030204" pitchFamily="34" charset="0"/>
                <a:cs typeface="Arial" panose="020B0604020202020204" pitchFamily="34" charset="0"/>
              </a:rPr>
              <a:t>1) Miten käyttäytymisemme tai toimintamme tulisi muuttua? </a:t>
            </a:r>
            <a:r>
              <a:rPr lang="fi-FI" sz="1800" i="1">
                <a:effectLst/>
                <a:latin typeface="Georgia" panose="02040502050405020303" pitchFamily="18" charset="0"/>
                <a:ea typeface="Calibri" panose="020F0502020204030204" pitchFamily="34" charset="0"/>
                <a:cs typeface="Arial" panose="020B0604020202020204" pitchFamily="34" charset="0"/>
              </a:rPr>
              <a:t> Voisiko jokin uusi palvelu, teknologia tai keksintö vaikuttaa toivotulla tavalla ihmisten käyttäytymisen? Esimerkiksi erilaiset kasviproteiinivalmisteet voivat helpottaa joidenkin ihmisten siirtymistä kasvispainotteisempaan ruokavalioon. Helsingin Sanomien sukupuolilaskuri taas on esimerkki teknologisesta palvelusta, joka mahdollistaa sen selvittämisen, miten tasapuolisesti journalismissa kuuluu naisten ja miesten ääni.</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800" i="1">
                <a:effectLst/>
                <a:latin typeface="Georgia" panose="02040502050405020303" pitchFamily="18"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800" b="1" i="1">
                <a:effectLst/>
                <a:latin typeface="Georgia" panose="02040502050405020303" pitchFamily="18" charset="0"/>
                <a:ea typeface="Calibri" panose="020F0502020204030204" pitchFamily="34" charset="0"/>
                <a:cs typeface="Arial" panose="020B0604020202020204" pitchFamily="34" charset="0"/>
              </a:rPr>
              <a:t>2) Mitä rakenteissa pitäisi muuttua?</a:t>
            </a:r>
            <a:r>
              <a:rPr lang="fi-FI" sz="1800" i="1">
                <a:effectLst/>
                <a:latin typeface="Georgia" panose="02040502050405020303" pitchFamily="18" charset="0"/>
                <a:ea typeface="Calibri" panose="020F0502020204030204" pitchFamily="34" charset="0"/>
                <a:cs typeface="Arial" panose="020B0604020202020204" pitchFamily="34" charset="0"/>
              </a:rPr>
              <a:t> Yhteiskunta voi ohjata käyttäytymistä ja toimintaa mm. lailla ja säädöksillä. Millainen on esimerkiksi verotus, tukeeko se fossiilisten polttoaineiden käyttöä vai kannustaako se puhtaan energian investointeihin? Tai </a:t>
            </a:r>
            <a:r>
              <a:rPr lang="fi-FI" sz="1800" i="1" err="1">
                <a:effectLst/>
                <a:latin typeface="Georgia" panose="02040502050405020303" pitchFamily="18" charset="0"/>
                <a:ea typeface="Calibri" panose="020F0502020204030204" pitchFamily="34" charset="0"/>
                <a:cs typeface="Arial" panose="020B0604020202020204" pitchFamily="34" charset="0"/>
              </a:rPr>
              <a:t>All</a:t>
            </a:r>
            <a:r>
              <a:rPr lang="fi-FI" sz="1800" i="1">
                <a:effectLst/>
                <a:latin typeface="Georgia" panose="02040502050405020303" pitchFamily="18" charset="0"/>
                <a:ea typeface="Calibri" panose="020F0502020204030204" pitchFamily="34" charset="0"/>
                <a:cs typeface="Arial" panose="020B0604020202020204" pitchFamily="34" charset="0"/>
              </a:rPr>
              <a:t> </a:t>
            </a:r>
            <a:r>
              <a:rPr lang="fi-FI" sz="1800" i="1" err="1">
                <a:effectLst/>
                <a:latin typeface="Georgia" panose="02040502050405020303" pitchFamily="18" charset="0"/>
                <a:ea typeface="Calibri" panose="020F0502020204030204" pitchFamily="34" charset="0"/>
                <a:cs typeface="Arial" panose="020B0604020202020204" pitchFamily="34" charset="0"/>
              </a:rPr>
              <a:t>male</a:t>
            </a:r>
            <a:r>
              <a:rPr lang="fi-FI" sz="1800" i="1">
                <a:effectLst/>
                <a:latin typeface="Georgia" panose="02040502050405020303" pitchFamily="18" charset="0"/>
                <a:ea typeface="Calibri" panose="020F0502020204030204" pitchFamily="34" charset="0"/>
                <a:cs typeface="Arial" panose="020B0604020202020204" pitchFamily="34" charset="0"/>
              </a:rPr>
              <a:t> </a:t>
            </a:r>
            <a:r>
              <a:rPr lang="fi-FI" sz="1800" i="1" err="1">
                <a:effectLst/>
                <a:latin typeface="Georgia" panose="02040502050405020303" pitchFamily="18" charset="0"/>
                <a:ea typeface="Calibri" panose="020F0502020204030204" pitchFamily="34" charset="0"/>
                <a:cs typeface="Arial" panose="020B0604020202020204" pitchFamily="34" charset="0"/>
              </a:rPr>
              <a:t>panel</a:t>
            </a:r>
            <a:r>
              <a:rPr lang="fi-FI" sz="1800" i="1">
                <a:effectLst/>
                <a:latin typeface="Georgia" panose="02040502050405020303" pitchFamily="18" charset="0"/>
                <a:ea typeface="Calibri" panose="020F0502020204030204" pitchFamily="34" charset="0"/>
                <a:cs typeface="Arial" panose="020B0604020202020204" pitchFamily="34" charset="0"/>
              </a:rPr>
              <a:t> -teemaa jatkaen: millä tavalla sukupuolikiintiöt vaikuttavat sukupuolten tasa-arvoon?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lvl="1"/>
            <a:r>
              <a:rPr lang="fi-FI" sz="1800" b="1" i="1">
                <a:effectLst/>
                <a:latin typeface="Georgia" panose="02040502050405020303" pitchFamily="18" charset="0"/>
                <a:ea typeface="Calibri" panose="020F0502020204030204" pitchFamily="34" charset="0"/>
                <a:cs typeface="Arial" panose="020B0604020202020204" pitchFamily="34" charset="0"/>
              </a:rPr>
              <a:t>3) Miten ajattelumme ja uskomustemme pitäisi muuttua?</a:t>
            </a:r>
            <a:r>
              <a:rPr lang="fi-FI" sz="1800" i="1">
                <a:effectLst/>
                <a:latin typeface="Georgia" panose="02040502050405020303" pitchFamily="18" charset="0"/>
                <a:ea typeface="Calibri" panose="020F0502020204030204" pitchFamily="34" charset="0"/>
                <a:cs typeface="Arial" panose="020B0604020202020204" pitchFamily="34" charset="0"/>
              </a:rPr>
              <a:t> Merkittävin ja samalla hitain muutos tapahtuu arvojen, ihanteiden, maailmankuvien ja ajattelumallien tasolla.  Millainen on esimerkiksi suhteemme luontoon, nähdäänkö sille arvo itsessään vai onko se ihmisten resurssi? Entä mitä ajattelemme esim. sukupuolten tasa-arvosta. Tässä kohtaa hyvänä esimerkkinä ajattelumalleihin vaikuttamisesta on myös äsken kuultu </a:t>
            </a:r>
            <a:r>
              <a:rPr lang="fi-FI" sz="1800" i="1" err="1">
                <a:effectLst/>
                <a:latin typeface="Georgia" panose="02040502050405020303" pitchFamily="18" charset="0"/>
                <a:ea typeface="Calibri" panose="020F0502020204030204" pitchFamily="34" charset="0"/>
                <a:cs typeface="Arial" panose="020B0604020202020204" pitchFamily="34" charset="0"/>
              </a:rPr>
              <a:t>All</a:t>
            </a:r>
            <a:r>
              <a:rPr lang="fi-FI" sz="1800" i="1">
                <a:effectLst/>
                <a:latin typeface="Georgia" panose="02040502050405020303" pitchFamily="18" charset="0"/>
                <a:ea typeface="Calibri" panose="020F0502020204030204" pitchFamily="34" charset="0"/>
                <a:cs typeface="Arial" panose="020B0604020202020204" pitchFamily="34" charset="0"/>
              </a:rPr>
              <a:t> </a:t>
            </a:r>
            <a:r>
              <a:rPr lang="fi-FI" sz="1800" i="1" err="1">
                <a:effectLst/>
                <a:latin typeface="Georgia" panose="02040502050405020303" pitchFamily="18" charset="0"/>
                <a:ea typeface="Calibri" panose="020F0502020204030204" pitchFamily="34" charset="0"/>
                <a:cs typeface="Arial" panose="020B0604020202020204" pitchFamily="34" charset="0"/>
              </a:rPr>
              <a:t>male</a:t>
            </a:r>
            <a:r>
              <a:rPr lang="fi-FI" sz="1800" i="1">
                <a:effectLst/>
                <a:latin typeface="Georgia" panose="02040502050405020303" pitchFamily="18" charset="0"/>
                <a:ea typeface="Calibri" panose="020F0502020204030204" pitchFamily="34" charset="0"/>
                <a:cs typeface="Arial" panose="020B0604020202020204" pitchFamily="34" charset="0"/>
              </a:rPr>
              <a:t> </a:t>
            </a:r>
            <a:r>
              <a:rPr lang="fi-FI" sz="1800" i="1" err="1">
                <a:effectLst/>
                <a:latin typeface="Georgia" panose="02040502050405020303" pitchFamily="18" charset="0"/>
                <a:ea typeface="Calibri" panose="020F0502020204030204" pitchFamily="34" charset="0"/>
                <a:cs typeface="Arial" panose="020B0604020202020204" pitchFamily="34" charset="0"/>
              </a:rPr>
              <a:t>panel</a:t>
            </a:r>
            <a:r>
              <a:rPr lang="fi-FI" sz="1800" i="1">
                <a:effectLst/>
                <a:latin typeface="Georgia" panose="02040502050405020303" pitchFamily="18" charset="0"/>
                <a:ea typeface="Calibri" panose="020F0502020204030204" pitchFamily="34" charset="0"/>
                <a:cs typeface="Arial" panose="020B0604020202020204" pitchFamily="34" charset="0"/>
              </a:rPr>
              <a:t>. Millainen teko vaikuttaa ihmisten ajatusmalleihin? </a:t>
            </a:r>
            <a:endParaRPr lang="fi-FI" b="1">
              <a:solidFill>
                <a:prstClr val="black"/>
              </a:solidFill>
            </a:endParaRPr>
          </a:p>
        </p:txBody>
      </p:sp>
      <p:sp>
        <p:nvSpPr>
          <p:cNvPr id="4" name="Dian numeron paikkamerkki 3"/>
          <p:cNvSpPr>
            <a:spLocks noGrp="1"/>
          </p:cNvSpPr>
          <p:nvPr>
            <p:ph type="sldNum" sz="quarter" idx="5"/>
          </p:nvPr>
        </p:nvSpPr>
        <p:spPr/>
        <p:txBody>
          <a:bodyPr/>
          <a:lstStyle/>
          <a:p>
            <a:pPr marL="0" marR="0" lvl="0" indent="0" algn="r" defTabSz="925464" rtl="0" eaLnBrk="1" fontAlgn="base" latinLnBrk="0" hangingPunct="1">
              <a:lnSpc>
                <a:spcPct val="100000"/>
              </a:lnSpc>
              <a:spcBef>
                <a:spcPct val="0"/>
              </a:spcBef>
              <a:spcAft>
                <a:spcPct val="0"/>
              </a:spcAft>
              <a:buClrTx/>
              <a:buSzTx/>
              <a:buFontTx/>
              <a:buNone/>
              <a:tabLst/>
              <a:defRPr/>
            </a:pPr>
            <a:fld id="{B2736A07-9C51-40D5-9EDD-0D75448F2C9D}" type="slidenum">
              <a:rPr kumimoji="0" lang="fi-FI"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25464" rtl="0" eaLnBrk="1" fontAlgn="base" latinLnBrk="0" hangingPunct="1">
                <a:lnSpc>
                  <a:spcPct val="100000"/>
                </a:lnSpc>
                <a:spcBef>
                  <a:spcPct val="0"/>
                </a:spcBef>
                <a:spcAft>
                  <a:spcPct val="0"/>
                </a:spcAft>
                <a:buClrTx/>
                <a:buSzTx/>
                <a:buFontTx/>
                <a:buNone/>
                <a:tabLst/>
                <a:defRPr/>
              </a:pPr>
              <a:t>29</a:t>
            </a:fld>
            <a:endParaRPr kumimoji="0" lang="fi-FI"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1908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r>
              <a:rPr lang="fi-FI" sz="1800" i="1">
                <a:effectLst/>
                <a:latin typeface="Georgia" panose="02040502050405020303" pitchFamily="18" charset="0"/>
                <a:ea typeface="Calibri" panose="020F0502020204030204" pitchFamily="34" charset="0"/>
                <a:cs typeface="Arial" panose="020B0604020202020204" pitchFamily="34" charset="0"/>
              </a:rPr>
              <a:t>Mitä sinulle tulee mieleen sanasta tulevaisuus?</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312" name="Google Shape;312;p12: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1326404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0" name="Google Shape;850;p3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51" name="Google Shape;851;p39: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base"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sz="12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base" latinLnBrk="0" hangingPunct="1">
                <a:lnSpc>
                  <a:spcPct val="100000"/>
                </a:lnSpc>
                <a:spcBef>
                  <a:spcPts val="0"/>
                </a:spcBef>
                <a:spcAft>
                  <a:spcPts val="0"/>
                </a:spcAft>
                <a:buClr>
                  <a:srgbClr val="000000"/>
                </a:buClr>
                <a:buSzPts val="1200"/>
                <a:buFont typeface="Arial"/>
                <a:buNone/>
                <a:tabLst/>
                <a:defRPr/>
              </a:pPr>
              <a:t>30</a:t>
            </a:fld>
            <a:endParaRPr kumimoji="0" sz="12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800893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3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92500" lnSpcReduction="20000"/>
          </a:bodyPr>
          <a:lstStyle/>
          <a:p>
            <a:pPr>
              <a:lnSpc>
                <a:spcPct val="115000"/>
              </a:lnSpc>
              <a:spcAft>
                <a:spcPts val="1000"/>
              </a:spcAft>
            </a:pPr>
            <a:r>
              <a:rPr lang="fi-FI" sz="1100" b="1" i="1">
                <a:effectLst/>
                <a:latin typeface="Georgia" panose="02040502050405020303" pitchFamily="18" charset="0"/>
                <a:ea typeface="Calibri" panose="020F0502020204030204" pitchFamily="34" charset="0"/>
                <a:cs typeface="Arial" panose="020B0604020202020204" pitchFamily="34" charset="0"/>
              </a:rPr>
              <a:t>Mitä nyt pitäisi tehdä, jotta visionne voisi toteutua? </a:t>
            </a:r>
            <a:r>
              <a:rPr lang="fi-FI" sz="1100" b="0" i="1">
                <a:effectLst/>
                <a:latin typeface="Georgia" panose="02040502050405020303" pitchFamily="18" charset="0"/>
                <a:ea typeface="Calibri" panose="020F0502020204030204" pitchFamily="34" charset="0"/>
                <a:cs typeface="Arial" panose="020B0604020202020204" pitchFamily="34" charset="0"/>
              </a:rPr>
              <a:t>Seuraava tehtävä on kaksiosainen. </a:t>
            </a:r>
          </a:p>
          <a:p>
            <a:pPr>
              <a:lnSpc>
                <a:spcPct val="115000"/>
              </a:lnSpc>
              <a:spcAft>
                <a:spcPts val="1000"/>
              </a:spcAft>
            </a:pPr>
            <a:endParaRPr lang="fi-FI" sz="1100" i="1">
              <a:effectLst/>
              <a:latin typeface="Georgia" panose="02040502050405020303" pitchFamily="18" charset="0"/>
              <a:ea typeface="Calibri" panose="020F0502020204030204" pitchFamily="34" charset="0"/>
              <a:cs typeface="Arial" panose="020B0604020202020204" pitchFamily="34" charset="0"/>
            </a:endParaRPr>
          </a:p>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Miten käytännössä? 15 min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Hyppäätte muutoksentekijän saappaisiin.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Ideoikaa </a:t>
            </a:r>
            <a:r>
              <a:rPr lang="fi-FI" sz="1100" b="1" i="1">
                <a:effectLst/>
                <a:latin typeface="Georgia" panose="02040502050405020303" pitchFamily="18" charset="0"/>
                <a:ea typeface="Calibri" panose="020F0502020204030204" pitchFamily="34" charset="0"/>
                <a:cs typeface="Arial" panose="020B0604020202020204" pitchFamily="34" charset="0"/>
              </a:rPr>
              <a:t>3 tekoa, jotka veisivät kohti vision toteutumista </a:t>
            </a:r>
            <a:r>
              <a:rPr lang="fi-FI" sz="1100" i="1">
                <a:effectLst/>
                <a:latin typeface="Georgia" panose="02040502050405020303" pitchFamily="18" charset="0"/>
                <a:ea typeface="Calibri" panose="020F0502020204030204" pitchFamily="34" charset="0"/>
                <a:cs typeface="Arial" panose="020B0604020202020204" pitchFamily="34" charset="0"/>
              </a:rPr>
              <a:t>ja kirjatkaa ne Miroon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Teko, joka vaikuttaa ajattelumalleihin?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Teko, joka vaikuttaa rakenteisiin (esim. verot, lait)?</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Teko, joka vaikuttaa käyttäytymisemme tai toimintamme?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100" i="1">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Ideoikaa tekoja oman ryhmänne näkökulmasta: mitä te voisitte tehdä?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Tehtävä on haastava, joten tässä vaiheessa heittäytykää ideoimaan, toteutussuunnitelmaa ei tarvitse vielä miettiä.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i-FI" sz="1100" b="1" i="1">
                <a:effectLst/>
                <a:latin typeface="Georgia" panose="02040502050405020303" pitchFamily="18" charset="0"/>
                <a:ea typeface="Calibri" panose="020F0502020204030204" pitchFamily="34" charset="0"/>
                <a:cs typeface="Arial" panose="020B0604020202020204" pitchFamily="34" charset="0"/>
              </a:rPr>
              <a:t>Miltä matka kohti valitsemaanne visiota näyttäisi ja kuulostaisi?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Miten käytännössä? 10 min</a:t>
            </a:r>
            <a:endParaRPr lang="fi-FI" sz="1100" i="0">
              <a:effectLst/>
              <a:latin typeface="Calibri" panose="020F0502020204030204" pitchFamily="34" charset="0"/>
              <a:ea typeface="Calibri" panose="020F0502020204030204" pitchFamily="34" charset="0"/>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Työskentelette Tulevaisuuden Sanomien ajankohtaistoimituksessa ja tehtävänänne on luoda etusivu vuodelta 2048.</a:t>
            </a:r>
            <a:endParaRPr lang="fi-FI" sz="1100" i="0">
              <a:effectLst/>
              <a:latin typeface="Calibri" panose="020F0502020204030204" pitchFamily="34" charset="0"/>
              <a:ea typeface="Calibri" panose="020F0502020204030204" pitchFamily="34" charset="0"/>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Kirjoittakaa sellainen pääuutinen, joka kuvaisi maailmaa matkalla kohti luomaanne visiota. Jos haluatte, voitte kirjata myös pienempiä uutisia</a:t>
            </a:r>
            <a:endParaRPr/>
          </a:p>
        </p:txBody>
      </p:sp>
      <p:sp>
        <p:nvSpPr>
          <p:cNvPr id="843" name="Google Shape;843;p3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extLst>
      <p:ext uri="{BB962C8B-B14F-4D97-AF65-F5344CB8AC3E}">
        <p14:creationId xmlns:p14="http://schemas.microsoft.com/office/powerpoint/2010/main" val="1342637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92500"/>
          </a:bodyPr>
          <a:lstStyle/>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Lyhyt kertaus siitä, mitä tämän työpajan aikana olemme tehneet </a:t>
            </a:r>
            <a:r>
              <a:rPr lang="fi-FI" sz="1100" b="1" i="1">
                <a:effectLst/>
                <a:latin typeface="Georgia" panose="02040502050405020303" pitchFamily="18" charset="0"/>
                <a:ea typeface="Calibri" panose="020F0502020204030204" pitchFamily="34" charset="0"/>
                <a:cs typeface="Arial" panose="020B0604020202020204" pitchFamily="34" charset="0"/>
              </a:rPr>
              <a:t>ja miksi</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Tulevaisuuteen vaikuttamista voidaan tarkastella kolmen toistuvan vaiheen kautta:</a:t>
            </a:r>
          </a:p>
          <a:p>
            <a:pPr marL="342900" lvl="0" indent="-342900">
              <a:lnSpc>
                <a:spcPct val="115000"/>
              </a:lnSpc>
              <a:buFont typeface="Times New Roman" panose="02020603050405020304" pitchFamily="18" charset="0"/>
              <a:buChar char="-"/>
              <a:tabLst>
                <a:tab pos="457200" algn="l"/>
              </a:tabLst>
            </a:pP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arenR"/>
            </a:pPr>
            <a:r>
              <a:rPr lang="fi-FI" sz="1100" b="1" i="1">
                <a:effectLst/>
                <a:latin typeface="Georgia" panose="02040502050405020303" pitchFamily="18" charset="0"/>
                <a:ea typeface="Calibri" panose="020F0502020204030204" pitchFamily="34" charset="0"/>
                <a:cs typeface="Arial" panose="020B0604020202020204" pitchFamily="34" charset="0"/>
              </a:rPr>
              <a:t>Haastoimme oletuksia tulevaisuudesta </a:t>
            </a:r>
            <a:r>
              <a:rPr lang="fi-FI" sz="1100" i="1">
                <a:effectLst/>
                <a:latin typeface="Georgia" panose="02040502050405020303" pitchFamily="18" charset="0"/>
                <a:ea typeface="Calibri" panose="020F0502020204030204" pitchFamily="34" charset="0"/>
                <a:cs typeface="Arial" panose="020B0604020202020204" pitchFamily="34" charset="0"/>
              </a:rPr>
              <a:t>(Mitä jos -kysymykset ja kuunnelmat)</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Times New Roman" panose="02020603050405020304" pitchFamily="18" charset="0"/>
              <a:buChar char="-"/>
              <a:tabLst>
                <a:tab pos="1371600" algn="l"/>
              </a:tabLst>
            </a:pPr>
            <a:r>
              <a:rPr lang="fi-FI" sz="1100" i="1">
                <a:effectLst/>
                <a:latin typeface="Georgia" panose="02040502050405020303" pitchFamily="18" charset="0"/>
                <a:ea typeface="Calibri" panose="020F0502020204030204" pitchFamily="34" charset="0"/>
                <a:cs typeface="Arial" panose="020B0604020202020204" pitchFamily="34" charset="0"/>
              </a:rPr>
              <a:t>Olemme usein nykyisten näkemysten vankeja, kun ajattelemme tulevaisuutta - siksi haastaminen.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600200" lvl="3" indent="-228600">
              <a:lnSpc>
                <a:spcPct val="115000"/>
              </a:lnSpc>
              <a:buFont typeface="Times New Roman" panose="02020603050405020304" pitchFamily="18" charset="0"/>
              <a:buChar char="-"/>
              <a:tabLst>
                <a:tab pos="1828800" algn="l"/>
              </a:tabLst>
            </a:pPr>
            <a:r>
              <a:rPr lang="fi-FI" sz="1100" i="1">
                <a:effectLst/>
                <a:latin typeface="Georgia" panose="02040502050405020303" pitchFamily="18" charset="0"/>
                <a:ea typeface="Calibri" panose="020F0502020204030204" pitchFamily="34" charset="0"/>
                <a:cs typeface="Arial" panose="020B0604020202020204" pitchFamily="34" charset="0"/>
              </a:rPr>
              <a:t>Tässä kohtaa voitte myös reflektoida sitä, vaikuttiko ryhmänne käsittelemä tulevaisuusoletus ajatteluunne työpajan aikana?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914400">
              <a:lnSpc>
                <a:spcPct val="115000"/>
              </a:lnSpc>
            </a:pPr>
            <a:r>
              <a:rPr lang="fi-FI" sz="1100" i="1">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arenR"/>
            </a:pPr>
            <a:r>
              <a:rPr lang="fi-FI" sz="1100" b="1" i="1">
                <a:effectLst/>
                <a:latin typeface="Georgia" panose="02040502050405020303" pitchFamily="18" charset="0"/>
                <a:ea typeface="Calibri" panose="020F0502020204030204" pitchFamily="34" charset="0"/>
                <a:cs typeface="Arial" panose="020B0604020202020204" pitchFamily="34" charset="0"/>
              </a:rPr>
              <a:t>Kuvittelimme toivottavia tulevaisuuksia </a:t>
            </a:r>
            <a:r>
              <a:rPr lang="fi-FI" sz="1100" i="1">
                <a:effectLst/>
                <a:latin typeface="Georgia" panose="02040502050405020303" pitchFamily="18" charset="0"/>
                <a:ea typeface="Calibri" panose="020F0502020204030204" pitchFamily="34" charset="0"/>
                <a:cs typeface="Arial" panose="020B0604020202020204" pitchFamily="34" charset="0"/>
              </a:rPr>
              <a:t>(Aikajana ja visiot paremmasta tulevaisuudesta)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Times New Roman" panose="02020603050405020304" pitchFamily="18" charset="0"/>
              <a:buChar char="-"/>
              <a:tabLst>
                <a:tab pos="1371600" algn="l"/>
              </a:tabLst>
            </a:pPr>
            <a:r>
              <a:rPr lang="fi-FI" sz="1100" i="1">
                <a:effectLst/>
                <a:latin typeface="Georgia" panose="02040502050405020303" pitchFamily="18" charset="0"/>
                <a:ea typeface="Calibri" panose="020F0502020204030204" pitchFamily="34" charset="0"/>
                <a:cs typeface="Arial" panose="020B0604020202020204" pitchFamily="34" charset="0"/>
              </a:rPr>
              <a:t>Toivottavia tulevaisuuksia on olemassa, maailmaa on muutettu ennenkin, ja se vaatii kuvittelua – siksi kuvittelu</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indent="228600">
              <a:lnSpc>
                <a:spcPct val="115000"/>
              </a:lnSpc>
            </a:pPr>
            <a:r>
              <a:rPr lang="fi-FI" sz="1100" i="1">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arenR"/>
            </a:pPr>
            <a:r>
              <a:rPr lang="fi-FI" sz="1100" b="1" i="1">
                <a:effectLst/>
                <a:latin typeface="Georgia" panose="02040502050405020303" pitchFamily="18" charset="0"/>
                <a:ea typeface="Calibri" panose="020F0502020204030204" pitchFamily="34" charset="0"/>
                <a:cs typeface="Arial" panose="020B0604020202020204" pitchFamily="34" charset="0"/>
              </a:rPr>
              <a:t>Ideoimme tekoja vaikuttaa tulevaisuuteen </a:t>
            </a:r>
            <a:r>
              <a:rPr lang="fi-FI" sz="1100" i="1">
                <a:effectLst/>
                <a:latin typeface="Georgia" panose="02040502050405020303" pitchFamily="18" charset="0"/>
                <a:ea typeface="Calibri" panose="020F0502020204030204" pitchFamily="34" charset="0"/>
                <a:cs typeface="Arial" panose="020B0604020202020204" pitchFamily="34" charset="0"/>
              </a:rPr>
              <a:t>(Teot visioon pääsemiseksi ja muutoksen konkretisoiminen sanomalehden etusivuksi)</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Times New Roman" panose="02020603050405020304" pitchFamily="18" charset="0"/>
              <a:buChar char="-"/>
              <a:tabLst>
                <a:tab pos="1371600" algn="l"/>
              </a:tabLst>
            </a:pPr>
            <a:r>
              <a:rPr lang="fi-FI" sz="1100" i="1">
                <a:effectLst/>
                <a:latin typeface="Georgia" panose="02040502050405020303" pitchFamily="18" charset="0"/>
                <a:ea typeface="Calibri" panose="020F0502020204030204" pitchFamily="34" charset="0"/>
                <a:cs typeface="Arial" panose="020B0604020202020204" pitchFamily="34" charset="0"/>
              </a:rPr>
              <a:t>Työpajan aikana läpikäydyn prosessin tarkoitus oli saada teidät kytkemään tulevaisuusajattelunne käytäntöön. Tunnistamaan, että tulevaisuuteen vaikuttaminen tapahtuu nyt, tässä hetkessä.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685800">
              <a:lnSpc>
                <a:spcPct val="115000"/>
              </a:lnSpc>
              <a:spcAft>
                <a:spcPts val="1000"/>
              </a:spcAft>
            </a:pPr>
            <a:r>
              <a:rPr lang="en-US" sz="1100" i="1">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fi-FI"/>
          </a:p>
        </p:txBody>
      </p:sp>
      <p:sp>
        <p:nvSpPr>
          <p:cNvPr id="189" name="Google Shape;189;p4: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extLst>
      <p:ext uri="{BB962C8B-B14F-4D97-AF65-F5344CB8AC3E}">
        <p14:creationId xmlns:p14="http://schemas.microsoft.com/office/powerpoint/2010/main" val="1692518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9:notes"/>
          <p:cNvSpPr>
            <a:spLocks noGrp="1" noRot="1" noChangeAspect="1"/>
          </p:cNvSpPr>
          <p:nvPr>
            <p:ph type="sldImg" idx="2"/>
          </p:nvPr>
        </p:nvSpPr>
        <p:spPr>
          <a:xfrm>
            <a:off x="80963" y="739775"/>
            <a:ext cx="6573837" cy="3698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9:notes"/>
          <p:cNvSpPr txBox="1">
            <a:spLocks noGrp="1"/>
          </p:cNvSpPr>
          <p:nvPr>
            <p:ph type="body" idx="1"/>
          </p:nvPr>
        </p:nvSpPr>
        <p:spPr>
          <a:xfrm>
            <a:off x="674187" y="4687173"/>
            <a:ext cx="5387390" cy="4439505"/>
          </a:xfrm>
          <a:prstGeom prst="rect">
            <a:avLst/>
          </a:prstGeom>
          <a:noFill/>
          <a:ln>
            <a:noFill/>
          </a:ln>
        </p:spPr>
        <p:txBody>
          <a:bodyPr spcFirstLastPara="1" wrap="square" lIns="94825" tIns="47400" rIns="94825" bIns="474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Nelikenttä </a:t>
            </a:r>
          </a:p>
          <a:p>
            <a:pPr marL="171450" indent="-171450">
              <a:lnSpc>
                <a:spcPct val="115000"/>
              </a:lnSpc>
              <a:spcAft>
                <a:spcPts val="1000"/>
              </a:spcAft>
              <a:buFont typeface="Arial" panose="020B060402020202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Työpajassa opittua voi hahmottaa myös tällaisen nelikentän kautta.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71450" lvl="0" indent="-171450">
              <a:lnSpc>
                <a:spcPct val="115000"/>
              </a:lnSpc>
              <a:buFont typeface="Arial" panose="020B0604020202020204" pitchFamily="34"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Sillä, miten suhtaudumme tulevaisuuteen ja miten koemme oman toimijuutemme, on merkittävä vaikutus siihen, päätämmekö lopulta aktiivisesti vaikuttaa tulevaisuuteen.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71450" lvl="0" indent="-171450">
              <a:lnSpc>
                <a:spcPct val="115000"/>
              </a:lnSpc>
              <a:buFont typeface="Arial" panose="020B0604020202020204" pitchFamily="34"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Mm. ihmisen sosioekonominen asema voi vaikuttaa siihen, miten tulevaisuuden ja oman toimijuutensa näkee (+ kulttuuri, uskonto, politiikka, persoona ja temperamentti jne.).</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628650" lvl="1" indent="-171450">
              <a:lnSpc>
                <a:spcPct val="115000"/>
              </a:lnSpc>
              <a:buFont typeface="Arial" panose="020B0604020202020204" pitchFamily="34"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Nelikenttä perustuu hollantilaisen sosiologin ja futuristin </a:t>
            </a:r>
            <a:r>
              <a:rPr lang="fi-FI" sz="1100" b="1" i="1">
                <a:effectLst/>
                <a:latin typeface="Georgia" panose="02040502050405020303" pitchFamily="18" charset="0"/>
                <a:ea typeface="Calibri" panose="020F0502020204030204" pitchFamily="34" charset="0"/>
                <a:cs typeface="Arial" panose="020B0604020202020204" pitchFamily="34" charset="0"/>
              </a:rPr>
              <a:t>Fred </a:t>
            </a:r>
            <a:r>
              <a:rPr lang="fi-FI" sz="1100" b="1" i="1" err="1">
                <a:effectLst/>
                <a:latin typeface="Georgia" panose="02040502050405020303" pitchFamily="18" charset="0"/>
                <a:ea typeface="Calibri" panose="020F0502020204030204" pitchFamily="34" charset="0"/>
                <a:cs typeface="Arial" panose="020B0604020202020204" pitchFamily="34" charset="0"/>
              </a:rPr>
              <a:t>Polakin</a:t>
            </a:r>
            <a:r>
              <a:rPr lang="fi-FI" sz="1100" i="1">
                <a:effectLst/>
                <a:latin typeface="Georgia" panose="02040502050405020303" pitchFamily="18" charset="0"/>
                <a:ea typeface="Calibri" panose="020F0502020204030204" pitchFamily="34" charset="0"/>
                <a:cs typeface="Arial" panose="020B0604020202020204" pitchFamily="34" charset="0"/>
              </a:rPr>
              <a:t> ajatuksiin.</a:t>
            </a:r>
            <a:r>
              <a:rPr lang="en-US" sz="800">
                <a:effectLst/>
                <a:latin typeface="Calibri" panose="020F0502020204030204" pitchFamily="34" charset="0"/>
                <a:ea typeface="Calibri" panose="020F0502020204030204" pitchFamily="34" charset="0"/>
                <a:cs typeface="Arial" panose="020B0604020202020204" pitchFamily="34" charset="0"/>
              </a:rPr>
              <a:t> </a:t>
            </a:r>
            <a:r>
              <a:rPr lang="en-US" sz="1100" i="1">
                <a:effectLst/>
                <a:latin typeface="Georgia" panose="02040502050405020303" pitchFamily="18" charset="0"/>
                <a:ea typeface="Calibri" panose="020F0502020204030204" pitchFamily="34" charset="0"/>
                <a:cs typeface="Arial" panose="020B0604020202020204" pitchFamily="34" charset="0"/>
              </a:rPr>
              <a:t> </a:t>
            </a:r>
          </a:p>
          <a:p>
            <a:pPr marL="628650" lvl="1" indent="-171450">
              <a:lnSpc>
                <a:spcPct val="115000"/>
              </a:lnSpc>
              <a:buFont typeface="Arial" panose="020B0604020202020204" pitchFamily="34"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Motivaatio olla muutoksentekijä voi lähteä joko siitä, että kokee maailman menevän huonompaan suuntaan (ongelmat) tai siitä, että näkee tulevaisuuden parempana (mahdollisuudet). Molemmat ovat ok, ja siksi olennainen kysymys on se, kokeeko itsellään olevan mahdollisuuksia vaikuttaa.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628650" lvl="1" indent="-171450">
              <a:lnSpc>
                <a:spcPct val="115000"/>
              </a:lnSpc>
              <a:spcAft>
                <a:spcPts val="1000"/>
              </a:spcAft>
              <a:buFont typeface="Arial" panose="020B0604020202020204" pitchFamily="34"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(Extratietoa: Aiemmin mainittu Elise </a:t>
            </a:r>
            <a:r>
              <a:rPr lang="fi-FI" sz="1100" i="1" err="1">
                <a:effectLst/>
                <a:latin typeface="Georgia" panose="02040502050405020303" pitchFamily="18" charset="0"/>
                <a:ea typeface="Calibri" panose="020F0502020204030204" pitchFamily="34" charset="0"/>
                <a:cs typeface="Arial" panose="020B0604020202020204" pitchFamily="34" charset="0"/>
              </a:rPr>
              <a:t>Boulding</a:t>
            </a:r>
            <a:r>
              <a:rPr lang="fi-FI" sz="1100" i="1">
                <a:effectLst/>
                <a:latin typeface="Georgia" panose="02040502050405020303" pitchFamily="18" charset="0"/>
                <a:ea typeface="Calibri" panose="020F0502020204030204" pitchFamily="34" charset="0"/>
                <a:cs typeface="Arial" panose="020B0604020202020204" pitchFamily="34" charset="0"/>
              </a:rPr>
              <a:t> käänsi </a:t>
            </a:r>
            <a:r>
              <a:rPr lang="fi-FI" sz="1100" i="1" err="1">
                <a:effectLst/>
                <a:latin typeface="Georgia" panose="02040502050405020303" pitchFamily="18" charset="0"/>
                <a:ea typeface="Calibri" panose="020F0502020204030204" pitchFamily="34" charset="0"/>
                <a:cs typeface="Arial" panose="020B0604020202020204" pitchFamily="34" charset="0"/>
              </a:rPr>
              <a:t>Polakin</a:t>
            </a:r>
            <a:r>
              <a:rPr lang="fi-FI" sz="1100" i="1">
                <a:effectLst/>
                <a:latin typeface="Georgia" panose="02040502050405020303" pitchFamily="18" charset="0"/>
                <a:ea typeface="Calibri" panose="020F0502020204030204" pitchFamily="34" charset="0"/>
                <a:cs typeface="Arial" panose="020B0604020202020204" pitchFamily="34" charset="0"/>
              </a:rPr>
              <a:t> kirjan hollanninkielisen alkuteoksen englanniksi. </a:t>
            </a:r>
            <a:r>
              <a:rPr lang="fi-FI" sz="1100" i="1" err="1">
                <a:effectLst/>
                <a:latin typeface="Georgia" panose="02040502050405020303" pitchFamily="18" charset="0"/>
                <a:ea typeface="Calibri" panose="020F0502020204030204" pitchFamily="34" charset="0"/>
                <a:cs typeface="Arial" panose="020B0604020202020204" pitchFamily="34" charset="0"/>
              </a:rPr>
              <a:t>Polakin</a:t>
            </a:r>
            <a:r>
              <a:rPr lang="fi-FI" sz="1100" i="1">
                <a:effectLst/>
                <a:latin typeface="Georgia" panose="02040502050405020303" pitchFamily="18" charset="0"/>
                <a:ea typeface="Calibri" panose="020F0502020204030204" pitchFamily="34" charset="0"/>
                <a:cs typeface="Arial" panose="020B0604020202020204" pitchFamily="34" charset="0"/>
              </a:rPr>
              <a:t> kirja antoi kipinän </a:t>
            </a:r>
            <a:r>
              <a:rPr lang="fi-FI" sz="1100" i="1" err="1">
                <a:effectLst/>
                <a:latin typeface="Georgia" panose="02040502050405020303" pitchFamily="18" charset="0"/>
                <a:ea typeface="Calibri" panose="020F0502020204030204" pitchFamily="34" charset="0"/>
                <a:cs typeface="Arial" panose="020B0604020202020204" pitchFamily="34" charset="0"/>
              </a:rPr>
              <a:t>Bouldingille</a:t>
            </a:r>
            <a:r>
              <a:rPr lang="fi-FI" sz="1100" i="1">
                <a:effectLst/>
                <a:latin typeface="Georgia" panose="02040502050405020303" pitchFamily="18" charset="0"/>
                <a:ea typeface="Calibri" panose="020F0502020204030204" pitchFamily="34" charset="0"/>
                <a:cs typeface="Arial" panose="020B0604020202020204" pitchFamily="34" charset="0"/>
              </a:rPr>
              <a:t> ryhtyä vetämään rauhanliikkeessä työpajoja, joissa kuviteltiin aseetonta tulevaisuutta.)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p:txBody>
      </p:sp>
      <p:sp>
        <p:nvSpPr>
          <p:cNvPr id="257" name="Google Shape;257;p9:notes"/>
          <p:cNvSpPr txBox="1">
            <a:spLocks noGrp="1"/>
          </p:cNvSpPr>
          <p:nvPr>
            <p:ph type="sldNum" idx="12"/>
          </p:nvPr>
        </p:nvSpPr>
        <p:spPr>
          <a:xfrm>
            <a:off x="3814798" y="9370976"/>
            <a:ext cx="2919441" cy="493653"/>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extLst>
      <p:ext uri="{BB962C8B-B14F-4D97-AF65-F5344CB8AC3E}">
        <p14:creationId xmlns:p14="http://schemas.microsoft.com/office/powerpoint/2010/main" val="1037034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
                <a:schemeClr val="dk1"/>
              </a:buClr>
              <a:buSzPts val="1000"/>
              <a:buFont typeface="Calibri"/>
              <a:buNone/>
              <a:tabLst/>
              <a:defRPr/>
            </a:pPr>
            <a:endParaRPr lang="en-US"/>
          </a:p>
          <a:p>
            <a:pPr>
              <a:lnSpc>
                <a:spcPct val="115000"/>
              </a:lnSpc>
              <a:spcAft>
                <a:spcPts val="1000"/>
              </a:spcAft>
            </a:pPr>
            <a:r>
              <a:rPr lang="fi-FI" sz="1000" i="1">
                <a:effectLst/>
                <a:latin typeface="Georgia" panose="02040502050405020303" pitchFamily="18" charset="0"/>
                <a:ea typeface="Calibri" panose="020F0502020204030204" pitchFamily="34" charset="0"/>
                <a:cs typeface="Arial" panose="020B0604020202020204" pitchFamily="34" charset="0"/>
              </a:rPr>
              <a:t>Tulevaisuuteen vaikuttaminen </a:t>
            </a:r>
          </a:p>
          <a:p>
            <a:pPr marL="171450" marR="0" lvl="0" indent="-171450" algn="l" defTabSz="779343"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fi-FI" b="0" i="1">
                <a:effectLst/>
                <a:latin typeface="Arial" panose="020B0604020202020204" pitchFamily="34" charset="0"/>
              </a:rPr>
              <a:t>Tulevaisuuteen vaikuttaminen koostuu tulevaisuusajattelusta ja muutoksentekemisestä.</a:t>
            </a:r>
            <a:endParaRPr lang="fi-FI" sz="1000" i="1">
              <a:effectLst/>
              <a:latin typeface="Georgia" panose="02040502050405020303" pitchFamily="18" charset="0"/>
              <a:ea typeface="Calibri" panose="020F0502020204030204" pitchFamily="34" charset="0"/>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fi-FI" sz="1000" i="1">
                <a:effectLst/>
                <a:latin typeface="Georgia" panose="02040502050405020303" pitchFamily="18" charset="0"/>
                <a:ea typeface="Calibri" panose="020F0502020204030204" pitchFamily="34" charset="0"/>
                <a:cs typeface="Arial" panose="020B0604020202020204" pitchFamily="34" charset="0"/>
              </a:rPr>
              <a:t>Tämän työpajan ideana on ollut vahvistaa teidän osallistujien valmiuksia vaikuttaa tulevaisuuteen</a:t>
            </a:r>
            <a:endParaRPr lang="fi-FI" sz="1000" i="0">
              <a:effectLst/>
              <a:latin typeface="Calibri" panose="020F0502020204030204" pitchFamily="34" charset="0"/>
              <a:ea typeface="Calibri" panose="020F0502020204030204" pitchFamily="34" charset="0"/>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fi-FI" sz="1000" i="1">
                <a:effectLst/>
                <a:latin typeface="Georgia" panose="02040502050405020303" pitchFamily="18" charset="0"/>
                <a:ea typeface="Calibri" panose="020F0502020204030204" pitchFamily="34" charset="0"/>
                <a:cs typeface="Arial" panose="020B0604020202020204" pitchFamily="34" charset="0"/>
              </a:rPr>
              <a:t>Jokainen voi löytää oman tapansa vaikuttaa. Kaikkien ei tarvitse olla aktivisteja sanan perinteisessä merkityksessä.</a:t>
            </a:r>
            <a:endParaRPr lang="fi-FI" sz="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000"/>
              <a:buFont typeface="Calibri"/>
              <a:buNone/>
            </a:pPr>
            <a:endParaRPr/>
          </a:p>
        </p:txBody>
      </p:sp>
      <p:sp>
        <p:nvSpPr>
          <p:cNvPr id="291" name="Google Shape;291;p10: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extLst>
      <p:ext uri="{BB962C8B-B14F-4D97-AF65-F5344CB8AC3E}">
        <p14:creationId xmlns:p14="http://schemas.microsoft.com/office/powerpoint/2010/main" val="4239897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3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0" lvl="0" indent="0" algn="l" rtl="0">
              <a:lnSpc>
                <a:spcPct val="100000"/>
              </a:lnSpc>
              <a:spcBef>
                <a:spcPts val="0"/>
              </a:spcBef>
              <a:spcAft>
                <a:spcPts val="0"/>
              </a:spcAft>
              <a:buSzPts val="1400"/>
              <a:buNone/>
            </a:pPr>
            <a:endParaRPr/>
          </a:p>
        </p:txBody>
      </p:sp>
      <p:sp>
        <p:nvSpPr>
          <p:cNvPr id="768" name="Google Shape;768;p3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extLst>
      <p:ext uri="{BB962C8B-B14F-4D97-AF65-F5344CB8AC3E}">
        <p14:creationId xmlns:p14="http://schemas.microsoft.com/office/powerpoint/2010/main" val="539816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342900" lvl="0" indent="-342900">
              <a:lnSpc>
                <a:spcPct val="115000"/>
              </a:lnSpc>
              <a:buFont typeface="Calibri" panose="020F0502020204030204" pitchFamily="34" charset="0"/>
              <a:buChar char="-"/>
            </a:pP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Tänään saitte keskustella ja työskennellä yhdessä paljon. Se toivottavasti synnytti uusia ajatuksia ja oivalluksia.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pP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Minkä ajatuksen viet tänään mukanasi? Se voi olla yksi sana, lause, puolikas ajatus, pyyntö itsellesi tai muille – mitä vain. </a:t>
            </a:r>
            <a:endParaRPr lang="fi-FI" sz="1800">
              <a:effectLst/>
              <a:latin typeface="Calibri" panose="020F0502020204030204" pitchFamily="34" charset="0"/>
              <a:ea typeface="Calibri" panose="020F0502020204030204" pitchFamily="34" charset="0"/>
              <a:cs typeface="Arial" panose="020B0604020202020204" pitchFamily="34" charset="0"/>
            </a:endParaRPr>
          </a:p>
          <a:p>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Käytä muutama minuutti ja kirjoita ajatuksesi chattiin / </a:t>
            </a:r>
            <a:r>
              <a:rPr lang="fi-FI" sz="1800" i="1" err="1">
                <a:solidFill>
                  <a:srgbClr val="000000"/>
                </a:solidFill>
                <a:effectLst/>
                <a:latin typeface="Georgia" panose="02040502050405020303" pitchFamily="18" charset="0"/>
                <a:ea typeface="Calibri" panose="020F0502020204030204" pitchFamily="34" charset="0"/>
                <a:cs typeface="Arial" panose="020B0604020202020204" pitchFamily="34" charset="0"/>
              </a:rPr>
              <a:t>post</a:t>
            </a: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 -it lapulle ja vie se seinälle</a:t>
            </a:r>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36</a:t>
            </a:fld>
            <a:endParaRPr lang="fi-FI"/>
          </a:p>
        </p:txBody>
      </p:sp>
    </p:spTree>
    <p:extLst>
      <p:ext uri="{BB962C8B-B14F-4D97-AF65-F5344CB8AC3E}">
        <p14:creationId xmlns:p14="http://schemas.microsoft.com/office/powerpoint/2010/main" val="3501526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3" name="Google Shape;923;p4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fi-FI"/>
          </a:p>
          <a:p>
            <a:pPr marL="0" lvl="0" indent="0" algn="l" rtl="0">
              <a:lnSpc>
                <a:spcPct val="100000"/>
              </a:lnSpc>
              <a:spcBef>
                <a:spcPts val="0"/>
              </a:spcBef>
              <a:spcAft>
                <a:spcPts val="0"/>
              </a:spcAft>
              <a:buSzPts val="1400"/>
              <a:buNone/>
            </a:pPr>
            <a:endParaRPr/>
          </a:p>
        </p:txBody>
      </p:sp>
      <p:sp>
        <p:nvSpPr>
          <p:cNvPr id="924" name="Google Shape;924;p4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lnSpcReduction="10000"/>
          </a:bodyPr>
          <a:lstStyle/>
          <a:p>
            <a:pPr marL="342900" lvl="0" indent="-342900">
              <a:lnSpc>
                <a:spcPct val="115000"/>
              </a:lnSpc>
              <a:buFont typeface="Calibri" panose="020F050202020403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Tulevaisuus voi olla ajallisesti huomenna tai sadan vuoden kuluttua.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Nyt tähtäämme vuoteen 2050 eli 30 vuoden päähän. Se on tarpeeksi pitkällä, jotta voimme irtautua nykyhetken rajoitteista ajatellessamme tulevaisuutta.</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Jos aikaperspektiivi tuntuu haastavalta, meillä on jo nyt esimerkkejä tavoista toimia tulevien sukupolvien hyvinvointia ajatellen. </a:t>
            </a:r>
            <a:endParaRPr lang="fi-FI" sz="1800" i="0" u="none">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732572" lvl="1" indent="-342900">
              <a:lnSpc>
                <a:spcPct val="115000"/>
              </a:lnSpc>
              <a:spcAft>
                <a:spcPts val="1000"/>
              </a:spcAft>
              <a:buFont typeface="Calibri" panose="020F0502020204030204" pitchFamily="34" charset="0"/>
              <a:buChar char="-"/>
            </a:pPr>
            <a:r>
              <a:rPr lang="fi-FI" sz="1800" i="1" u="none">
                <a:solidFill>
                  <a:srgbClr val="0000FF"/>
                </a:solidFill>
                <a:effectLst/>
                <a:latin typeface="Georgia" panose="02040502050405020303" pitchFamily="18" charset="0"/>
                <a:ea typeface="Calibri" panose="020F0502020204030204" pitchFamily="34" charset="0"/>
                <a:cs typeface="Arial" panose="020B0604020202020204" pitchFamily="34" charset="0"/>
              </a:rPr>
              <a:t>Walesin tulevaisuuden sukupolvien komissaarin tehtävänä on ajaa niiden sukupolvien asiaa, jotka eivät ole vielä syntyneet.</a:t>
            </a:r>
            <a:r>
              <a:rPr lang="en-US" sz="1800" u="none">
                <a:effectLst/>
                <a:latin typeface="Calibri" panose="020F0502020204030204" pitchFamily="34" charset="0"/>
                <a:ea typeface="Calibri" panose="020F0502020204030204" pitchFamily="34" charset="0"/>
                <a:cs typeface="Arial" panose="020B0604020202020204" pitchFamily="34" charset="0"/>
              </a:rPr>
              <a:t> </a:t>
            </a:r>
            <a:r>
              <a:rPr lang="en-US" sz="1800" i="1" u="none">
                <a:effectLst/>
                <a:latin typeface="Georgia" panose="02040502050405020303" pitchFamily="18" charset="0"/>
                <a:ea typeface="Calibri" panose="020F0502020204030204" pitchFamily="34" charset="0"/>
                <a:cs typeface="Arial" panose="020B0604020202020204" pitchFamily="34" charset="0"/>
              </a:rPr>
              <a:t> </a:t>
            </a:r>
            <a:r>
              <a:rPr lang="en-US" sz="1800" u="none">
                <a:effectLst/>
                <a:latin typeface="Calibri" panose="020F0502020204030204" pitchFamily="34" charset="0"/>
                <a:ea typeface="Calibri" panose="020F0502020204030204" pitchFamily="34" charset="0"/>
                <a:cs typeface="Arial" panose="020B0604020202020204" pitchFamily="34" charset="0"/>
              </a:rPr>
              <a:t> </a:t>
            </a:r>
            <a:r>
              <a:rPr lang="fi-FI" sz="1800" u="none">
                <a:effectLst/>
                <a:latin typeface="Calibri" panose="020F0502020204030204" pitchFamily="34" charset="0"/>
                <a:ea typeface="Calibri" panose="020F0502020204030204" pitchFamily="34" charset="0"/>
                <a:cs typeface="Arial" panose="020B0604020202020204" pitchFamily="34" charset="0"/>
              </a:rPr>
              <a:t> </a:t>
            </a:r>
          </a:p>
          <a:p>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4</a:t>
            </a:fld>
            <a:endParaRPr lang="fi-FI"/>
          </a:p>
        </p:txBody>
      </p:sp>
    </p:spTree>
    <p:extLst>
      <p:ext uri="{BB962C8B-B14F-4D97-AF65-F5344CB8AC3E}">
        <p14:creationId xmlns:p14="http://schemas.microsoft.com/office/powerpoint/2010/main" val="81719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85000" lnSpcReduction="20000"/>
          </a:bodyPr>
          <a:lstStyle/>
          <a:p>
            <a:pPr fontAlgn="base"/>
            <a:r>
              <a:rPr lang="fi-FI" sz="1800" i="1" dirty="0">
                <a:effectLst/>
                <a:latin typeface="Georgia" panose="02040502050405020303" pitchFamily="18" charset="0"/>
                <a:ea typeface="Times New Roman" panose="02020603050405020304" pitchFamily="18" charset="0"/>
                <a:cs typeface="Arial" panose="020B0604020202020204" pitchFamily="34" charset="0"/>
              </a:rPr>
              <a:t>Kyynisyys  </a:t>
            </a:r>
            <a:endParaRPr lang="fi-FI" sz="1800" dirty="0">
              <a:effectLst/>
              <a:latin typeface="Times New Roman" panose="02020603050405020304" pitchFamily="18" charset="0"/>
              <a:ea typeface="Times New Roman" panose="02020603050405020304" pitchFamily="18" charset="0"/>
            </a:endParaRPr>
          </a:p>
          <a:p>
            <a:pPr marL="342900" lvl="0" indent="-342900" fontAlgn="base">
              <a:buFont typeface="Calibri" panose="020F0502020204030204" pitchFamily="34" charset="0"/>
              <a:buChar char="-"/>
            </a:pPr>
            <a:r>
              <a:rPr lang="fi-FI" sz="1800" i="1" dirty="0">
                <a:solidFill>
                  <a:srgbClr val="000000"/>
                </a:solidFill>
                <a:effectLst/>
                <a:latin typeface="Georgia" panose="02040502050405020303" pitchFamily="18" charset="0"/>
                <a:ea typeface="Calibri" panose="020F0502020204030204" pitchFamily="34" charset="0"/>
                <a:cs typeface="Arial" panose="020B0604020202020204" pitchFamily="34" charset="0"/>
              </a:rPr>
              <a:t>Osa meistä saattaa tunnistaa kyynisyyden siitä, että mikä vaikutus minulla voi (muka) olla? </a:t>
            </a:r>
            <a:endParaRPr lang="fi-FI" sz="1800" dirty="0">
              <a:effectLst/>
              <a:latin typeface="Times New Roman" panose="02020603050405020304" pitchFamily="18" charset="0"/>
              <a:ea typeface="Calibri" panose="020F0502020204030204" pitchFamily="34" charset="0"/>
            </a:endParaRPr>
          </a:p>
          <a:p>
            <a:pPr marL="342900" lvl="0" indent="-342900" fontAlgn="base">
              <a:buFont typeface="Calibri" panose="020F0502020204030204" pitchFamily="34" charset="0"/>
              <a:buChar char="-"/>
            </a:pPr>
            <a:r>
              <a:rPr lang="fi-FI" sz="1800" i="1" dirty="0">
                <a:solidFill>
                  <a:srgbClr val="000000"/>
                </a:solidFill>
                <a:effectLst/>
                <a:latin typeface="Georgia" panose="02040502050405020303" pitchFamily="18" charset="0"/>
                <a:ea typeface="Calibri" panose="020F0502020204030204" pitchFamily="34" charset="0"/>
                <a:cs typeface="Arial" panose="020B0604020202020204" pitchFamily="34" charset="0"/>
              </a:rPr>
              <a:t>Antropologi  </a:t>
            </a:r>
            <a:r>
              <a:rPr lang="fi-FI" sz="1800" b="1" i="1" dirty="0">
                <a:solidFill>
                  <a:srgbClr val="000000"/>
                </a:solidFill>
                <a:effectLst/>
                <a:latin typeface="Georgia" panose="02040502050405020303" pitchFamily="18" charset="0"/>
                <a:ea typeface="Calibri" panose="020F0502020204030204" pitchFamily="34" charset="0"/>
                <a:cs typeface="Arial" panose="020B0604020202020204" pitchFamily="34" charset="0"/>
              </a:rPr>
              <a:t>Margaret </a:t>
            </a:r>
            <a:r>
              <a:rPr lang="fi-FI" sz="1800" b="1" i="1"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Mead</a:t>
            </a:r>
            <a:r>
              <a:rPr lang="fi-FI" sz="1800" i="1" dirty="0">
                <a:solidFill>
                  <a:srgbClr val="000000"/>
                </a:solidFill>
                <a:effectLst/>
                <a:latin typeface="Georgia" panose="02040502050405020303" pitchFamily="18" charset="0"/>
                <a:ea typeface="Calibri" panose="020F0502020204030204" pitchFamily="34" charset="0"/>
                <a:cs typeface="Arial" panose="020B0604020202020204" pitchFamily="34" charset="0"/>
              </a:rPr>
              <a:t>  on sanonut: ”Älä koskaan epäile pienen, sitoutuneen ihmisryhmän kykyä muuttaa maailmaa. Se on itse asiassa ainoa tie muutokseen.” </a:t>
            </a:r>
            <a:endParaRPr lang="fi-FI" sz="1800" dirty="0">
              <a:effectLst/>
              <a:latin typeface="Times New Roman" panose="02020603050405020304" pitchFamily="18" charset="0"/>
              <a:ea typeface="Calibri" panose="020F0502020204030204" pitchFamily="34" charset="0"/>
            </a:endParaRPr>
          </a:p>
          <a:p>
            <a:pPr fontAlgn="base"/>
            <a:r>
              <a:rPr lang="fi-FI" sz="1800" i="1" dirty="0">
                <a:effectLst/>
                <a:latin typeface="Georgia" panose="02040502050405020303" pitchFamily="18" charset="0"/>
                <a:ea typeface="Times New Roman" panose="02020603050405020304" pitchFamily="18" charset="0"/>
                <a:cs typeface="Arial" panose="020B0604020202020204" pitchFamily="34" charset="0"/>
              </a:rPr>
              <a:t> </a:t>
            </a:r>
            <a:endParaRPr lang="fi-FI" sz="1800" dirty="0">
              <a:effectLst/>
              <a:latin typeface="Times New Roman" panose="02020603050405020304" pitchFamily="18" charset="0"/>
              <a:ea typeface="Times New Roman" panose="02020603050405020304" pitchFamily="18" charset="0"/>
            </a:endParaRPr>
          </a:p>
          <a:p>
            <a:pPr fontAlgn="base"/>
            <a:r>
              <a:rPr lang="fi-FI" sz="1800" i="1" dirty="0">
                <a:effectLst/>
                <a:latin typeface="Georgia" panose="02040502050405020303" pitchFamily="18" charset="0"/>
                <a:ea typeface="Times New Roman" panose="02020603050405020304" pitchFamily="18" charset="0"/>
                <a:cs typeface="Arial" panose="020B0604020202020204" pitchFamily="34" charset="0"/>
              </a:rPr>
              <a:t>3,5 prosentin sääntö</a:t>
            </a:r>
            <a:endParaRPr lang="fi-FI" sz="1800" dirty="0">
              <a:effectLst/>
              <a:latin typeface="Times New Roman" panose="02020603050405020304" pitchFamily="18" charset="0"/>
              <a:ea typeface="Times New Roman" panose="02020603050405020304" pitchFamily="18" charset="0"/>
            </a:endParaRPr>
          </a:p>
          <a:p>
            <a:pPr marL="342900" lvl="0" indent="-342900" fontAlgn="base">
              <a:buFont typeface="Calibri" panose="020F0502020204030204" pitchFamily="34" charset="0"/>
              <a:buChar char="-"/>
            </a:pPr>
            <a:r>
              <a:rPr lang="fi-FI" sz="1800" i="1" dirty="0">
                <a:solidFill>
                  <a:srgbClr val="000000"/>
                </a:solidFill>
                <a:effectLst/>
                <a:latin typeface="Georgia" panose="02040502050405020303" pitchFamily="18" charset="0"/>
                <a:ea typeface="Calibri" panose="020F0502020204030204" pitchFamily="34" charset="0"/>
                <a:cs typeface="Arial" panose="020B0604020202020204" pitchFamily="34" charset="0"/>
              </a:rPr>
              <a:t>Maailmanhistoriassa on runsaasti esimerkkejä siitä, miten pienen ihmisryhmän tekemisestä on lähtenyt vyörymään mullistavia seurauksia – niin hyvässä kuin pahassa. </a:t>
            </a:r>
            <a:endParaRPr lang="fi-FI" sz="1800" i="0" dirty="0">
              <a:solidFill>
                <a:srgbClr val="000000"/>
              </a:solidFill>
              <a:effectLst/>
              <a:latin typeface="Times New Roman" panose="02020603050405020304" pitchFamily="18" charset="0"/>
              <a:ea typeface="Calibri" panose="020F0502020204030204" pitchFamily="34" charset="0"/>
              <a:cs typeface="+mn-cs"/>
            </a:endParaRPr>
          </a:p>
          <a:p>
            <a:pPr marL="342900" lvl="0" indent="-342900" fontAlgn="base">
              <a:buFont typeface="Calibri" panose="020F0502020204030204" pitchFamily="34" charset="0"/>
              <a:buChar char="-"/>
            </a:pPr>
            <a:r>
              <a:rPr lang="en-US" sz="1800" i="1" dirty="0">
                <a:effectLst/>
                <a:latin typeface="Georgia" panose="02040502050405020303" pitchFamily="18" charset="0"/>
                <a:ea typeface="Calibri" panose="020F0502020204030204" pitchFamily="34" charset="0"/>
                <a:cs typeface="Arial" panose="020B0604020202020204" pitchFamily="34" charset="0"/>
              </a:rPr>
              <a:t>Yksi </a:t>
            </a:r>
            <a:r>
              <a:rPr lang="en-US" sz="1800" i="1" dirty="0" err="1">
                <a:effectLst/>
                <a:latin typeface="Georgia" panose="02040502050405020303" pitchFamily="18" charset="0"/>
                <a:ea typeface="Calibri" panose="020F0502020204030204" pitchFamily="34" charset="0"/>
                <a:cs typeface="Arial" panose="020B0604020202020204" pitchFamily="34" charset="0"/>
              </a:rPr>
              <a:t>esimerkki</a:t>
            </a:r>
            <a:r>
              <a:rPr lang="en-US" sz="1800" i="1" dirty="0">
                <a:effectLst/>
                <a:latin typeface="Georgia" panose="02040502050405020303" pitchFamily="18" charset="0"/>
                <a:ea typeface="Calibri" panose="020F0502020204030204" pitchFamily="34" charset="0"/>
                <a:cs typeface="Arial" panose="020B0604020202020204" pitchFamily="34" charset="0"/>
              </a:rPr>
              <a:t> on ns.”3,5 </a:t>
            </a:r>
            <a:r>
              <a:rPr lang="en-US" sz="1800" i="1" dirty="0" err="1">
                <a:effectLst/>
                <a:latin typeface="Georgia" panose="02040502050405020303" pitchFamily="18" charset="0"/>
                <a:ea typeface="Calibri" panose="020F0502020204030204" pitchFamily="34" charset="0"/>
                <a:cs typeface="Arial" panose="020B0604020202020204" pitchFamily="34" charset="0"/>
              </a:rPr>
              <a:t>prosentin</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sääntö</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joka</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perustuu</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tutkimuksiin</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väkivallattomien</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kansalaisliikkeiden</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muutosvoimasta</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fi-FI" sz="4000" b="0" i="1" dirty="0">
                <a:solidFill>
                  <a:srgbClr val="242424"/>
                </a:solidFill>
                <a:effectLst/>
                <a:latin typeface="-apple-system"/>
              </a:rPr>
              <a:t>tilanteissa, jossa on pyritty vaihtamaan hallinto tai </a:t>
            </a:r>
            <a:r>
              <a:rPr lang="fi-FI" sz="4000" b="0" i="1" dirty="0" err="1">
                <a:solidFill>
                  <a:srgbClr val="242424"/>
                </a:solidFill>
                <a:effectLst/>
                <a:latin typeface="-apple-system"/>
              </a:rPr>
              <a:t>saavuttaamaan</a:t>
            </a:r>
            <a:r>
              <a:rPr lang="fi-FI" sz="4000" b="0" i="1" dirty="0">
                <a:solidFill>
                  <a:srgbClr val="242424"/>
                </a:solidFill>
                <a:effectLst/>
                <a:latin typeface="-apple-system"/>
              </a:rPr>
              <a:t> alueellinen </a:t>
            </a:r>
            <a:r>
              <a:rPr lang="fi-FI" sz="4000" b="0" i="1" dirty="0" err="1">
                <a:solidFill>
                  <a:srgbClr val="242424"/>
                </a:solidFill>
                <a:effectLst/>
                <a:latin typeface="-apple-system"/>
              </a:rPr>
              <a:t>itsemäärämisoikeus</a:t>
            </a:r>
            <a:r>
              <a:rPr lang="fi-FI" sz="4000" b="0" i="1" dirty="0">
                <a:solidFill>
                  <a:srgbClr val="242424"/>
                </a:solidFill>
                <a:effectLst/>
                <a:latin typeface="-apple-system"/>
              </a:rPr>
              <a:t>.</a:t>
            </a:r>
            <a:r>
              <a:rPr lang="en-US" sz="1800" b="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Päähavainto</a:t>
            </a:r>
            <a:r>
              <a:rPr lang="en-US" sz="1800" i="1" dirty="0">
                <a:effectLst/>
                <a:latin typeface="Georgia" panose="02040502050405020303" pitchFamily="18" charset="0"/>
                <a:ea typeface="Calibri" panose="020F0502020204030204" pitchFamily="34" charset="0"/>
                <a:cs typeface="Arial" panose="020B0604020202020204" pitchFamily="34" charset="0"/>
              </a:rPr>
              <a:t> on </a:t>
            </a:r>
            <a:r>
              <a:rPr lang="en-US" sz="1800" i="1" dirty="0" err="1">
                <a:effectLst/>
                <a:latin typeface="Georgia" panose="02040502050405020303" pitchFamily="18" charset="0"/>
                <a:ea typeface="Calibri" panose="020F0502020204030204" pitchFamily="34" charset="0"/>
                <a:cs typeface="Arial" panose="020B0604020202020204" pitchFamily="34" charset="0"/>
              </a:rPr>
              <a:t>ollut</a:t>
            </a:r>
            <a:r>
              <a:rPr lang="en-US" sz="1800" i="1" dirty="0">
                <a:effectLst/>
                <a:latin typeface="Georgia" panose="02040502050405020303" pitchFamily="18" charset="0"/>
                <a:ea typeface="Calibri" panose="020F0502020204030204" pitchFamily="34" charset="0"/>
                <a:cs typeface="Arial" panose="020B0604020202020204" pitchFamily="34" charset="0"/>
              </a:rPr>
              <a:t> se, </a:t>
            </a:r>
            <a:r>
              <a:rPr lang="en-US" sz="1800" i="1" dirty="0" err="1">
                <a:effectLst/>
                <a:latin typeface="Georgia" panose="02040502050405020303" pitchFamily="18" charset="0"/>
                <a:ea typeface="Calibri" panose="020F0502020204030204" pitchFamily="34" charset="0"/>
                <a:cs typeface="Arial" panose="020B0604020202020204" pitchFamily="34" charset="0"/>
              </a:rPr>
              <a:t>että</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kun</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noin</a:t>
            </a:r>
            <a:r>
              <a:rPr lang="en-US" sz="1800" i="1" dirty="0">
                <a:effectLst/>
                <a:latin typeface="Georgia" panose="02040502050405020303" pitchFamily="18" charset="0"/>
                <a:ea typeface="Calibri" panose="020F0502020204030204" pitchFamily="34" charset="0"/>
                <a:cs typeface="Arial" panose="020B0604020202020204" pitchFamily="34" charset="0"/>
              </a:rPr>
              <a:t> 3,5 </a:t>
            </a:r>
            <a:r>
              <a:rPr lang="en-US" sz="1800" i="1" dirty="0" err="1">
                <a:effectLst/>
                <a:latin typeface="Georgia" panose="02040502050405020303" pitchFamily="18" charset="0"/>
                <a:ea typeface="Calibri" panose="020F0502020204030204" pitchFamily="34" charset="0"/>
                <a:cs typeface="Arial" panose="020B0604020202020204" pitchFamily="34" charset="0"/>
              </a:rPr>
              <a:t>prosenttia</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kansalaisista</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aktivoituu</a:t>
            </a:r>
            <a:r>
              <a:rPr lang="en-US" sz="1800" i="1" dirty="0">
                <a:effectLst/>
                <a:latin typeface="Georgia" panose="02040502050405020303" pitchFamily="18" charset="0"/>
                <a:ea typeface="Calibri" panose="020F0502020204030204" pitchFamily="34" charset="0"/>
                <a:cs typeface="Arial" panose="020B0604020202020204" pitchFamily="34" charset="0"/>
              </a:rPr>
              <a:t> ja </a:t>
            </a:r>
            <a:r>
              <a:rPr lang="en-US" sz="1800" i="1" dirty="0" err="1">
                <a:effectLst/>
                <a:latin typeface="Georgia" panose="02040502050405020303" pitchFamily="18" charset="0"/>
                <a:ea typeface="Calibri" panose="020F0502020204030204" pitchFamily="34" charset="0"/>
                <a:cs typeface="Arial" panose="020B0604020202020204" pitchFamily="34" charset="0"/>
              </a:rPr>
              <a:t>osallistuu</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liikehdintään</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liikkeet</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onnistuvat</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tavoitteissaan</a:t>
            </a:r>
            <a:r>
              <a:rPr lang="en-US" sz="1800" i="1" dirty="0">
                <a:effectLst/>
                <a:latin typeface="Georgia" panose="02040502050405020303" pitchFamily="18" charset="0"/>
                <a:ea typeface="Calibri" panose="020F0502020204030204" pitchFamily="34" charset="0"/>
                <a:cs typeface="Arial" panose="020B0604020202020204" pitchFamily="34" charset="0"/>
              </a:rPr>
              <a:t> ja </a:t>
            </a:r>
            <a:r>
              <a:rPr lang="en-US" sz="1800" i="1" dirty="0" err="1">
                <a:effectLst/>
                <a:latin typeface="Georgia" panose="02040502050405020303" pitchFamily="18" charset="0"/>
                <a:ea typeface="Calibri" panose="020F0502020204030204" pitchFamily="34" charset="0"/>
                <a:cs typeface="Arial" panose="020B0604020202020204" pitchFamily="34" charset="0"/>
              </a:rPr>
              <a:t>saavuttavat</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merkittäviä</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poliittisia</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muutoksia</a:t>
            </a:r>
            <a:r>
              <a:rPr lang="en-US" sz="1800" i="1" dirty="0">
                <a:effectLst/>
                <a:latin typeface="Calibri" panose="020F0502020204030204" pitchFamily="34" charset="0"/>
                <a:ea typeface="Calibri" panose="020F0502020204030204" pitchFamily="34" charset="0"/>
                <a:cs typeface="Arial" panose="020B0604020202020204" pitchFamily="34" charset="0"/>
              </a:rPr>
              <a:t> </a:t>
            </a:r>
            <a:endParaRPr lang="fi-FI" sz="1800" i="1" dirty="0">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fi-FI" sz="1800" i="1" dirty="0">
                <a:effectLst/>
                <a:latin typeface="Calibri" panose="020F0502020204030204" pitchFamily="34" charset="0"/>
                <a:ea typeface="Calibri" panose="020F0502020204030204" pitchFamily="34" charset="0"/>
                <a:cs typeface="Arial" panose="020B0604020202020204" pitchFamily="34" charset="0"/>
              </a:rPr>
              <a:t> </a:t>
            </a:r>
          </a:p>
          <a:p>
            <a:endParaRPr lang="fi-FI" dirty="0"/>
          </a:p>
        </p:txBody>
      </p:sp>
      <p:sp>
        <p:nvSpPr>
          <p:cNvPr id="4" name="Dian numeron paikkamerkki 3"/>
          <p:cNvSpPr>
            <a:spLocks noGrp="1"/>
          </p:cNvSpPr>
          <p:nvPr>
            <p:ph type="sldNum" sz="quarter" idx="5"/>
          </p:nvPr>
        </p:nvSpPr>
        <p:spPr/>
        <p:txBody>
          <a:bodyPr/>
          <a:lstStyle/>
          <a:p>
            <a:fld id="{B2736A07-9C51-40D5-9EDD-0D75448F2C9D}" type="slidenum">
              <a:rPr lang="fi-FI" smtClean="0"/>
              <a:pPr/>
              <a:t>5</a:t>
            </a:fld>
            <a:endParaRPr lang="fi-FI"/>
          </a:p>
        </p:txBody>
      </p:sp>
    </p:spTree>
    <p:extLst>
      <p:ext uri="{BB962C8B-B14F-4D97-AF65-F5344CB8AC3E}">
        <p14:creationId xmlns:p14="http://schemas.microsoft.com/office/powerpoint/2010/main" val="333351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342900" lvl="0" indent="-342900">
              <a:lnSpc>
                <a:spcPct val="115000"/>
              </a:lnSpc>
              <a:buFont typeface="Calibri" panose="020F050202020403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Jaamme teidät tänään pienryhmiin, joissa tulette työskentelemään työpajan aikana.</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Työpaja etenee melko sutjakasti. Olennaista on, että teette, ettekä jumiudu tehtäviin liiaksi.</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149" name="Google Shape;149;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503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342900" lvl="0" indent="-342900">
              <a:lnSpc>
                <a:spcPct val="115000"/>
              </a:lnSpc>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Sovellamme </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Tulevaisuustaajuuteen näitä työskentelyn pelisääntöjä (sovellettu Erätauko-työkalun rakentavan keskustelun pelisäännöistä</a:t>
            </a:r>
            <a:r>
              <a:rPr lang="en-US" sz="800">
                <a:effectLst/>
                <a:latin typeface="Calibri" panose="020F0502020204030204" pitchFamily="34" charset="0"/>
                <a:ea typeface="Calibri" panose="020F0502020204030204" pitchFamily="34" charset="0"/>
                <a:cs typeface="Arial" panose="020B0604020202020204" pitchFamily="34" charset="0"/>
              </a:rPr>
              <a:t> </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Koska ajatukset tulevaisuudesta ovat aika henkilökohtaisiakin, on erityisen tärkeää luoda työskentelylle turvallinen tila.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600"/>
              </a:spcAft>
              <a:buFont typeface="Courier New" panose="02070309020205020404" pitchFamily="49" charset="0"/>
              <a:buChar char="o"/>
            </a:pPr>
            <a:r>
              <a:rPr lang="fi-FI" sz="1100" b="1"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Kuuntele </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toisia, älä keskeytä tai käynnistä sivukeskusteluja.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600"/>
              </a:spcAft>
              <a:buFont typeface="Courier New" panose="02070309020205020404" pitchFamily="49" charset="0"/>
              <a:buChar char="o"/>
            </a:pPr>
            <a:r>
              <a:rPr lang="fi-FI" sz="1100" b="1"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Liity</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toisten puheeseen ja käytä arkikieltä.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600"/>
              </a:spcAft>
              <a:buFont typeface="Courier New" panose="02070309020205020404" pitchFamily="49" charset="0"/>
              <a:buChar char="o"/>
            </a:pPr>
            <a:r>
              <a:rPr lang="fi-FI" sz="1100" b="1"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Ole läsnä</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ja </a:t>
            </a:r>
            <a:r>
              <a:rPr lang="fi-FI" sz="1100" b="1"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kunnioita</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toisia sekä avointa ideoinnin ilmapiiriä.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600"/>
              </a:spcAft>
              <a:buFont typeface="Courier New" panose="02070309020205020404" pitchFamily="49" charset="0"/>
              <a:buChar char="o"/>
            </a:pPr>
            <a:r>
              <a:rPr lang="fi-FI" sz="1100" b="1"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Samaa mieltä ei tarvitse olla, </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mutta suhtaudutaan kaikkien mielipiteisiin rakentavasti.</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fi-FI" sz="1100" b="1"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Kuljetaan yhdessä kohti konkretiaa, otetaan </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askeleita muutoksen tekemiseen.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149" name="Google Shape;149;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2459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8</a:t>
            </a:fld>
            <a:endParaRPr lang="fi-FI"/>
          </a:p>
        </p:txBody>
      </p:sp>
    </p:spTree>
    <p:extLst>
      <p:ext uri="{BB962C8B-B14F-4D97-AF65-F5344CB8AC3E}">
        <p14:creationId xmlns:p14="http://schemas.microsoft.com/office/powerpoint/2010/main" val="12545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Aluksi viritämme sinut oikealle taajuudelle lyhyen luento-osuuden muodossa, jotta pääset mukavasti matkaan mukaan.</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Sen jälkeen lähdemme haastamaan tulevaisuusoletuksia. Haastaminen on erityisen tärkeää, koska oletuksemme tulevaisuudesta ohjaavat meidän ajatteluamme, päätöksentekoa ja toimintaa.</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Sitten kuvittelemme. On vaikea toteuttaa sellaista tulevaisuutta, jota emme pysty edes kuvittelemaan. Toivottaville tulevaisuuskuville on suuri tarve.</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Lopuksi otamme ensi askeleet toivotun tulevaisuuden suuntaan - siitä se matka sitten vasta alkaakin.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Älä huoli, jos et muista tätä rakennetta. Kuljetamme sinua mukana koko matkan ajan, etkä voi pudota kyydistä.</a:t>
            </a:r>
            <a:endParaRPr lang="fi-FI" sz="1800">
              <a:effectLst/>
              <a:latin typeface="Calibri" panose="020F0502020204030204" pitchFamily="34" charset="0"/>
              <a:ea typeface="Calibri" panose="020F0502020204030204" pitchFamily="34" charset="0"/>
              <a:cs typeface="Arial" panose="020B0604020202020204" pitchFamily="34" charset="0"/>
            </a:endParaRPr>
          </a:p>
          <a:p>
            <a:pPr fontAlgn="base"/>
            <a:r>
              <a:rPr lang="fi-FI" sz="1800">
                <a:effectLst/>
                <a:latin typeface="Georgia" panose="02040502050405020303" pitchFamily="18" charset="0"/>
                <a:ea typeface="Times New Roman" panose="02020603050405020304" pitchFamily="18" charset="0"/>
                <a:cs typeface="Arial" panose="020B0604020202020204" pitchFamily="34" charset="0"/>
              </a:rPr>
              <a:t> </a:t>
            </a:r>
            <a:endParaRPr lang="fi-FI" sz="1800">
              <a:effectLst/>
              <a:latin typeface="Times New Roman" panose="02020603050405020304" pitchFamily="18" charset="0"/>
              <a:ea typeface="Times New Roman" panose="02020603050405020304" pitchFamily="18" charset="0"/>
            </a:endParaRPr>
          </a:p>
          <a:p>
            <a:pPr marL="457200">
              <a:lnSpc>
                <a:spcPct val="115000"/>
              </a:lnSpc>
              <a:spcAft>
                <a:spcPts val="1000"/>
              </a:spcAft>
            </a:pPr>
            <a:r>
              <a:rPr lang="fi-FI" sz="1800">
                <a:effectLst/>
                <a:latin typeface="Georgia" panose="02040502050405020303" pitchFamily="18"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fi-FI"/>
          </a:p>
        </p:txBody>
      </p:sp>
      <p:sp>
        <p:nvSpPr>
          <p:cNvPr id="189" name="Google Shape;189;p4: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erustekstisivu">
    <p:spTree>
      <p:nvGrpSpPr>
        <p:cNvPr id="1" name=""/>
        <p:cNvGrpSpPr/>
        <p:nvPr/>
      </p:nvGrpSpPr>
      <p:grpSpPr>
        <a:xfrm>
          <a:off x="0" y="0"/>
          <a:ext cx="0" cy="0"/>
          <a:chOff x="0" y="0"/>
          <a:chExt cx="0" cy="0"/>
        </a:xfrm>
      </p:grpSpPr>
      <p:sp>
        <p:nvSpPr>
          <p:cNvPr id="11" name="Otsikon paikkamerkki 1">
            <a:extLst>
              <a:ext uri="{FF2B5EF4-FFF2-40B4-BE49-F238E27FC236}">
                <a16:creationId xmlns:a16="http://schemas.microsoft.com/office/drawing/2014/main" id="{0A0055B7-E7BE-2A43-8333-D94EAFA1C742}"/>
              </a:ext>
            </a:extLst>
          </p:cNvPr>
          <p:cNvSpPr>
            <a:spLocks noGrp="1"/>
          </p:cNvSpPr>
          <p:nvPr>
            <p:ph type="title"/>
          </p:nvPr>
        </p:nvSpPr>
        <p:spPr>
          <a:xfrm>
            <a:off x="467544" y="267494"/>
            <a:ext cx="8208912" cy="808773"/>
          </a:xfrm>
          <a:prstGeom prst="rect">
            <a:avLst/>
          </a:prstGeom>
        </p:spPr>
        <p:txBody>
          <a:bodyPr vert="horz" lIns="0" tIns="0" rIns="0" bIns="0" rtlCol="0" anchor="ctr" anchorCtr="0">
            <a:noAutofit/>
          </a:bodyPr>
          <a:lstStyle/>
          <a:p>
            <a:r>
              <a:rPr lang="fi-FI"/>
              <a:t>Muokkaa perustyyl. napsautt.</a:t>
            </a:r>
          </a:p>
        </p:txBody>
      </p:sp>
      <p:sp>
        <p:nvSpPr>
          <p:cNvPr id="12" name="Tekstin paikkamerkki 2">
            <a:extLst>
              <a:ext uri="{FF2B5EF4-FFF2-40B4-BE49-F238E27FC236}">
                <a16:creationId xmlns:a16="http://schemas.microsoft.com/office/drawing/2014/main" id="{5F18EFA9-76D4-3B46-A610-CBE9FAD4D59A}"/>
              </a:ext>
            </a:extLst>
          </p:cNvPr>
          <p:cNvSpPr>
            <a:spLocks noGrp="1"/>
          </p:cNvSpPr>
          <p:nvPr>
            <p:ph idx="1" hasCustomPrompt="1"/>
          </p:nvPr>
        </p:nvSpPr>
        <p:spPr>
          <a:xfrm>
            <a:off x="467544" y="1203598"/>
            <a:ext cx="8208912" cy="3312368"/>
          </a:xfrm>
          <a:prstGeom prst="rect">
            <a:avLst/>
          </a:prstGeom>
        </p:spPr>
        <p:txBody>
          <a:bodyPr vert="horz" lIns="0" tIns="0" rIns="0" bIns="0" rtlCol="0" anchor="t" anchorCtr="0">
            <a:noAutofit/>
          </a:bodyPr>
          <a:lstStyle>
            <a:lvl1pPr>
              <a:lnSpc>
                <a:spcPct val="100000"/>
              </a:lnSpc>
              <a:defRPr/>
            </a:lvl1pPr>
            <a:lvl2pPr>
              <a:lnSpc>
                <a:spcPct val="100000"/>
              </a:lnSpc>
              <a:defRPr/>
            </a:lvl2pPr>
            <a:lvl3pPr>
              <a:lnSpc>
                <a:spcPct val="100000"/>
              </a:lnSpc>
              <a:defRPr/>
            </a:lvl3pPr>
            <a:lvl4pPr>
              <a:lnSpc>
                <a:spcPct val="100000"/>
              </a:lnSpc>
              <a:defRPr/>
            </a:lvl4pPr>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p:txBody>
      </p:sp>
    </p:spTree>
    <p:extLst>
      <p:ext uri="{BB962C8B-B14F-4D97-AF65-F5344CB8AC3E}">
        <p14:creationId xmlns:p14="http://schemas.microsoft.com/office/powerpoint/2010/main" val="398839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i-FI"/>
              <a:t>Muokkaa ots. perustyyl. napsautt.</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DB2D346F-C321-C542-968F-95A89DD5A170}" type="slidenum">
              <a:rPr lang="en-US" smtClean="0"/>
              <a:t>‹#›</a:t>
            </a:fld>
            <a:endParaRPr lang="en-US"/>
          </a:p>
        </p:txBody>
      </p:sp>
    </p:spTree>
    <p:extLst>
      <p:ext uri="{BB962C8B-B14F-4D97-AF65-F5344CB8AC3E}">
        <p14:creationId xmlns:p14="http://schemas.microsoft.com/office/powerpoint/2010/main" val="210799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erustekstisivu" userDrawn="1">
  <p:cSld name="1_Perustekstisivu">
    <p:spTree>
      <p:nvGrpSpPr>
        <p:cNvPr id="1" name="Shape 12"/>
        <p:cNvGrpSpPr/>
        <p:nvPr/>
      </p:nvGrpSpPr>
      <p:grpSpPr>
        <a:xfrm>
          <a:off x="0" y="0"/>
          <a:ext cx="0" cy="0"/>
          <a:chOff x="0" y="0"/>
          <a:chExt cx="0" cy="0"/>
        </a:xfrm>
      </p:grpSpPr>
      <p:sp>
        <p:nvSpPr>
          <p:cNvPr id="14" name="Google Shape;14;p45"/>
          <p:cNvSpPr txBox="1">
            <a:spLocks noGrp="1"/>
          </p:cNvSpPr>
          <p:nvPr>
            <p:ph type="body" idx="1"/>
          </p:nvPr>
        </p:nvSpPr>
        <p:spPr>
          <a:xfrm>
            <a:off x="467544" y="1203598"/>
            <a:ext cx="8208912" cy="3312368"/>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320"/>
              </a:spcBef>
              <a:spcAft>
                <a:spcPts val="0"/>
              </a:spcAft>
              <a:buClr>
                <a:schemeClr val="dk1"/>
              </a:buClr>
              <a:buSzPts val="1600"/>
              <a:buFont typeface="Merriweather Sans"/>
              <a:buChar char="-"/>
              <a:defRPr sz="1600">
                <a:solidFill>
                  <a:schemeClr val="dk1"/>
                </a:solidFill>
                <a:latin typeface="Georgia"/>
                <a:ea typeface="Georgia"/>
                <a:cs typeface="Georgia"/>
                <a:sym typeface="Georgia"/>
              </a:defRPr>
            </a:lvl1pPr>
            <a:lvl2pPr marL="914400" lvl="1" indent="-317500" algn="l">
              <a:lnSpc>
                <a:spcPct val="90000"/>
              </a:lnSpc>
              <a:spcBef>
                <a:spcPts val="600"/>
              </a:spcBef>
              <a:spcAft>
                <a:spcPts val="0"/>
              </a:spcAft>
              <a:buClr>
                <a:schemeClr val="dk1"/>
              </a:buClr>
              <a:buSzPts val="1400"/>
              <a:buFont typeface="Georgia"/>
              <a:buChar char="–"/>
              <a:defRPr sz="1400">
                <a:solidFill>
                  <a:schemeClr val="dk1"/>
                </a:solidFill>
                <a:latin typeface="Georgia"/>
                <a:ea typeface="Georgia"/>
                <a:cs typeface="Georgia"/>
                <a:sym typeface="Georgia"/>
              </a:defRPr>
            </a:lvl2pPr>
            <a:lvl3pPr marL="1371600" lvl="2" indent="-304800" algn="l">
              <a:lnSpc>
                <a:spcPct val="90000"/>
              </a:lnSpc>
              <a:spcBef>
                <a:spcPts val="600"/>
              </a:spcBef>
              <a:spcAft>
                <a:spcPts val="0"/>
              </a:spcAft>
              <a:buClr>
                <a:schemeClr val="dk1"/>
              </a:buClr>
              <a:buSzPts val="1200"/>
              <a:buFont typeface="Georgia"/>
              <a:buChar char="–"/>
              <a:defRPr sz="1200">
                <a:solidFill>
                  <a:schemeClr val="dk1"/>
                </a:solidFill>
                <a:latin typeface="Georgia"/>
                <a:ea typeface="Georgia"/>
                <a:cs typeface="Georgia"/>
                <a:sym typeface="Georgia"/>
              </a:defRPr>
            </a:lvl3pPr>
            <a:lvl4pPr marL="1828800" lvl="3" indent="-304800" algn="l">
              <a:lnSpc>
                <a:spcPct val="90000"/>
              </a:lnSpc>
              <a:spcBef>
                <a:spcPts val="240"/>
              </a:spcBef>
              <a:spcAft>
                <a:spcPts val="0"/>
              </a:spcAft>
              <a:buClr>
                <a:schemeClr val="dk1"/>
              </a:buClr>
              <a:buSzPts val="1200"/>
              <a:buFont typeface="Georgia"/>
              <a:buChar char="–"/>
              <a:defRPr sz="1200">
                <a:solidFill>
                  <a:schemeClr val="dk1"/>
                </a:solidFill>
                <a:latin typeface="Georgia"/>
                <a:ea typeface="Georgia"/>
                <a:cs typeface="Georgia"/>
                <a:sym typeface="Georgia"/>
              </a:defRPr>
            </a:lvl4pPr>
            <a:lvl5pPr marL="2286000" lvl="4" indent="-317500" algn="l">
              <a:lnSpc>
                <a:spcPct val="100000"/>
              </a:lnSpc>
              <a:spcBef>
                <a:spcPts val="280"/>
              </a:spcBef>
              <a:spcAft>
                <a:spcPts val="0"/>
              </a:spcAft>
              <a:buClr>
                <a:schemeClr val="dk1"/>
              </a:buClr>
              <a:buSzPts val="1400"/>
              <a:buFont typeface="Arial"/>
              <a:buChar char="•"/>
              <a:defRPr sz="1400">
                <a:solidFill>
                  <a:schemeClr val="dk1"/>
                </a:solidFill>
                <a:latin typeface="Georgia"/>
                <a:ea typeface="Georgia"/>
                <a:cs typeface="Georgia"/>
                <a:sym typeface="Georgia"/>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 name="Google Shape;13;p45"/>
          <p:cNvSpPr txBox="1">
            <a:spLocks noGrp="1"/>
          </p:cNvSpPr>
          <p:nvPr>
            <p:ph type="title"/>
          </p:nvPr>
        </p:nvSpPr>
        <p:spPr>
          <a:xfrm>
            <a:off x="467545" y="267494"/>
            <a:ext cx="8208912" cy="80877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2400"/>
              <a:buFont typeface="Arial Black"/>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6707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loitus ja lopetus valkonen pohja">
  <p:cSld name="1_Aloitus ja lopetus valkonen pohja">
    <p:spTree>
      <p:nvGrpSpPr>
        <p:cNvPr id="1" name="Shape 16"/>
        <p:cNvGrpSpPr/>
        <p:nvPr/>
      </p:nvGrpSpPr>
      <p:grpSpPr>
        <a:xfrm>
          <a:off x="0" y="0"/>
          <a:ext cx="0" cy="0"/>
          <a:chOff x="0" y="0"/>
          <a:chExt cx="0" cy="0"/>
        </a:xfrm>
      </p:grpSpPr>
      <p:sp>
        <p:nvSpPr>
          <p:cNvPr id="17" name="Google Shape;17;p46"/>
          <p:cNvSpPr txBox="1">
            <a:spLocks noGrp="1"/>
          </p:cNvSpPr>
          <p:nvPr>
            <p:ph type="title"/>
          </p:nvPr>
        </p:nvSpPr>
        <p:spPr>
          <a:xfrm>
            <a:off x="539552" y="2140223"/>
            <a:ext cx="8064896" cy="664757"/>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2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6"/>
          <p:cNvSpPr txBox="1">
            <a:spLocks noGrp="1"/>
          </p:cNvSpPr>
          <p:nvPr>
            <p:ph type="body" idx="1"/>
          </p:nvPr>
        </p:nvSpPr>
        <p:spPr>
          <a:xfrm>
            <a:off x="539751" y="1779662"/>
            <a:ext cx="8064697" cy="3603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60"/>
              </a:spcBef>
              <a:spcAft>
                <a:spcPts val="0"/>
              </a:spcAft>
              <a:buClr>
                <a:schemeClr val="dk1"/>
              </a:buClr>
              <a:buSzPts val="1800"/>
              <a:buNone/>
              <a:defRPr sz="1800"/>
            </a:lvl1pPr>
            <a:lvl2pPr marL="914400" lvl="1" indent="-317500" algn="l">
              <a:lnSpc>
                <a:spcPct val="100000"/>
              </a:lnSpc>
              <a:spcBef>
                <a:spcPts val="280"/>
              </a:spcBef>
              <a:spcAft>
                <a:spcPts val="0"/>
              </a:spcAft>
              <a:buClr>
                <a:schemeClr val="dk1"/>
              </a:buClr>
              <a:buSzPts val="1400"/>
              <a:buChar char="–"/>
              <a:defRPr/>
            </a:lvl2pPr>
            <a:lvl3pPr marL="1371600" lvl="2" indent="-304800" algn="l">
              <a:lnSpc>
                <a:spcPct val="100000"/>
              </a:lnSpc>
              <a:spcBef>
                <a:spcPts val="240"/>
              </a:spcBef>
              <a:spcAft>
                <a:spcPts val="0"/>
              </a:spcAft>
              <a:buClr>
                <a:schemeClr val="dk1"/>
              </a:buClr>
              <a:buSzPts val="1200"/>
              <a:buChar char="–"/>
              <a:defRPr/>
            </a:lvl3pPr>
            <a:lvl4pPr marL="1828800" lvl="3" indent="-304800" algn="l">
              <a:lnSpc>
                <a:spcPct val="100000"/>
              </a:lnSpc>
              <a:spcBef>
                <a:spcPts val="240"/>
              </a:spcBef>
              <a:spcAft>
                <a:spcPts val="0"/>
              </a:spcAft>
              <a:buClr>
                <a:schemeClr val="dk1"/>
              </a:buClr>
              <a:buSzPts val="1200"/>
              <a:buChar char="–"/>
              <a:defRPr/>
            </a:lvl4pPr>
            <a:lvl5pPr marL="2286000" lvl="4" indent="-228600" algn="l">
              <a:lnSpc>
                <a:spcPct val="100000"/>
              </a:lnSpc>
              <a:spcBef>
                <a:spcPts val="280"/>
              </a:spcBef>
              <a:spcAft>
                <a:spcPts val="0"/>
              </a:spcAft>
              <a:buClr>
                <a:schemeClr val="lt1"/>
              </a:buClr>
              <a:buSzPts val="1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 name="Google Shape;19;p46"/>
          <p:cNvSpPr txBox="1">
            <a:spLocks noGrp="1"/>
          </p:cNvSpPr>
          <p:nvPr>
            <p:ph type="body" idx="2"/>
          </p:nvPr>
        </p:nvSpPr>
        <p:spPr>
          <a:xfrm>
            <a:off x="539751" y="2931790"/>
            <a:ext cx="8064697" cy="3603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None/>
              <a:defRPr/>
            </a:lvl1pPr>
            <a:lvl2pPr marL="914400" lvl="1" indent="-317500" algn="l">
              <a:lnSpc>
                <a:spcPct val="100000"/>
              </a:lnSpc>
              <a:spcBef>
                <a:spcPts val="280"/>
              </a:spcBef>
              <a:spcAft>
                <a:spcPts val="0"/>
              </a:spcAft>
              <a:buClr>
                <a:schemeClr val="dk1"/>
              </a:buClr>
              <a:buSzPts val="1400"/>
              <a:buChar char="–"/>
              <a:defRPr/>
            </a:lvl2pPr>
            <a:lvl3pPr marL="1371600" lvl="2" indent="-304800" algn="l">
              <a:lnSpc>
                <a:spcPct val="100000"/>
              </a:lnSpc>
              <a:spcBef>
                <a:spcPts val="240"/>
              </a:spcBef>
              <a:spcAft>
                <a:spcPts val="0"/>
              </a:spcAft>
              <a:buClr>
                <a:schemeClr val="dk1"/>
              </a:buClr>
              <a:buSzPts val="1200"/>
              <a:buChar char="–"/>
              <a:defRPr/>
            </a:lvl3pPr>
            <a:lvl4pPr marL="1828800" lvl="3" indent="-304800" algn="l">
              <a:lnSpc>
                <a:spcPct val="100000"/>
              </a:lnSpc>
              <a:spcBef>
                <a:spcPts val="240"/>
              </a:spcBef>
              <a:spcAft>
                <a:spcPts val="0"/>
              </a:spcAft>
              <a:buClr>
                <a:schemeClr val="dk1"/>
              </a:buClr>
              <a:buSzPts val="1200"/>
              <a:buChar char="–"/>
              <a:defRPr/>
            </a:lvl4pPr>
            <a:lvl5pPr marL="2286000" lvl="4" indent="-228600" algn="l">
              <a:lnSpc>
                <a:spcPct val="100000"/>
              </a:lnSpc>
              <a:spcBef>
                <a:spcPts val="280"/>
              </a:spcBef>
              <a:spcAft>
                <a:spcPts val="0"/>
              </a:spcAft>
              <a:buClr>
                <a:schemeClr val="lt1"/>
              </a:buClr>
              <a:buSzPts val="1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0597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usta välislide">
  <p:cSld name="1_Musta välislide">
    <p:spTree>
      <p:nvGrpSpPr>
        <p:cNvPr id="1" name="Shape 26"/>
        <p:cNvGrpSpPr/>
        <p:nvPr/>
      </p:nvGrpSpPr>
      <p:grpSpPr>
        <a:xfrm>
          <a:off x="0" y="0"/>
          <a:ext cx="0" cy="0"/>
          <a:chOff x="0" y="0"/>
          <a:chExt cx="0" cy="0"/>
        </a:xfrm>
      </p:grpSpPr>
      <p:sp>
        <p:nvSpPr>
          <p:cNvPr id="27" name="Google Shape;27;p48"/>
          <p:cNvSpPr/>
          <p:nvPr/>
        </p:nvSpPr>
        <p:spPr>
          <a:xfrm>
            <a:off x="0" y="0"/>
            <a:ext cx="9144000" cy="5148000"/>
          </a:xfrm>
          <a:prstGeom prst="rect">
            <a:avLst/>
          </a:prstGeom>
          <a:solidFill>
            <a:schemeClr val="dk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0" name="Google Shape;30;p48" descr="SITRA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00000" y="4770000"/>
            <a:ext cx="832500" cy="162000"/>
          </a:xfrm>
          <a:prstGeom prst="rect">
            <a:avLst/>
          </a:prstGeom>
          <a:noFill/>
          <a:ln>
            <a:noFill/>
          </a:ln>
        </p:spPr>
      </p:pic>
      <p:sp>
        <p:nvSpPr>
          <p:cNvPr id="28" name="Google Shape;28;p48"/>
          <p:cNvSpPr txBox="1">
            <a:spLocks noGrp="1"/>
          </p:cNvSpPr>
          <p:nvPr>
            <p:ph type="title"/>
          </p:nvPr>
        </p:nvSpPr>
        <p:spPr>
          <a:xfrm>
            <a:off x="539552" y="1707654"/>
            <a:ext cx="8064896" cy="1224136"/>
          </a:xfrm>
          <a:prstGeom prst="rect">
            <a:avLst/>
          </a:prstGeom>
          <a:noFill/>
          <a:ln>
            <a:noFill/>
          </a:ln>
        </p:spPr>
        <p:txBody>
          <a:bodyPr spcFirstLastPara="1" wrap="square" lIns="0" tIns="0" rIns="0" bIns="140400" anchor="b" anchorCtr="0">
            <a:noAutofit/>
          </a:bodyPr>
          <a:lstStyle>
            <a:lvl1pPr lvl="0" algn="ctr">
              <a:lnSpc>
                <a:spcPct val="100000"/>
              </a:lnSpc>
              <a:spcBef>
                <a:spcPts val="0"/>
              </a:spcBef>
              <a:spcAft>
                <a:spcPts val="0"/>
              </a:spcAft>
              <a:buClr>
                <a:schemeClr val="lt1"/>
              </a:buClr>
              <a:buSzPts val="2400"/>
              <a:buFont typeface="Arial Black"/>
              <a:buNone/>
              <a:defRPr sz="24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8"/>
          <p:cNvSpPr txBox="1">
            <a:spLocks noGrp="1"/>
          </p:cNvSpPr>
          <p:nvPr>
            <p:ph type="body" idx="1"/>
          </p:nvPr>
        </p:nvSpPr>
        <p:spPr>
          <a:xfrm>
            <a:off x="539552" y="2931790"/>
            <a:ext cx="8064896" cy="4318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320"/>
              </a:spcBef>
              <a:spcAft>
                <a:spcPts val="0"/>
              </a:spcAft>
              <a:buClr>
                <a:schemeClr val="lt1"/>
              </a:buClr>
              <a:buSzPts val="1600"/>
              <a:buNone/>
              <a:defRPr>
                <a:solidFill>
                  <a:schemeClr val="lt1"/>
                </a:solidFill>
                <a:latin typeface="Georgia"/>
                <a:ea typeface="Georgia"/>
                <a:cs typeface="Georgia"/>
                <a:sym typeface="Georgia"/>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228600" algn="ctr">
              <a:lnSpc>
                <a:spcPct val="100000"/>
              </a:lnSpc>
              <a:spcBef>
                <a:spcPts val="360"/>
              </a:spcBef>
              <a:spcAft>
                <a:spcPts val="0"/>
              </a:spcAft>
              <a:buClr>
                <a:schemeClr val="lt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4096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usta välislide" preserve="1">
  <p:cSld name="Valkoinen välislide">
    <p:bg>
      <p:bgPr>
        <a:solidFill>
          <a:schemeClr val="bg1"/>
        </a:solidFill>
        <a:effectLst/>
      </p:bgPr>
    </p:bg>
    <p:spTree>
      <p:nvGrpSpPr>
        <p:cNvPr id="1" name="Shape 26"/>
        <p:cNvGrpSpPr/>
        <p:nvPr/>
      </p:nvGrpSpPr>
      <p:grpSpPr>
        <a:xfrm>
          <a:off x="0" y="0"/>
          <a:ext cx="0" cy="0"/>
          <a:chOff x="0" y="0"/>
          <a:chExt cx="0" cy="0"/>
        </a:xfrm>
      </p:grpSpPr>
      <p:sp>
        <p:nvSpPr>
          <p:cNvPr id="28" name="Google Shape;28;p48"/>
          <p:cNvSpPr txBox="1">
            <a:spLocks noGrp="1"/>
          </p:cNvSpPr>
          <p:nvPr>
            <p:ph type="title"/>
          </p:nvPr>
        </p:nvSpPr>
        <p:spPr>
          <a:xfrm>
            <a:off x="539552" y="1707654"/>
            <a:ext cx="8064896" cy="1224136"/>
          </a:xfrm>
          <a:prstGeom prst="rect">
            <a:avLst/>
          </a:prstGeom>
          <a:noFill/>
          <a:ln>
            <a:noFill/>
          </a:ln>
        </p:spPr>
        <p:txBody>
          <a:bodyPr spcFirstLastPara="1" wrap="square" lIns="0" tIns="0" rIns="0" bIns="140400" anchor="b" anchorCtr="0">
            <a:noAutofit/>
          </a:bodyPr>
          <a:lstStyle>
            <a:lvl1pPr lvl="0" algn="ctr">
              <a:lnSpc>
                <a:spcPct val="100000"/>
              </a:lnSpc>
              <a:spcBef>
                <a:spcPts val="0"/>
              </a:spcBef>
              <a:spcAft>
                <a:spcPts val="0"/>
              </a:spcAft>
              <a:buClr>
                <a:schemeClr val="lt1"/>
              </a:buClr>
              <a:buSzPts val="2400"/>
              <a:buFont typeface="Arial Black"/>
              <a:buNone/>
              <a:defRPr sz="2400" cap="none">
                <a:solidFill>
                  <a:schemeClr val="tx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8"/>
          <p:cNvSpPr txBox="1">
            <a:spLocks noGrp="1"/>
          </p:cNvSpPr>
          <p:nvPr>
            <p:ph type="body" idx="1"/>
          </p:nvPr>
        </p:nvSpPr>
        <p:spPr>
          <a:xfrm>
            <a:off x="539552" y="2931790"/>
            <a:ext cx="8064896" cy="4318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320"/>
              </a:spcBef>
              <a:spcAft>
                <a:spcPts val="0"/>
              </a:spcAft>
              <a:buClr>
                <a:schemeClr val="lt1"/>
              </a:buClr>
              <a:buSzPts val="1600"/>
              <a:buNone/>
              <a:defRPr>
                <a:solidFill>
                  <a:schemeClr val="tx1"/>
                </a:solidFill>
                <a:latin typeface="Georgia"/>
                <a:ea typeface="Georgia"/>
                <a:cs typeface="Georgia"/>
                <a:sym typeface="Georgia"/>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228600" algn="ctr">
              <a:lnSpc>
                <a:spcPct val="100000"/>
              </a:lnSpc>
              <a:spcBef>
                <a:spcPts val="360"/>
              </a:spcBef>
              <a:spcAft>
                <a:spcPts val="0"/>
              </a:spcAft>
              <a:buClr>
                <a:schemeClr val="lt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12735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Shape 25"/>
        <p:cNvGrpSpPr/>
        <p:nvPr/>
      </p:nvGrpSpPr>
      <p:grpSpPr>
        <a:xfrm>
          <a:off x="0" y="0"/>
          <a:ext cx="0" cy="0"/>
          <a:chOff x="0" y="0"/>
          <a:chExt cx="0" cy="0"/>
        </a:xfrm>
      </p:grpSpPr>
      <p:sp>
        <p:nvSpPr>
          <p:cNvPr id="4" name="Otsikon paikkamerkki 1">
            <a:extLst>
              <a:ext uri="{FF2B5EF4-FFF2-40B4-BE49-F238E27FC236}">
                <a16:creationId xmlns:a16="http://schemas.microsoft.com/office/drawing/2014/main" id="{5D7509FD-6507-2F42-BD64-2E20C7CC8F7A}"/>
              </a:ext>
            </a:extLst>
          </p:cNvPr>
          <p:cNvSpPr>
            <a:spLocks noGrp="1"/>
          </p:cNvSpPr>
          <p:nvPr>
            <p:ph type="title"/>
          </p:nvPr>
        </p:nvSpPr>
        <p:spPr>
          <a:xfrm>
            <a:off x="467544" y="267494"/>
            <a:ext cx="8208912" cy="808773"/>
          </a:xfrm>
          <a:prstGeom prst="rect">
            <a:avLst/>
          </a:prstGeom>
        </p:spPr>
        <p:txBody>
          <a:bodyPr vert="horz" lIns="0" tIns="0" rIns="0" bIns="0" rtlCol="0" anchor="ctr" anchorCtr="0">
            <a:noAutofit/>
          </a:bodyPr>
          <a:lstStyle/>
          <a:p>
            <a:r>
              <a:rPr lang="fi-FI"/>
              <a:t>Muokkaa perustyyl. napsautt.</a:t>
            </a:r>
          </a:p>
        </p:txBody>
      </p:sp>
    </p:spTree>
    <p:extLst>
      <p:ext uri="{BB962C8B-B14F-4D97-AF65-F5344CB8AC3E}">
        <p14:creationId xmlns:p14="http://schemas.microsoft.com/office/powerpoint/2010/main" val="218817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1787106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ain otsikko" userDrawn="1">
  <p:cSld name="Vain otsikko">
    <p:spTree>
      <p:nvGrpSpPr>
        <p:cNvPr id="1" name="Shape 46"/>
        <p:cNvGrpSpPr/>
        <p:nvPr/>
      </p:nvGrpSpPr>
      <p:grpSpPr>
        <a:xfrm>
          <a:off x="0" y="0"/>
          <a:ext cx="0" cy="0"/>
          <a:chOff x="0" y="0"/>
          <a:chExt cx="0" cy="0"/>
        </a:xfrm>
      </p:grpSpPr>
      <p:sp>
        <p:nvSpPr>
          <p:cNvPr id="6" name="Otsikon paikkamerkki 1">
            <a:extLst>
              <a:ext uri="{FF2B5EF4-FFF2-40B4-BE49-F238E27FC236}">
                <a16:creationId xmlns:a16="http://schemas.microsoft.com/office/drawing/2014/main" id="{BA2F545E-60EF-9D41-A316-89BAFB922E3F}"/>
              </a:ext>
            </a:extLst>
          </p:cNvPr>
          <p:cNvSpPr>
            <a:spLocks noGrp="1"/>
          </p:cNvSpPr>
          <p:nvPr>
            <p:ph type="title"/>
          </p:nvPr>
        </p:nvSpPr>
        <p:spPr>
          <a:xfrm>
            <a:off x="467544" y="267494"/>
            <a:ext cx="8208912" cy="808773"/>
          </a:xfrm>
          <a:prstGeom prst="rect">
            <a:avLst/>
          </a:prstGeom>
        </p:spPr>
        <p:txBody>
          <a:bodyPr vert="horz" lIns="0" tIns="0" rIns="0" bIns="0" rtlCol="0" anchor="ctr" anchorCtr="0">
            <a:noAutofit/>
          </a:bodyPr>
          <a:lstStyle/>
          <a:p>
            <a:r>
              <a:rPr lang="fi-FI"/>
              <a:t>Muokkaa perustyyl. napsautt.</a:t>
            </a:r>
          </a:p>
        </p:txBody>
      </p:sp>
    </p:spTree>
    <p:extLst>
      <p:ext uri="{BB962C8B-B14F-4D97-AF65-F5344CB8AC3E}">
        <p14:creationId xmlns:p14="http://schemas.microsoft.com/office/powerpoint/2010/main" val="3300278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Otsikon paikkamerkki 1"/>
          <p:cNvSpPr>
            <a:spLocks noGrp="1"/>
          </p:cNvSpPr>
          <p:nvPr>
            <p:ph type="title"/>
          </p:nvPr>
        </p:nvSpPr>
        <p:spPr>
          <a:xfrm>
            <a:off x="467544" y="267494"/>
            <a:ext cx="8208912" cy="808773"/>
          </a:xfrm>
          <a:prstGeom prst="rect">
            <a:avLst/>
          </a:prstGeom>
        </p:spPr>
        <p:txBody>
          <a:bodyPr vert="horz" lIns="0" tIns="0" rIns="0" bIns="0" rtlCol="0" anchor="ctr" anchorCtr="0">
            <a:noAutofit/>
          </a:bodyPr>
          <a:lstStyle/>
          <a:p>
            <a:r>
              <a:rPr lang="fi-FI"/>
              <a:t>Muokkaa perustyyl. napsautt.</a:t>
            </a:r>
          </a:p>
        </p:txBody>
      </p:sp>
      <p:sp>
        <p:nvSpPr>
          <p:cNvPr id="17" name="Tekstin paikkamerkki 2"/>
          <p:cNvSpPr>
            <a:spLocks noGrp="1"/>
          </p:cNvSpPr>
          <p:nvPr>
            <p:ph type="body" idx="1"/>
          </p:nvPr>
        </p:nvSpPr>
        <p:spPr>
          <a:xfrm>
            <a:off x="467544" y="1203598"/>
            <a:ext cx="8208912" cy="3312368"/>
          </a:xfrm>
          <a:prstGeom prst="rect">
            <a:avLst/>
          </a:prstGeom>
        </p:spPr>
        <p:txBody>
          <a:bodyPr vert="horz" lIns="0" tIns="0" rIns="0" bIns="0" rtlCol="0" anchor="t" anchorCtr="0">
            <a:noAutofit/>
          </a:bodyPr>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p:txBody>
      </p:sp>
      <p:pic>
        <p:nvPicPr>
          <p:cNvPr id="4" name="Picture 3" descr="SITRA_BLACK.png">
            <a:extLst>
              <a:ext uri="{FF2B5EF4-FFF2-40B4-BE49-F238E27FC236}">
                <a16:creationId xmlns:a16="http://schemas.microsoft.com/office/drawing/2014/main" id="{E8E6354C-F4C0-1741-88F1-AD5D9578AEB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100392" y="4770000"/>
            <a:ext cx="827584" cy="161043"/>
          </a:xfrm>
          <a:prstGeom prst="rect">
            <a:avLst/>
          </a:prstGeom>
        </p:spPr>
      </p:pic>
    </p:spTree>
    <p:extLst>
      <p:ext uri="{BB962C8B-B14F-4D97-AF65-F5344CB8AC3E}">
        <p14:creationId xmlns:p14="http://schemas.microsoft.com/office/powerpoint/2010/main" val="3612514049"/>
      </p:ext>
    </p:extLst>
  </p:cSld>
  <p:clrMap bg1="lt1" tx1="dk1" bg2="lt2" tx2="dk2" accent1="accent1" accent2="accent2" accent3="accent3" accent4="accent4" accent5="accent5" accent6="accent6" hlink="hlink" folHlink="folHlink"/>
  <p:sldLayoutIdLst>
    <p:sldLayoutId id="2147486082" r:id="rId1"/>
    <p:sldLayoutId id="2147486185" r:id="rId2"/>
    <p:sldLayoutId id="2147486186" r:id="rId3"/>
    <p:sldLayoutId id="2147486187" r:id="rId4"/>
    <p:sldLayoutId id="2147486190" r:id="rId5"/>
    <p:sldLayoutId id="2147486224" r:id="rId6"/>
    <p:sldLayoutId id="2147486221" r:id="rId7"/>
    <p:sldLayoutId id="2147486222" r:id="rId8"/>
    <p:sldLayoutId id="2147486223" r:id="rId9"/>
  </p:sldLayoutIdLst>
  <p:hf hdr="0" ftr="0" dt="0"/>
  <p:txStyles>
    <p:titleStyle>
      <a:lvl1pPr algn="l" defTabSz="457200" rtl="0" eaLnBrk="1" latinLnBrk="0" hangingPunct="1">
        <a:spcBef>
          <a:spcPct val="0"/>
        </a:spcBef>
        <a:buNone/>
        <a:defRPr sz="2400" b="0" i="0" kern="1200">
          <a:solidFill>
            <a:schemeClr val="tx1"/>
          </a:solidFill>
          <a:latin typeface="+mj-lt"/>
          <a:ea typeface="+mj-ea"/>
          <a:cs typeface="Arial Black"/>
        </a:defRPr>
      </a:lvl1pPr>
    </p:titleStyle>
    <p:bodyStyle>
      <a:lvl1pPr marL="179388" indent="-179388" algn="l" defTabSz="457200" rtl="0" eaLnBrk="1" latinLnBrk="0" hangingPunct="1">
        <a:lnSpc>
          <a:spcPct val="100000"/>
        </a:lnSpc>
        <a:spcBef>
          <a:spcPct val="20000"/>
        </a:spcBef>
        <a:buFont typeface="Lucida Grande"/>
        <a:buChar char="-"/>
        <a:defRPr sz="1600" b="0" i="0" kern="1200">
          <a:solidFill>
            <a:schemeClr val="tx1"/>
          </a:solidFill>
          <a:latin typeface="+mn-lt"/>
          <a:ea typeface="+mn-ea"/>
          <a:cs typeface="Georgia"/>
        </a:defRPr>
      </a:lvl1pPr>
      <a:lvl2pPr marL="357188" indent="-177800" algn="l" defTabSz="457200" rtl="0" eaLnBrk="1" latinLnBrk="0" hangingPunct="1">
        <a:lnSpc>
          <a:spcPct val="100000"/>
        </a:lnSpc>
        <a:spcBef>
          <a:spcPct val="20000"/>
        </a:spcBef>
        <a:buFont typeface="Georgia" panose="02040502050405020303" pitchFamily="18" charset="0"/>
        <a:buChar char="–"/>
        <a:defRPr sz="1400" b="0" i="0" kern="1200">
          <a:solidFill>
            <a:schemeClr val="tx1"/>
          </a:solidFill>
          <a:latin typeface="+mn-lt"/>
          <a:ea typeface="+mn-ea"/>
          <a:cs typeface="Georgia"/>
        </a:defRPr>
      </a:lvl2pPr>
      <a:lvl3pPr marL="536575" indent="-171450" algn="l" defTabSz="457200" rtl="0" eaLnBrk="1" latinLnBrk="0" hangingPunct="1">
        <a:lnSpc>
          <a:spcPct val="100000"/>
        </a:lnSpc>
        <a:spcBef>
          <a:spcPct val="20000"/>
        </a:spcBef>
        <a:buFont typeface="Georgia" panose="02040502050405020303" pitchFamily="18" charset="0"/>
        <a:buChar char="–"/>
        <a:defRPr sz="1200" b="0" i="0" kern="1200">
          <a:solidFill>
            <a:schemeClr val="tx1"/>
          </a:solidFill>
          <a:latin typeface="+mn-lt"/>
          <a:ea typeface="+mn-ea"/>
          <a:cs typeface="Georgia"/>
        </a:defRPr>
      </a:lvl3pPr>
      <a:lvl4pPr marL="720725" indent="-171450" algn="l" defTabSz="457200" rtl="0" eaLnBrk="1" latinLnBrk="0" hangingPunct="1">
        <a:lnSpc>
          <a:spcPct val="100000"/>
        </a:lnSpc>
        <a:spcBef>
          <a:spcPct val="20000"/>
        </a:spcBef>
        <a:buFont typeface="Georgia" panose="02040502050405020303" pitchFamily="18" charset="0"/>
        <a:buChar char="–"/>
        <a:defRPr sz="12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ulevaisuustaajuus.f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924AD8-099F-4EEC-B444-CB7E4796EC0C}"/>
              </a:ext>
            </a:extLst>
          </p:cNvPr>
          <p:cNvSpPr>
            <a:spLocks noGrp="1"/>
          </p:cNvSpPr>
          <p:nvPr>
            <p:ph type="title"/>
          </p:nvPr>
        </p:nvSpPr>
        <p:spPr>
          <a:xfrm>
            <a:off x="539551" y="514876"/>
            <a:ext cx="8136905" cy="369332"/>
          </a:xfrm>
        </p:spPr>
        <p:txBody>
          <a:bodyPr>
            <a:spAutoFit/>
          </a:bodyPr>
          <a:lstStyle/>
          <a:p>
            <a:r>
              <a:rPr lang="en-US" err="1"/>
              <a:t>Ohjeita</a:t>
            </a:r>
            <a:r>
              <a:rPr lang="en-US"/>
              <a:t> </a:t>
            </a:r>
            <a:r>
              <a:rPr lang="en-US" err="1"/>
              <a:t>Tulevaisuustaajuus-työpajan</a:t>
            </a:r>
            <a:r>
              <a:rPr lang="en-US"/>
              <a:t> </a:t>
            </a:r>
            <a:r>
              <a:rPr lang="en-US" err="1"/>
              <a:t>vetäjälle</a:t>
            </a:r>
            <a:endParaRPr lang="fi-FI"/>
          </a:p>
        </p:txBody>
      </p:sp>
      <p:sp>
        <p:nvSpPr>
          <p:cNvPr id="3" name="Tekstin paikkamerkki 2">
            <a:extLst>
              <a:ext uri="{FF2B5EF4-FFF2-40B4-BE49-F238E27FC236}">
                <a16:creationId xmlns:a16="http://schemas.microsoft.com/office/drawing/2014/main" id="{F56BFCC1-DCD9-48E7-A817-1543C6C32D59}"/>
              </a:ext>
            </a:extLst>
          </p:cNvPr>
          <p:cNvSpPr>
            <a:spLocks noGrp="1"/>
          </p:cNvSpPr>
          <p:nvPr>
            <p:ph type="body" sz="quarter" idx="4294967295"/>
          </p:nvPr>
        </p:nvSpPr>
        <p:spPr>
          <a:xfrm>
            <a:off x="539552" y="1275606"/>
            <a:ext cx="8136904" cy="3240360"/>
          </a:xfrm>
        </p:spPr>
        <p:txBody>
          <a:bodyPr>
            <a:normAutofit fontScale="92500" lnSpcReduction="10000"/>
          </a:bodyPr>
          <a:lstStyle/>
          <a:p>
            <a:r>
              <a:rPr lang="en-US" dirty="0" err="1"/>
              <a:t>Tarkemmat</a:t>
            </a:r>
            <a:r>
              <a:rPr lang="en-US" dirty="0"/>
              <a:t> </a:t>
            </a:r>
            <a:r>
              <a:rPr lang="en-US" dirty="0" err="1"/>
              <a:t>ohjeet</a:t>
            </a:r>
            <a:r>
              <a:rPr lang="en-US" dirty="0"/>
              <a:t> </a:t>
            </a:r>
            <a:r>
              <a:rPr lang="en-US" dirty="0" err="1"/>
              <a:t>työpajan</a:t>
            </a:r>
            <a:r>
              <a:rPr lang="en-US" dirty="0"/>
              <a:t> </a:t>
            </a:r>
            <a:r>
              <a:rPr lang="en-US" dirty="0" err="1"/>
              <a:t>fasilitoimiseen</a:t>
            </a:r>
            <a:r>
              <a:rPr lang="en-US" dirty="0"/>
              <a:t> </a:t>
            </a:r>
            <a:r>
              <a:rPr lang="en-US" dirty="0" err="1"/>
              <a:t>löydät</a:t>
            </a:r>
            <a:r>
              <a:rPr lang="en-US" dirty="0"/>
              <a:t> </a:t>
            </a:r>
            <a:r>
              <a:rPr lang="en-US" dirty="0" err="1"/>
              <a:t>Vetäjän</a:t>
            </a:r>
            <a:r>
              <a:rPr lang="en-US" dirty="0"/>
              <a:t> </a:t>
            </a:r>
            <a:r>
              <a:rPr lang="en-US" dirty="0" err="1"/>
              <a:t>käsikirjasta</a:t>
            </a:r>
            <a:r>
              <a:rPr lang="en-US" dirty="0"/>
              <a:t>. Se on </a:t>
            </a:r>
            <a:r>
              <a:rPr lang="en-US" dirty="0" err="1"/>
              <a:t>ladattavissa</a:t>
            </a:r>
            <a:r>
              <a:rPr lang="en-US" dirty="0"/>
              <a:t> </a:t>
            </a:r>
            <a:r>
              <a:rPr lang="en-US" dirty="0" err="1"/>
              <a:t>osoitteessa</a:t>
            </a:r>
            <a:r>
              <a:rPr lang="en-US" dirty="0"/>
              <a:t> www.tulevaisuustaajuus.fi</a:t>
            </a:r>
          </a:p>
          <a:p>
            <a:pPr lvl="1"/>
            <a:r>
              <a:rPr lang="en-US" dirty="0" err="1"/>
              <a:t>Käsikirjasta</a:t>
            </a:r>
            <a:r>
              <a:rPr lang="en-US" dirty="0"/>
              <a:t> </a:t>
            </a:r>
            <a:r>
              <a:rPr lang="en-US" dirty="0" err="1"/>
              <a:t>löytyvät</a:t>
            </a:r>
            <a:r>
              <a:rPr lang="en-US" dirty="0"/>
              <a:t> </a:t>
            </a:r>
            <a:r>
              <a:rPr lang="en-US" dirty="0" err="1"/>
              <a:t>myös</a:t>
            </a:r>
            <a:r>
              <a:rPr lang="en-US" dirty="0"/>
              <a:t> </a:t>
            </a:r>
            <a:r>
              <a:rPr lang="en-US" dirty="0" err="1"/>
              <a:t>työpajan</a:t>
            </a:r>
            <a:r>
              <a:rPr lang="en-US" dirty="0"/>
              <a:t> </a:t>
            </a:r>
            <a:r>
              <a:rPr lang="en-US" dirty="0" err="1"/>
              <a:t>aikataulutus</a:t>
            </a:r>
            <a:r>
              <a:rPr lang="en-US" dirty="0"/>
              <a:t> ja </a:t>
            </a:r>
            <a:r>
              <a:rPr lang="en-US" dirty="0" err="1"/>
              <a:t>puheosuudet</a:t>
            </a:r>
            <a:r>
              <a:rPr lang="en-US" dirty="0"/>
              <a:t>. </a:t>
            </a:r>
            <a:r>
              <a:rPr lang="en-US" dirty="0" err="1"/>
              <a:t>Puheosuudet</a:t>
            </a:r>
            <a:r>
              <a:rPr lang="en-US" dirty="0"/>
              <a:t> on </a:t>
            </a:r>
            <a:r>
              <a:rPr lang="en-US" dirty="0" err="1"/>
              <a:t>myös</a:t>
            </a:r>
            <a:r>
              <a:rPr lang="en-US" dirty="0"/>
              <a:t> </a:t>
            </a:r>
            <a:r>
              <a:rPr lang="en-US" dirty="0" err="1"/>
              <a:t>merkitty</a:t>
            </a:r>
            <a:r>
              <a:rPr lang="en-US" dirty="0"/>
              <a:t> </a:t>
            </a:r>
            <a:r>
              <a:rPr lang="en-US" dirty="0" err="1"/>
              <a:t>tähän</a:t>
            </a:r>
            <a:r>
              <a:rPr lang="en-US" dirty="0"/>
              <a:t> PPT-</a:t>
            </a:r>
            <a:r>
              <a:rPr lang="en-US" dirty="0" err="1"/>
              <a:t>esitykseen</a:t>
            </a:r>
            <a:r>
              <a:rPr lang="en-US" dirty="0"/>
              <a:t> </a:t>
            </a:r>
            <a:r>
              <a:rPr lang="en-US" dirty="0" err="1"/>
              <a:t>kunkin</a:t>
            </a:r>
            <a:r>
              <a:rPr lang="en-US" dirty="0"/>
              <a:t> </a:t>
            </a:r>
            <a:r>
              <a:rPr lang="en-US" dirty="0" err="1"/>
              <a:t>dian</a:t>
            </a:r>
            <a:r>
              <a:rPr lang="en-US" dirty="0"/>
              <a:t> </a:t>
            </a:r>
            <a:r>
              <a:rPr lang="en-US" dirty="0" err="1"/>
              <a:t>muistiinpanoihin</a:t>
            </a:r>
            <a:r>
              <a:rPr lang="en-US" dirty="0"/>
              <a:t> </a:t>
            </a:r>
          </a:p>
          <a:p>
            <a:r>
              <a:rPr lang="en-US" dirty="0"/>
              <a:t>PPT-</a:t>
            </a:r>
            <a:r>
              <a:rPr lang="en-US" dirty="0" err="1"/>
              <a:t>dioja</a:t>
            </a:r>
            <a:r>
              <a:rPr lang="en-US" dirty="0"/>
              <a:t> voi </a:t>
            </a:r>
            <a:r>
              <a:rPr lang="en-US" dirty="0" err="1"/>
              <a:t>muokata</a:t>
            </a:r>
            <a:r>
              <a:rPr lang="en-US" dirty="0"/>
              <a:t> ja </a:t>
            </a:r>
            <a:r>
              <a:rPr lang="en-US" dirty="0" err="1"/>
              <a:t>soveltaa</a:t>
            </a:r>
            <a:r>
              <a:rPr lang="en-US" dirty="0"/>
              <a:t> </a:t>
            </a:r>
            <a:r>
              <a:rPr lang="en-US" dirty="0" err="1"/>
              <a:t>tilanteen</a:t>
            </a:r>
            <a:r>
              <a:rPr lang="en-US" dirty="0"/>
              <a:t> </a:t>
            </a:r>
            <a:r>
              <a:rPr lang="en-US" dirty="0" err="1"/>
              <a:t>mukaan</a:t>
            </a:r>
            <a:r>
              <a:rPr lang="en-US" dirty="0"/>
              <a:t>, </a:t>
            </a:r>
            <a:r>
              <a:rPr lang="en-US" dirty="0" err="1"/>
              <a:t>esim</a:t>
            </a:r>
            <a:r>
              <a:rPr lang="en-US" dirty="0"/>
              <a:t>. </a:t>
            </a:r>
            <a:r>
              <a:rPr lang="en-US" dirty="0" err="1"/>
              <a:t>lyhentää</a:t>
            </a:r>
            <a:r>
              <a:rPr lang="en-US" dirty="0"/>
              <a:t> ja </a:t>
            </a:r>
            <a:r>
              <a:rPr lang="en-US" dirty="0" err="1"/>
              <a:t>tiivistää</a:t>
            </a:r>
            <a:r>
              <a:rPr lang="en-US" dirty="0"/>
              <a:t> tai </a:t>
            </a:r>
            <a:r>
              <a:rPr lang="en-US" dirty="0" err="1"/>
              <a:t>muokata</a:t>
            </a:r>
            <a:r>
              <a:rPr lang="en-US" dirty="0"/>
              <a:t> </a:t>
            </a:r>
            <a:r>
              <a:rPr lang="en-US" dirty="0" err="1"/>
              <a:t>esimerkkejä</a:t>
            </a:r>
            <a:r>
              <a:rPr lang="en-US" dirty="0"/>
              <a:t> </a:t>
            </a:r>
            <a:r>
              <a:rPr lang="en-US" dirty="0" err="1"/>
              <a:t>paremmin</a:t>
            </a:r>
            <a:r>
              <a:rPr lang="en-US" dirty="0"/>
              <a:t> </a:t>
            </a:r>
            <a:r>
              <a:rPr lang="en-US" dirty="0" err="1"/>
              <a:t>ryhmän</a:t>
            </a:r>
            <a:r>
              <a:rPr lang="en-US" dirty="0"/>
              <a:t> </a:t>
            </a:r>
            <a:r>
              <a:rPr lang="en-US" dirty="0" err="1"/>
              <a:t>kontekstiin</a:t>
            </a:r>
            <a:r>
              <a:rPr lang="en-US" dirty="0"/>
              <a:t> </a:t>
            </a:r>
            <a:r>
              <a:rPr lang="en-US" dirty="0" err="1"/>
              <a:t>sopiviksi</a:t>
            </a:r>
            <a:r>
              <a:rPr lang="en-US" dirty="0"/>
              <a:t>. </a:t>
            </a:r>
            <a:r>
              <a:rPr lang="en-US" dirty="0" err="1"/>
              <a:t>Voit</a:t>
            </a:r>
            <a:r>
              <a:rPr lang="en-US" dirty="0"/>
              <a:t> </a:t>
            </a:r>
            <a:r>
              <a:rPr lang="en-US" dirty="0" err="1"/>
              <a:t>myös</a:t>
            </a:r>
            <a:r>
              <a:rPr lang="en-US" dirty="0"/>
              <a:t> </a:t>
            </a:r>
            <a:r>
              <a:rPr lang="en-US" dirty="0" err="1"/>
              <a:t>kopioida</a:t>
            </a:r>
            <a:r>
              <a:rPr lang="en-US" dirty="0"/>
              <a:t> </a:t>
            </a:r>
            <a:r>
              <a:rPr lang="en-US" dirty="0" err="1"/>
              <a:t>tämän</a:t>
            </a:r>
            <a:r>
              <a:rPr lang="en-US" dirty="0"/>
              <a:t> PPT-</a:t>
            </a:r>
            <a:r>
              <a:rPr lang="en-US" dirty="0" err="1"/>
              <a:t>esityksen</a:t>
            </a:r>
            <a:r>
              <a:rPr lang="en-US" dirty="0"/>
              <a:t> </a:t>
            </a:r>
            <a:r>
              <a:rPr lang="en-US" dirty="0" err="1"/>
              <a:t>sisällöt</a:t>
            </a:r>
            <a:r>
              <a:rPr lang="en-US" dirty="0"/>
              <a:t> </a:t>
            </a:r>
            <a:r>
              <a:rPr lang="en-US" dirty="0" err="1"/>
              <a:t>omaan</a:t>
            </a:r>
            <a:r>
              <a:rPr lang="en-US" dirty="0"/>
              <a:t> PPT-</a:t>
            </a:r>
            <a:r>
              <a:rPr lang="en-US" dirty="0" err="1"/>
              <a:t>esitykseesi</a:t>
            </a:r>
            <a:endParaRPr lang="en-US" dirty="0"/>
          </a:p>
          <a:p>
            <a:pPr lvl="1"/>
            <a:r>
              <a:rPr lang="en-US" dirty="0" err="1"/>
              <a:t>Tämä</a:t>
            </a:r>
            <a:r>
              <a:rPr lang="en-US" dirty="0"/>
              <a:t> PPT-</a:t>
            </a:r>
            <a:r>
              <a:rPr lang="en-US" dirty="0" err="1"/>
              <a:t>esitys</a:t>
            </a:r>
            <a:r>
              <a:rPr lang="en-US" dirty="0"/>
              <a:t> on </a:t>
            </a:r>
            <a:r>
              <a:rPr lang="en-US" dirty="0" err="1"/>
              <a:t>tehty</a:t>
            </a:r>
            <a:r>
              <a:rPr lang="en-US" dirty="0"/>
              <a:t> </a:t>
            </a:r>
            <a:r>
              <a:rPr lang="en-US" dirty="0" err="1"/>
              <a:t>erityisesti</a:t>
            </a:r>
            <a:r>
              <a:rPr lang="en-US" dirty="0"/>
              <a:t> </a:t>
            </a:r>
            <a:r>
              <a:rPr lang="en-US" dirty="0" err="1"/>
              <a:t>verkkotyöpajoja</a:t>
            </a:r>
            <a:r>
              <a:rPr lang="en-US" dirty="0"/>
              <a:t> </a:t>
            </a:r>
            <a:r>
              <a:rPr lang="en-US" dirty="0" err="1"/>
              <a:t>varten</a:t>
            </a:r>
            <a:r>
              <a:rPr lang="en-US" dirty="0"/>
              <a:t>. </a:t>
            </a:r>
            <a:r>
              <a:rPr lang="en-US" dirty="0" err="1"/>
              <a:t>Muistathan</a:t>
            </a:r>
            <a:r>
              <a:rPr lang="en-US" dirty="0"/>
              <a:t> </a:t>
            </a:r>
            <a:r>
              <a:rPr lang="en-US" dirty="0" err="1"/>
              <a:t>poistaa</a:t>
            </a:r>
            <a:r>
              <a:rPr lang="en-US" dirty="0"/>
              <a:t> </a:t>
            </a:r>
            <a:r>
              <a:rPr lang="en-US" dirty="0" err="1"/>
              <a:t>dioilta</a:t>
            </a:r>
            <a:r>
              <a:rPr lang="en-US" dirty="0"/>
              <a:t> </a:t>
            </a:r>
            <a:r>
              <a:rPr lang="en-US" dirty="0" err="1"/>
              <a:t>kaikki</a:t>
            </a:r>
            <a:r>
              <a:rPr lang="en-US" dirty="0"/>
              <a:t> </a:t>
            </a:r>
            <a:r>
              <a:rPr lang="en-US" dirty="0" err="1"/>
              <a:t>verkkotyöskenteltyyn</a:t>
            </a:r>
            <a:r>
              <a:rPr lang="en-US" dirty="0"/>
              <a:t> </a:t>
            </a:r>
            <a:r>
              <a:rPr lang="en-US" dirty="0" err="1"/>
              <a:t>viittavat</a:t>
            </a:r>
            <a:r>
              <a:rPr lang="en-US" dirty="0"/>
              <a:t> </a:t>
            </a:r>
            <a:r>
              <a:rPr lang="en-US" dirty="0" err="1"/>
              <a:t>ohjeistukset</a:t>
            </a:r>
            <a:r>
              <a:rPr lang="en-US" dirty="0"/>
              <a:t>. </a:t>
            </a:r>
          </a:p>
          <a:p>
            <a:pPr lvl="1"/>
            <a:r>
              <a:rPr lang="fi-FI" dirty="0"/>
              <a:t>Mikäli muokkaat Tulevaisuustaajuudesta oman versiosi, muistathan viitata alkuperäiseen versioon.</a:t>
            </a:r>
            <a:endParaRPr lang="en-US" dirty="0"/>
          </a:p>
          <a:p>
            <a:r>
              <a:rPr lang="en-US" dirty="0" err="1"/>
              <a:t>Mikäli</a:t>
            </a:r>
            <a:r>
              <a:rPr lang="en-US" dirty="0"/>
              <a:t> </a:t>
            </a:r>
            <a:r>
              <a:rPr lang="en-US" dirty="0" err="1"/>
              <a:t>järjestät</a:t>
            </a:r>
            <a:r>
              <a:rPr lang="en-US" dirty="0"/>
              <a:t> </a:t>
            </a:r>
            <a:r>
              <a:rPr lang="en-US" dirty="0" err="1"/>
              <a:t>verkkotyöpajan</a:t>
            </a:r>
            <a:r>
              <a:rPr lang="en-US" dirty="0"/>
              <a:t>, </a:t>
            </a:r>
            <a:r>
              <a:rPr lang="en-US" dirty="0" err="1"/>
              <a:t>voit</a:t>
            </a:r>
            <a:r>
              <a:rPr lang="en-US" dirty="0"/>
              <a:t> </a:t>
            </a:r>
            <a:r>
              <a:rPr lang="en-US" dirty="0" err="1"/>
              <a:t>katsoa</a:t>
            </a:r>
            <a:r>
              <a:rPr lang="en-US" dirty="0"/>
              <a:t> </a:t>
            </a:r>
            <a:r>
              <a:rPr lang="en-US" dirty="0" err="1"/>
              <a:t>mallia</a:t>
            </a:r>
            <a:r>
              <a:rPr lang="en-US" dirty="0"/>
              <a:t> </a:t>
            </a:r>
            <a:r>
              <a:rPr lang="en-US" dirty="0" err="1"/>
              <a:t>käyttämästämme</a:t>
            </a:r>
            <a:r>
              <a:rPr lang="en-US" dirty="0"/>
              <a:t> Miro-</a:t>
            </a:r>
            <a:r>
              <a:rPr lang="en-US" dirty="0" err="1"/>
              <a:t>pohjasta</a:t>
            </a:r>
            <a:r>
              <a:rPr lang="en-US" dirty="0"/>
              <a:t>, </a:t>
            </a:r>
            <a:r>
              <a:rPr lang="en-US" dirty="0" err="1"/>
              <a:t>johon</a:t>
            </a:r>
            <a:r>
              <a:rPr lang="en-US" dirty="0"/>
              <a:t> </a:t>
            </a:r>
            <a:r>
              <a:rPr lang="en-US" dirty="0" err="1"/>
              <a:t>löytyy</a:t>
            </a:r>
            <a:r>
              <a:rPr lang="en-US" dirty="0"/>
              <a:t> linkki </a:t>
            </a:r>
            <a:r>
              <a:rPr lang="en-US" dirty="0" err="1"/>
              <a:t>osoitteesta</a:t>
            </a:r>
            <a:r>
              <a:rPr lang="en-US" dirty="0"/>
              <a:t> </a:t>
            </a:r>
            <a:r>
              <a:rPr lang="en-US" dirty="0">
                <a:hlinkClick r:id="rId3"/>
              </a:rPr>
              <a:t>www.tulevaisuustaajuus.fi</a:t>
            </a:r>
            <a:r>
              <a:rPr lang="en-US" dirty="0"/>
              <a:t> </a:t>
            </a:r>
            <a:r>
              <a:rPr lang="en-US" dirty="0" err="1"/>
              <a:t>Myös</a:t>
            </a:r>
            <a:r>
              <a:rPr lang="en-US" dirty="0"/>
              <a:t> </a:t>
            </a:r>
            <a:r>
              <a:rPr lang="en-US" dirty="0" err="1"/>
              <a:t>monet</a:t>
            </a:r>
            <a:r>
              <a:rPr lang="en-US" dirty="0"/>
              <a:t> </a:t>
            </a:r>
            <a:r>
              <a:rPr lang="en-US" dirty="0" err="1"/>
              <a:t>muut</a:t>
            </a:r>
            <a:r>
              <a:rPr lang="en-US" dirty="0"/>
              <a:t> </a:t>
            </a:r>
            <a:r>
              <a:rPr lang="en-US" dirty="0" err="1"/>
              <a:t>verkkotyöskentelyyn</a:t>
            </a:r>
            <a:r>
              <a:rPr lang="en-US" dirty="0"/>
              <a:t> </a:t>
            </a:r>
            <a:r>
              <a:rPr lang="en-US" dirty="0" err="1"/>
              <a:t>tarkoitetut</a:t>
            </a:r>
            <a:r>
              <a:rPr lang="en-US" dirty="0"/>
              <a:t> </a:t>
            </a:r>
            <a:r>
              <a:rPr lang="en-US" dirty="0" err="1"/>
              <a:t>alustat</a:t>
            </a:r>
            <a:r>
              <a:rPr lang="en-US" dirty="0"/>
              <a:t> </a:t>
            </a:r>
            <a:r>
              <a:rPr lang="en-US" dirty="0" err="1"/>
              <a:t>toimivat</a:t>
            </a:r>
            <a:r>
              <a:rPr lang="en-US" dirty="0"/>
              <a:t> </a:t>
            </a:r>
            <a:r>
              <a:rPr lang="en-US" dirty="0" err="1"/>
              <a:t>hyvin</a:t>
            </a:r>
            <a:r>
              <a:rPr lang="en-US" dirty="0"/>
              <a:t>. </a:t>
            </a:r>
          </a:p>
          <a:p>
            <a:r>
              <a:rPr lang="en-US" dirty="0" err="1"/>
              <a:t>Työpajanne</a:t>
            </a:r>
            <a:r>
              <a:rPr lang="en-US" dirty="0"/>
              <a:t> </a:t>
            </a:r>
            <a:r>
              <a:rPr lang="en-US" dirty="0" err="1"/>
              <a:t>tuotoksia</a:t>
            </a:r>
            <a:r>
              <a:rPr lang="en-US" dirty="0"/>
              <a:t> tai </a:t>
            </a:r>
            <a:r>
              <a:rPr lang="en-US" dirty="0" err="1"/>
              <a:t>oivalluksia</a:t>
            </a:r>
            <a:r>
              <a:rPr lang="en-US" dirty="0"/>
              <a:t> voi </a:t>
            </a:r>
            <a:r>
              <a:rPr lang="en-US" dirty="0" err="1"/>
              <a:t>jakaa</a:t>
            </a:r>
            <a:r>
              <a:rPr lang="en-US" dirty="0"/>
              <a:t> </a:t>
            </a:r>
            <a:r>
              <a:rPr lang="en-US" dirty="0" err="1"/>
              <a:t>sosiaalisessa</a:t>
            </a:r>
            <a:r>
              <a:rPr lang="en-US" dirty="0"/>
              <a:t> </a:t>
            </a:r>
            <a:r>
              <a:rPr lang="en-US" dirty="0" err="1"/>
              <a:t>mediassa</a:t>
            </a:r>
            <a:r>
              <a:rPr lang="en-US" dirty="0"/>
              <a:t> </a:t>
            </a:r>
            <a:r>
              <a:rPr lang="en-US" dirty="0" err="1"/>
              <a:t>aihetunnisteella</a:t>
            </a:r>
            <a:r>
              <a:rPr lang="en-US" dirty="0"/>
              <a:t> #tulevaisuustaajuus</a:t>
            </a:r>
          </a:p>
          <a:p>
            <a:pPr marL="0" indent="0">
              <a:buNone/>
            </a:pPr>
            <a:endParaRPr lang="en-US" dirty="0"/>
          </a:p>
          <a:p>
            <a:pPr marL="0" indent="0">
              <a:buNone/>
            </a:pPr>
            <a:endParaRPr lang="fi-FI" dirty="0"/>
          </a:p>
        </p:txBody>
      </p:sp>
    </p:spTree>
    <p:extLst>
      <p:ext uri="{BB962C8B-B14F-4D97-AF65-F5344CB8AC3E}">
        <p14:creationId xmlns:p14="http://schemas.microsoft.com/office/powerpoint/2010/main" val="1188956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3" name="Picture 2">
            <a:extLst>
              <a:ext uri="{FF2B5EF4-FFF2-40B4-BE49-F238E27FC236}">
                <a16:creationId xmlns:a16="http://schemas.microsoft.com/office/drawing/2014/main" id="{BA63E4EA-0E4A-8744-AFFC-7831F6FD17A5}"/>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2967187" y="660903"/>
            <a:ext cx="3209626" cy="3821694"/>
          </a:xfrm>
          <a:prstGeom prst="rect">
            <a:avLst/>
          </a:prstGeom>
        </p:spPr>
      </p:pic>
      <p:pic>
        <p:nvPicPr>
          <p:cNvPr id="10" name="Picture 9" descr="Mustavalkoinen kasvokuva Elise Bouldingista.">
            <a:extLst>
              <a:ext uri="{FF2B5EF4-FFF2-40B4-BE49-F238E27FC236}">
                <a16:creationId xmlns:a16="http://schemas.microsoft.com/office/drawing/2014/main" id="{038E751F-72CA-8A46-AD54-B41097F77B62}"/>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3226868" y="941559"/>
            <a:ext cx="2668450" cy="3322623"/>
          </a:xfrm>
          <a:prstGeom prst="rect">
            <a:avLst/>
          </a:prstGeom>
        </p:spPr>
      </p:pic>
      <p:sp>
        <p:nvSpPr>
          <p:cNvPr id="9" name="Google Shape;269;p9">
            <a:extLst>
              <a:ext uri="{FF2B5EF4-FFF2-40B4-BE49-F238E27FC236}">
                <a16:creationId xmlns:a16="http://schemas.microsoft.com/office/drawing/2014/main" id="{F257F636-6B32-EA47-8ABC-183EA286B7D3}"/>
              </a:ext>
            </a:extLst>
          </p:cNvPr>
          <p:cNvSpPr txBox="1"/>
          <p:nvPr/>
        </p:nvSpPr>
        <p:spPr>
          <a:xfrm>
            <a:off x="0" y="4844205"/>
            <a:ext cx="2871216" cy="299295"/>
          </a:xfrm>
          <a:prstGeom prst="rect">
            <a:avLst/>
          </a:prstGeom>
          <a:noFill/>
          <a:ln>
            <a:noFill/>
          </a:ln>
        </p:spPr>
        <p:txBody>
          <a:bodyPr spcFirstLastPara="1" wrap="square" lIns="144000" tIns="0" rIns="0" bIns="144000" anchor="t" anchorCtr="0">
            <a:spAutoFit/>
          </a:bodyPr>
          <a:lstStyle/>
          <a:p>
            <a:pPr lvl="0">
              <a:spcBef>
                <a:spcPts val="0"/>
              </a:spcBef>
              <a:spcAft>
                <a:spcPts val="0"/>
              </a:spcAft>
              <a:buClr>
                <a:srgbClr val="000000"/>
              </a:buClr>
              <a:buSzPts val="1200"/>
            </a:pPr>
            <a:r>
              <a:rPr lang="en-US" sz="1000">
                <a:latin typeface="Georgia"/>
                <a:ea typeface="Georgia"/>
                <a:cs typeface="Georgia"/>
                <a:sym typeface="Georgia"/>
              </a:rPr>
              <a:t>IPRA Foundation</a:t>
            </a:r>
          </a:p>
        </p:txBody>
      </p:sp>
      <p:sp>
        <p:nvSpPr>
          <p:cNvPr id="2" name="Otsikko 1">
            <a:extLst>
              <a:ext uri="{FF2B5EF4-FFF2-40B4-BE49-F238E27FC236}">
                <a16:creationId xmlns:a16="http://schemas.microsoft.com/office/drawing/2014/main" id="{BA8FE9DE-874E-4103-B75C-C1E1CC89C59E}"/>
              </a:ext>
            </a:extLst>
          </p:cNvPr>
          <p:cNvSpPr>
            <a:spLocks noGrp="1"/>
          </p:cNvSpPr>
          <p:nvPr>
            <p:ph type="title"/>
          </p:nvPr>
        </p:nvSpPr>
        <p:spPr>
          <a:xfrm>
            <a:off x="0" y="-808773"/>
            <a:ext cx="8208912" cy="808773"/>
          </a:xfrm>
        </p:spPr>
        <p:txBody>
          <a:bodyPr/>
          <a:lstStyle/>
          <a:p>
            <a:r>
              <a:rPr lang="fi-FI"/>
              <a:t>Elise </a:t>
            </a:r>
            <a:r>
              <a:rPr lang="fi-FI" err="1"/>
              <a:t>Boulding</a:t>
            </a:r>
            <a:endParaRPr lang="fi-F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Title 1">
            <a:extLst>
              <a:ext uri="{FF2B5EF4-FFF2-40B4-BE49-F238E27FC236}">
                <a16:creationId xmlns:a16="http://schemas.microsoft.com/office/drawing/2014/main" id="{620CAC19-7025-BC44-919A-42739D3BECE8}"/>
              </a:ext>
            </a:extLst>
          </p:cNvPr>
          <p:cNvSpPr>
            <a:spLocks noGrp="1"/>
          </p:cNvSpPr>
          <p:nvPr>
            <p:ph type="title"/>
          </p:nvPr>
        </p:nvSpPr>
        <p:spPr>
          <a:xfrm>
            <a:off x="539552" y="1337733"/>
            <a:ext cx="8064896" cy="1721057"/>
          </a:xfrm>
        </p:spPr>
        <p:txBody>
          <a:bodyPr/>
          <a:lstStyle/>
          <a:p>
            <a:r>
              <a:rPr lang="en-US" sz="4800" b="1">
                <a:solidFill>
                  <a:schemeClr val="bg1"/>
                </a:solidFill>
                <a:ea typeface="Georgia"/>
                <a:cs typeface="Arial" panose="020B0604020202020204" pitchFamily="34" charset="0"/>
                <a:sym typeface="Georgia"/>
              </a:rPr>
              <a:t>”</a:t>
            </a:r>
            <a:r>
              <a:rPr lang="en-US" sz="4800" b="1" err="1">
                <a:solidFill>
                  <a:schemeClr val="bg1"/>
                </a:solidFill>
                <a:ea typeface="Georgia"/>
                <a:cs typeface="Arial" panose="020B0604020202020204" pitchFamily="34" charset="0"/>
                <a:sym typeface="Georgia"/>
              </a:rPr>
              <a:t>Mitä</a:t>
            </a:r>
            <a:r>
              <a:rPr lang="en-US" sz="4800" b="1">
                <a:solidFill>
                  <a:schemeClr val="bg1"/>
                </a:solidFill>
                <a:ea typeface="Georgia"/>
                <a:cs typeface="Arial" panose="020B0604020202020204" pitchFamily="34" charset="0"/>
                <a:sym typeface="Georgia"/>
              </a:rPr>
              <a:t> </a:t>
            </a:r>
            <a:r>
              <a:rPr lang="en-US" sz="4800" b="1" err="1">
                <a:solidFill>
                  <a:schemeClr val="bg1"/>
                </a:solidFill>
                <a:ea typeface="Georgia"/>
                <a:cs typeface="Arial" panose="020B0604020202020204" pitchFamily="34" charset="0"/>
                <a:sym typeface="Georgia"/>
              </a:rPr>
              <a:t>jos</a:t>
            </a:r>
            <a:r>
              <a:rPr lang="en-US" sz="4800" b="1">
                <a:solidFill>
                  <a:schemeClr val="bg1"/>
                </a:solidFill>
                <a:ea typeface="Georgia"/>
                <a:cs typeface="Arial" panose="020B0604020202020204" pitchFamily="34" charset="0"/>
                <a:sym typeface="Georgia"/>
              </a:rPr>
              <a:t> </a:t>
            </a:r>
            <a:r>
              <a:rPr lang="en-US" sz="4800" b="1" err="1">
                <a:solidFill>
                  <a:schemeClr val="bg1"/>
                </a:solidFill>
                <a:ea typeface="Georgia"/>
                <a:cs typeface="Arial" panose="020B0604020202020204" pitchFamily="34" charset="0"/>
                <a:sym typeface="Georgia"/>
              </a:rPr>
              <a:t>maailmassa</a:t>
            </a:r>
            <a:br>
              <a:rPr lang="en-US" sz="4800" b="1">
                <a:solidFill>
                  <a:schemeClr val="bg1"/>
                </a:solidFill>
                <a:ea typeface="Georgia"/>
                <a:cs typeface="Arial" panose="020B0604020202020204" pitchFamily="34" charset="0"/>
                <a:sym typeface="Georgia"/>
              </a:rPr>
            </a:br>
            <a:r>
              <a:rPr lang="en-US" sz="4800" b="1" err="1">
                <a:solidFill>
                  <a:schemeClr val="bg1"/>
                </a:solidFill>
                <a:ea typeface="Georgia"/>
                <a:cs typeface="Arial" panose="020B0604020202020204" pitchFamily="34" charset="0"/>
                <a:sym typeface="Georgia"/>
              </a:rPr>
              <a:t>ei</a:t>
            </a:r>
            <a:r>
              <a:rPr lang="en-US" sz="4800" b="1">
                <a:solidFill>
                  <a:schemeClr val="bg1"/>
                </a:solidFill>
                <a:ea typeface="Georgia"/>
                <a:cs typeface="Arial" panose="020B0604020202020204" pitchFamily="34" charset="0"/>
                <a:sym typeface="Georgia"/>
              </a:rPr>
              <a:t> </a:t>
            </a:r>
            <a:r>
              <a:rPr lang="en-US" sz="4800" b="1" err="1">
                <a:solidFill>
                  <a:schemeClr val="bg1"/>
                </a:solidFill>
                <a:ea typeface="Georgia"/>
                <a:cs typeface="Arial" panose="020B0604020202020204" pitchFamily="34" charset="0"/>
                <a:sym typeface="Georgia"/>
              </a:rPr>
              <a:t>olisi</a:t>
            </a:r>
            <a:r>
              <a:rPr lang="en-US" sz="4800" b="1">
                <a:solidFill>
                  <a:schemeClr val="bg1"/>
                </a:solidFill>
                <a:ea typeface="Georgia"/>
                <a:cs typeface="Arial" panose="020B0604020202020204" pitchFamily="34" charset="0"/>
                <a:sym typeface="Georgia"/>
              </a:rPr>
              <a:t> </a:t>
            </a:r>
            <a:r>
              <a:rPr lang="en-US" sz="4800" b="1" err="1">
                <a:solidFill>
                  <a:schemeClr val="bg1"/>
                </a:solidFill>
                <a:ea typeface="Georgia"/>
                <a:cs typeface="Arial" panose="020B0604020202020204" pitchFamily="34" charset="0"/>
                <a:sym typeface="Georgia"/>
              </a:rPr>
              <a:t>aseita</a:t>
            </a:r>
            <a:r>
              <a:rPr lang="en-US" sz="4800" b="1">
                <a:solidFill>
                  <a:schemeClr val="bg1"/>
                </a:solidFill>
                <a:ea typeface="Georgia"/>
                <a:cs typeface="Arial" panose="020B0604020202020204" pitchFamily="34" charset="0"/>
                <a:sym typeface="Georgia"/>
              </a:rPr>
              <a:t>?”</a:t>
            </a:r>
            <a:endParaRPr lang="en-FI" sz="4800"/>
          </a:p>
        </p:txBody>
      </p:sp>
      <p:sp>
        <p:nvSpPr>
          <p:cNvPr id="3" name="Text Placeholder 2">
            <a:extLst>
              <a:ext uri="{FF2B5EF4-FFF2-40B4-BE49-F238E27FC236}">
                <a16:creationId xmlns:a16="http://schemas.microsoft.com/office/drawing/2014/main" id="{436973EF-8D6E-1749-B736-FD89A3D30F82}"/>
              </a:ext>
            </a:extLst>
          </p:cNvPr>
          <p:cNvSpPr>
            <a:spLocks noGrp="1"/>
          </p:cNvSpPr>
          <p:nvPr>
            <p:ph type="body" idx="1"/>
          </p:nvPr>
        </p:nvSpPr>
        <p:spPr>
          <a:xfrm>
            <a:off x="539552" y="3312790"/>
            <a:ext cx="8064896" cy="431800"/>
          </a:xfrm>
        </p:spPr>
        <p:txBody>
          <a:bodyPr/>
          <a:lstStyle/>
          <a:p>
            <a:r>
              <a:rPr lang="en-US">
                <a:solidFill>
                  <a:schemeClr val="bg1"/>
                </a:solidFill>
                <a:latin typeface="Georgia" panose="02040502050405020303" pitchFamily="18" charset="0"/>
                <a:cs typeface="Arial" panose="020B0604020202020204" pitchFamily="34" charset="0"/>
              </a:rPr>
              <a:t>Elise Boulding</a:t>
            </a:r>
            <a:endParaRPr lang="en-US" sz="3200">
              <a:solidFill>
                <a:srgbClr val="FF0000"/>
              </a:solidFill>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6" name="Google Shape;226;p6"/>
          <p:cNvSpPr txBox="1"/>
          <p:nvPr/>
        </p:nvSpPr>
        <p:spPr>
          <a:xfrm>
            <a:off x="3547453" y="786534"/>
            <a:ext cx="1540210" cy="64633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i="0" u="none" strike="noStrike" cap="none" err="1">
                <a:solidFill>
                  <a:schemeClr val="bg1"/>
                </a:solidFill>
                <a:latin typeface="+mn-lt"/>
                <a:ea typeface="Georgia"/>
                <a:cs typeface="Arial" panose="020B0604020202020204" pitchFamily="34" charset="0"/>
                <a:sym typeface="Georgia"/>
              </a:rPr>
              <a:t>Mitä</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jos</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kaikki</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voisivat</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saada</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lainaa</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köyhätkin</a:t>
            </a:r>
            <a:r>
              <a:rPr lang="en-US" sz="1400" i="0" u="none" strike="noStrike" cap="none">
                <a:solidFill>
                  <a:schemeClr val="bg1"/>
                </a:solidFill>
                <a:latin typeface="+mn-lt"/>
                <a:ea typeface="Georgia"/>
                <a:cs typeface="Arial" panose="020B0604020202020204" pitchFamily="34" charset="0"/>
                <a:sym typeface="Georgia"/>
              </a:rPr>
              <a:t>?</a:t>
            </a:r>
            <a:endParaRPr sz="1400" i="0" u="none" strike="noStrike" cap="none">
              <a:solidFill>
                <a:schemeClr val="bg1"/>
              </a:solidFill>
              <a:latin typeface="+mn-lt"/>
              <a:ea typeface="Georgia"/>
              <a:cs typeface="Arial" panose="020B0604020202020204" pitchFamily="34" charset="0"/>
              <a:sym typeface="Georgia"/>
            </a:endParaRPr>
          </a:p>
        </p:txBody>
      </p:sp>
      <p:sp>
        <p:nvSpPr>
          <p:cNvPr id="227" name="Google Shape;227;p6"/>
          <p:cNvSpPr txBox="1"/>
          <p:nvPr/>
        </p:nvSpPr>
        <p:spPr>
          <a:xfrm>
            <a:off x="915187" y="3541807"/>
            <a:ext cx="1854671" cy="8617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i="0" u="none" strike="noStrike" cap="none" err="1">
                <a:solidFill>
                  <a:schemeClr val="bg1"/>
                </a:solidFill>
                <a:latin typeface="+mn-lt"/>
                <a:ea typeface="Georgia"/>
                <a:cs typeface="Arial" panose="020B0604020202020204" pitchFamily="34" charset="0"/>
                <a:sym typeface="Georgia"/>
              </a:rPr>
              <a:t>Mitä</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jos</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toisiaan</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vastaan</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sotineet</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maat</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muodostaisivatkin</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yhteisön</a:t>
            </a:r>
            <a:r>
              <a:rPr lang="en-US" sz="1400" i="0" u="none" strike="noStrike" cap="none">
                <a:solidFill>
                  <a:schemeClr val="bg1"/>
                </a:solidFill>
                <a:latin typeface="+mn-lt"/>
                <a:ea typeface="Georgia"/>
                <a:cs typeface="Arial" panose="020B0604020202020204" pitchFamily="34" charset="0"/>
                <a:sym typeface="Georgia"/>
              </a:rPr>
              <a:t>?</a:t>
            </a:r>
            <a:endParaRPr sz="1400" i="0" u="none" strike="noStrike" cap="none">
              <a:solidFill>
                <a:schemeClr val="bg1"/>
              </a:solidFill>
              <a:latin typeface="+mn-lt"/>
              <a:ea typeface="Arial"/>
              <a:cs typeface="Arial" panose="020B0604020202020204" pitchFamily="34" charset="0"/>
              <a:sym typeface="Arial"/>
            </a:endParaRPr>
          </a:p>
        </p:txBody>
      </p:sp>
      <p:sp>
        <p:nvSpPr>
          <p:cNvPr id="228" name="Google Shape;228;p6"/>
          <p:cNvSpPr txBox="1"/>
          <p:nvPr/>
        </p:nvSpPr>
        <p:spPr>
          <a:xfrm>
            <a:off x="6136033" y="3541807"/>
            <a:ext cx="1590202" cy="8617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i="0" u="none" strike="noStrike" cap="none" err="1">
                <a:solidFill>
                  <a:schemeClr val="bg1"/>
                </a:solidFill>
                <a:latin typeface="+mn-lt"/>
                <a:ea typeface="Georgia"/>
                <a:cs typeface="Arial" panose="020B0604020202020204" pitchFamily="34" charset="0"/>
                <a:sym typeface="Georgia"/>
              </a:rPr>
              <a:t>Mitä</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jos</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kaikilla</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olisi</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oikeus</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omaan</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kotiin</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asunnottomillakin</a:t>
            </a:r>
            <a:r>
              <a:rPr lang="en-US" sz="1400" i="0" u="none" strike="noStrike" cap="none">
                <a:solidFill>
                  <a:schemeClr val="bg1"/>
                </a:solidFill>
                <a:latin typeface="+mn-lt"/>
                <a:ea typeface="Georgia"/>
                <a:cs typeface="Arial" panose="020B0604020202020204" pitchFamily="34" charset="0"/>
                <a:sym typeface="Georgia"/>
              </a:rPr>
              <a:t>?</a:t>
            </a:r>
            <a:endParaRPr sz="1400" i="0" u="none" strike="noStrike" cap="none">
              <a:solidFill>
                <a:schemeClr val="bg1"/>
              </a:solidFill>
              <a:latin typeface="+mn-lt"/>
              <a:ea typeface="Arial"/>
              <a:cs typeface="Arial" panose="020B0604020202020204" pitchFamily="34" charset="0"/>
              <a:sym typeface="Arial"/>
            </a:endParaRPr>
          </a:p>
        </p:txBody>
      </p:sp>
      <p:sp>
        <p:nvSpPr>
          <p:cNvPr id="229" name="Google Shape;229;p6"/>
          <p:cNvSpPr txBox="1"/>
          <p:nvPr/>
        </p:nvSpPr>
        <p:spPr>
          <a:xfrm>
            <a:off x="1123233" y="1580068"/>
            <a:ext cx="1108256" cy="64633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i="0" u="none" strike="noStrike" cap="none" err="1">
                <a:solidFill>
                  <a:schemeClr val="bg1"/>
                </a:solidFill>
                <a:latin typeface="+mn-lt"/>
                <a:ea typeface="Georgia"/>
                <a:cs typeface="Arial" panose="020B0604020202020204" pitchFamily="34" charset="0"/>
                <a:sym typeface="Georgia"/>
              </a:rPr>
              <a:t>Mitä</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jos</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meillä</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ei</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olisi</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jätettä</a:t>
            </a:r>
            <a:r>
              <a:rPr lang="en-US" sz="1400" i="0" u="none" strike="noStrike" cap="none">
                <a:solidFill>
                  <a:schemeClr val="bg1"/>
                </a:solidFill>
                <a:latin typeface="+mn-lt"/>
                <a:ea typeface="Georgia"/>
                <a:cs typeface="Arial" panose="020B0604020202020204" pitchFamily="34" charset="0"/>
                <a:sym typeface="Georgia"/>
              </a:rPr>
              <a:t>?</a:t>
            </a:r>
            <a:endParaRPr sz="1400" i="0" u="none" strike="noStrike" cap="none">
              <a:solidFill>
                <a:schemeClr val="bg1"/>
              </a:solidFill>
              <a:latin typeface="+mn-lt"/>
              <a:ea typeface="Georgia"/>
              <a:cs typeface="Arial" panose="020B0604020202020204" pitchFamily="34" charset="0"/>
              <a:sym typeface="Georgia"/>
            </a:endParaRPr>
          </a:p>
        </p:txBody>
      </p:sp>
      <p:sp>
        <p:nvSpPr>
          <p:cNvPr id="230" name="Google Shape;230;p6"/>
          <p:cNvSpPr txBox="1"/>
          <p:nvPr/>
        </p:nvSpPr>
        <p:spPr>
          <a:xfrm>
            <a:off x="6835870" y="1508506"/>
            <a:ext cx="1108256" cy="8617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i="0" u="none" strike="noStrike" cap="none" err="1">
                <a:solidFill>
                  <a:schemeClr val="bg1"/>
                </a:solidFill>
                <a:latin typeface="+mn-lt"/>
                <a:ea typeface="Georgia"/>
                <a:cs typeface="Arial" panose="020B0604020202020204" pitchFamily="34" charset="0"/>
                <a:sym typeface="Georgia"/>
              </a:rPr>
              <a:t>Mitä</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jos</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kaikki</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lapset</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pääsisivät</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kouluun</a:t>
            </a:r>
            <a:r>
              <a:rPr lang="en-US" sz="1400" i="0" u="none" strike="noStrike" cap="none">
                <a:solidFill>
                  <a:schemeClr val="bg1"/>
                </a:solidFill>
                <a:latin typeface="+mn-lt"/>
                <a:ea typeface="Georgia"/>
                <a:cs typeface="Arial" panose="020B0604020202020204" pitchFamily="34" charset="0"/>
                <a:sym typeface="Georgia"/>
              </a:rPr>
              <a:t>?</a:t>
            </a:r>
            <a:endParaRPr sz="1400" i="0" u="none" strike="noStrike" cap="none">
              <a:solidFill>
                <a:schemeClr val="bg1"/>
              </a:solidFill>
              <a:latin typeface="+mn-lt"/>
              <a:ea typeface="Arial"/>
              <a:cs typeface="Arial" panose="020B0604020202020204" pitchFamily="34" charset="0"/>
              <a:sym typeface="Arial"/>
            </a:endParaRPr>
          </a:p>
        </p:txBody>
      </p:sp>
      <p:sp>
        <p:nvSpPr>
          <p:cNvPr id="10" name="Title 9">
            <a:extLst>
              <a:ext uri="{FF2B5EF4-FFF2-40B4-BE49-F238E27FC236}">
                <a16:creationId xmlns:a16="http://schemas.microsoft.com/office/drawing/2014/main" id="{EC6AC8CA-D4A6-F44B-8C4B-A8EF87FD8EB6}"/>
              </a:ext>
            </a:extLst>
          </p:cNvPr>
          <p:cNvSpPr>
            <a:spLocks noGrp="1"/>
          </p:cNvSpPr>
          <p:nvPr>
            <p:ph type="title"/>
          </p:nvPr>
        </p:nvSpPr>
        <p:spPr>
          <a:xfrm>
            <a:off x="539552" y="1959682"/>
            <a:ext cx="8064896" cy="1224136"/>
          </a:xfrm>
        </p:spPr>
        <p:txBody>
          <a:bodyPr/>
          <a:lstStyle/>
          <a:p>
            <a:r>
              <a:rPr lang="en-FI" sz="4800"/>
              <a:t>Mitä jos…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8" name="Rectangle 7">
            <a:extLst>
              <a:ext uri="{FF2B5EF4-FFF2-40B4-BE49-F238E27FC236}">
                <a16:creationId xmlns:a16="http://schemas.microsoft.com/office/drawing/2014/main" id="{8A34971F-538B-154F-AB83-7F323A730356}"/>
              </a:ext>
              <a:ext uri="{C183D7F6-B498-43B3-948B-1728B52AA6E4}">
                <adec:decorative xmlns:adec="http://schemas.microsoft.com/office/drawing/2017/decorative" val="1"/>
              </a:ext>
            </a:extLst>
          </p:cNvPr>
          <p:cNvSpPr/>
          <p:nvPr/>
        </p:nvSpPr>
        <p:spPr>
          <a:xfrm rot="-120000">
            <a:off x="587379" y="1205279"/>
            <a:ext cx="2311194" cy="39528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38" name="Google Shape;238;p7"/>
          <p:cNvSpPr txBox="1">
            <a:spLocks noGrp="1"/>
          </p:cNvSpPr>
          <p:nvPr>
            <p:ph type="body" idx="1"/>
          </p:nvPr>
        </p:nvSpPr>
        <p:spPr>
          <a:xfrm>
            <a:off x="467544" y="1203598"/>
            <a:ext cx="5540064" cy="2654573"/>
          </a:xfrm>
          <a:noFill/>
          <a:ln>
            <a:noFill/>
          </a:ln>
        </p:spPr>
        <p:txBody>
          <a:bodyPr spcFirstLastPara="1" wrap="square" lIns="0" tIns="0" rIns="0" bIns="0" anchor="t" anchorCtr="0">
            <a:spAutoFit/>
          </a:bodyPr>
          <a:lstStyle/>
          <a:p>
            <a:pPr marL="127000" lvl="0" indent="0">
              <a:buNone/>
            </a:pPr>
            <a:r>
              <a:rPr lang="en-US" b="1" err="1">
                <a:latin typeface="+mj-lt"/>
              </a:rPr>
              <a:t>Miten</a:t>
            </a:r>
            <a:r>
              <a:rPr lang="en-US" b="1">
                <a:latin typeface="+mj-lt"/>
              </a:rPr>
              <a:t> </a:t>
            </a:r>
            <a:r>
              <a:rPr lang="en-US" b="1" err="1">
                <a:latin typeface="+mj-lt"/>
              </a:rPr>
              <a:t>käytännössä</a:t>
            </a:r>
            <a:r>
              <a:rPr lang="en-US" b="1">
                <a:latin typeface="+mj-lt"/>
              </a:rPr>
              <a:t>?</a:t>
            </a:r>
          </a:p>
          <a:p>
            <a:pPr lvl="0"/>
            <a:endParaRPr lang="en-US"/>
          </a:p>
          <a:p>
            <a:pPr marL="469900" lvl="0" indent="-342900">
              <a:buFont typeface="+mj-lt"/>
              <a:buAutoNum type="arabicPeriod"/>
            </a:pPr>
            <a:r>
              <a:rPr lang="en-US" err="1"/>
              <a:t>Saat</a:t>
            </a:r>
            <a:r>
              <a:rPr lang="en-US"/>
              <a:t> </a:t>
            </a:r>
            <a:r>
              <a:rPr lang="en-US" err="1"/>
              <a:t>keksiä</a:t>
            </a:r>
            <a:r>
              <a:rPr lang="en-US"/>
              <a:t> </a:t>
            </a:r>
            <a:r>
              <a:rPr lang="en-US" err="1"/>
              <a:t>yhden</a:t>
            </a:r>
            <a:r>
              <a:rPr lang="en-US"/>
              <a:t> tai </a:t>
            </a:r>
            <a:r>
              <a:rPr lang="en-US" err="1"/>
              <a:t>useamman</a:t>
            </a:r>
            <a:r>
              <a:rPr lang="en-US"/>
              <a:t> “</a:t>
            </a:r>
            <a:r>
              <a:rPr lang="en-US" err="1"/>
              <a:t>Mitä</a:t>
            </a:r>
            <a:r>
              <a:rPr lang="en-US"/>
              <a:t> </a:t>
            </a:r>
            <a:r>
              <a:rPr lang="en-US" err="1"/>
              <a:t>jos</a:t>
            </a:r>
            <a:r>
              <a:rPr lang="en-US"/>
              <a:t>…” -</a:t>
            </a:r>
            <a:r>
              <a:rPr lang="en-US" err="1"/>
              <a:t>kysymyksen</a:t>
            </a:r>
            <a:r>
              <a:rPr lang="en-US"/>
              <a:t>, </a:t>
            </a:r>
            <a:r>
              <a:rPr lang="en-US" err="1"/>
              <a:t>joka</a:t>
            </a:r>
            <a:r>
              <a:rPr lang="en-US"/>
              <a:t> </a:t>
            </a:r>
            <a:r>
              <a:rPr lang="en-US" err="1"/>
              <a:t>veisi</a:t>
            </a:r>
            <a:r>
              <a:rPr lang="en-US"/>
              <a:t> </a:t>
            </a:r>
            <a:r>
              <a:rPr lang="en-US" err="1"/>
              <a:t>kohti</a:t>
            </a:r>
            <a:r>
              <a:rPr lang="en-US"/>
              <a:t> </a:t>
            </a:r>
            <a:r>
              <a:rPr lang="en-US" err="1"/>
              <a:t>tulevaisuutta</a:t>
            </a:r>
            <a:r>
              <a:rPr lang="en-US"/>
              <a:t>, </a:t>
            </a:r>
            <a:r>
              <a:rPr lang="en-US" err="1"/>
              <a:t>jonka</a:t>
            </a:r>
            <a:r>
              <a:rPr lang="en-US"/>
              <a:t> </a:t>
            </a:r>
            <a:r>
              <a:rPr lang="en-US" err="1"/>
              <a:t>haluat</a:t>
            </a:r>
            <a:r>
              <a:rPr lang="en-US"/>
              <a:t> ja </a:t>
            </a:r>
            <a:r>
              <a:rPr lang="en-US" err="1"/>
              <a:t>joka</a:t>
            </a:r>
            <a:r>
              <a:rPr lang="en-US"/>
              <a:t> </a:t>
            </a:r>
            <a:r>
              <a:rPr lang="en-US" err="1"/>
              <a:t>pakottaa</a:t>
            </a:r>
            <a:r>
              <a:rPr lang="en-US"/>
              <a:t> ajattelemaan </a:t>
            </a:r>
            <a:r>
              <a:rPr lang="en-US" err="1"/>
              <a:t>jotakin</a:t>
            </a:r>
            <a:r>
              <a:rPr lang="en-US"/>
              <a:t> </a:t>
            </a:r>
            <a:r>
              <a:rPr lang="en-US" err="1"/>
              <a:t>asiaa</a:t>
            </a:r>
            <a:r>
              <a:rPr lang="en-US"/>
              <a:t> </a:t>
            </a:r>
            <a:r>
              <a:rPr lang="en-US" err="1"/>
              <a:t>hiukan</a:t>
            </a:r>
            <a:r>
              <a:rPr lang="en-US"/>
              <a:t> </a:t>
            </a:r>
            <a:r>
              <a:rPr lang="en-US" err="1"/>
              <a:t>uusiksi</a:t>
            </a:r>
            <a:r>
              <a:rPr lang="en-US"/>
              <a:t>. </a:t>
            </a:r>
            <a:r>
              <a:rPr lang="en-US" err="1"/>
              <a:t>Kysymys</a:t>
            </a:r>
            <a:r>
              <a:rPr lang="en-US"/>
              <a:t> </a:t>
            </a:r>
            <a:r>
              <a:rPr lang="en-US" err="1"/>
              <a:t>voi</a:t>
            </a:r>
            <a:r>
              <a:rPr lang="en-US"/>
              <a:t> </a:t>
            </a:r>
            <a:r>
              <a:rPr lang="en-US" err="1"/>
              <a:t>liittyä</a:t>
            </a:r>
            <a:r>
              <a:rPr lang="en-US"/>
              <a:t> </a:t>
            </a:r>
            <a:r>
              <a:rPr lang="en-US" err="1"/>
              <a:t>mihin</a:t>
            </a:r>
            <a:r>
              <a:rPr lang="en-US"/>
              <a:t> </a:t>
            </a:r>
            <a:r>
              <a:rPr lang="en-US" err="1"/>
              <a:t>tahansa</a:t>
            </a:r>
            <a:r>
              <a:rPr lang="en-US"/>
              <a:t> </a:t>
            </a:r>
            <a:r>
              <a:rPr lang="en-US" err="1"/>
              <a:t>teemaan</a:t>
            </a:r>
            <a:r>
              <a:rPr lang="en-US"/>
              <a:t>.</a:t>
            </a:r>
          </a:p>
          <a:p>
            <a:pPr marL="469900" lvl="0" indent="-342900">
              <a:buFont typeface="+mj-lt"/>
              <a:buAutoNum type="arabicPeriod"/>
            </a:pPr>
            <a:r>
              <a:rPr lang="en-US" err="1"/>
              <a:t>Kirjoita</a:t>
            </a:r>
            <a:r>
              <a:rPr lang="en-US"/>
              <a:t> “</a:t>
            </a:r>
            <a:r>
              <a:rPr lang="en-US" err="1"/>
              <a:t>Mitä</a:t>
            </a:r>
            <a:r>
              <a:rPr lang="en-US"/>
              <a:t> </a:t>
            </a:r>
            <a:r>
              <a:rPr lang="en-US" err="1"/>
              <a:t>jos</a:t>
            </a:r>
            <a:r>
              <a:rPr lang="en-US"/>
              <a:t>” -</a:t>
            </a:r>
            <a:r>
              <a:rPr lang="en-US" err="1"/>
              <a:t>kysymyksesi</a:t>
            </a:r>
            <a:r>
              <a:rPr lang="en-US"/>
              <a:t> </a:t>
            </a:r>
            <a:r>
              <a:rPr lang="en-US" err="1"/>
              <a:t>Miroon</a:t>
            </a:r>
            <a:r>
              <a:rPr lang="en-US"/>
              <a:t>.</a:t>
            </a:r>
          </a:p>
          <a:p>
            <a:pPr marL="469900" lvl="0" indent="-342900">
              <a:buFont typeface="+mj-lt"/>
              <a:buAutoNum type="arabicPeriod"/>
            </a:pPr>
            <a:r>
              <a:rPr lang="en-US" err="1"/>
              <a:t>Teemme</a:t>
            </a:r>
            <a:r>
              <a:rPr lang="en-US"/>
              <a:t> </a:t>
            </a:r>
            <a:r>
              <a:rPr lang="en-US" err="1"/>
              <a:t>kaikki</a:t>
            </a:r>
            <a:r>
              <a:rPr lang="en-US"/>
              <a:t> </a:t>
            </a:r>
            <a:r>
              <a:rPr lang="en-US" err="1"/>
              <a:t>tämän</a:t>
            </a:r>
            <a:r>
              <a:rPr lang="en-US"/>
              <a:t> </a:t>
            </a:r>
            <a:r>
              <a:rPr lang="en-US" err="1"/>
              <a:t>samaan</a:t>
            </a:r>
            <a:r>
              <a:rPr lang="en-US"/>
              <a:t> </a:t>
            </a:r>
            <a:r>
              <a:rPr lang="en-US" err="1"/>
              <a:t>aikaan</a:t>
            </a:r>
            <a:r>
              <a:rPr lang="en-US"/>
              <a:t>. Jos on vaikea </a:t>
            </a:r>
            <a:r>
              <a:rPr lang="en-US" err="1"/>
              <a:t>keksiä</a:t>
            </a:r>
            <a:r>
              <a:rPr lang="en-US"/>
              <a:t> </a:t>
            </a:r>
            <a:r>
              <a:rPr lang="en-US" err="1"/>
              <a:t>mitään</a:t>
            </a:r>
            <a:r>
              <a:rPr lang="en-US"/>
              <a:t>, </a:t>
            </a:r>
            <a:r>
              <a:rPr lang="en-US" err="1"/>
              <a:t>inspiroidu</a:t>
            </a:r>
            <a:r>
              <a:rPr lang="en-US"/>
              <a:t> </a:t>
            </a:r>
            <a:r>
              <a:rPr lang="en-US" err="1"/>
              <a:t>muiden</a:t>
            </a:r>
            <a:r>
              <a:rPr lang="en-US"/>
              <a:t> </a:t>
            </a:r>
            <a:r>
              <a:rPr lang="en-US" err="1"/>
              <a:t>kysymyksistä</a:t>
            </a:r>
            <a:r>
              <a:rPr lang="en-US"/>
              <a:t> - </a:t>
            </a:r>
            <a:r>
              <a:rPr lang="en-US" err="1"/>
              <a:t>löydät</a:t>
            </a:r>
            <a:r>
              <a:rPr lang="en-US"/>
              <a:t> </a:t>
            </a:r>
            <a:r>
              <a:rPr lang="en-US" err="1"/>
              <a:t>sieltä</a:t>
            </a:r>
            <a:r>
              <a:rPr lang="en-US"/>
              <a:t> </a:t>
            </a:r>
            <a:r>
              <a:rPr lang="en-US" err="1"/>
              <a:t>varmasti</a:t>
            </a:r>
            <a:r>
              <a:rPr lang="en-US"/>
              <a:t> </a:t>
            </a:r>
            <a:r>
              <a:rPr lang="en-US" err="1"/>
              <a:t>jonkun</a:t>
            </a:r>
            <a:r>
              <a:rPr lang="en-US"/>
              <a:t> </a:t>
            </a:r>
            <a:r>
              <a:rPr lang="en-US" err="1"/>
              <a:t>ajatuksenpätkän</a:t>
            </a:r>
            <a:r>
              <a:rPr lang="en-US"/>
              <a:t> </a:t>
            </a:r>
            <a:r>
              <a:rPr lang="en-US" err="1"/>
              <a:t>mihin</a:t>
            </a:r>
            <a:r>
              <a:rPr lang="en-US"/>
              <a:t> </a:t>
            </a:r>
            <a:r>
              <a:rPr lang="en-US" err="1"/>
              <a:t>tarttua</a:t>
            </a:r>
            <a:r>
              <a:rPr lang="en-US"/>
              <a:t>!</a:t>
            </a:r>
          </a:p>
        </p:txBody>
      </p:sp>
      <p:sp>
        <p:nvSpPr>
          <p:cNvPr id="6" name="Title 5">
            <a:extLst>
              <a:ext uri="{FF2B5EF4-FFF2-40B4-BE49-F238E27FC236}">
                <a16:creationId xmlns:a16="http://schemas.microsoft.com/office/drawing/2014/main" id="{EB270662-6DE6-4342-8D1B-68BC0A69EA04}"/>
              </a:ext>
            </a:extLst>
          </p:cNvPr>
          <p:cNvSpPr>
            <a:spLocks noGrp="1"/>
          </p:cNvSpPr>
          <p:nvPr>
            <p:ph type="title"/>
          </p:nvPr>
        </p:nvSpPr>
        <p:spPr>
          <a:xfrm>
            <a:off x="467545" y="267494"/>
            <a:ext cx="8208912" cy="808773"/>
          </a:xfrm>
        </p:spPr>
        <p:txBody>
          <a:bodyPr/>
          <a:lstStyle/>
          <a:p>
            <a:r>
              <a:rPr lang="en-US" err="1"/>
              <a:t>Virittäydytään</a:t>
            </a:r>
            <a:r>
              <a:rPr lang="en-US"/>
              <a:t> </a:t>
            </a:r>
            <a:r>
              <a:rPr lang="en-US" err="1"/>
              <a:t>tulevaisuustaajuudelle</a:t>
            </a:r>
            <a:endParaRPr lang="en-FI"/>
          </a:p>
        </p:txBody>
      </p:sp>
      <p:sp>
        <p:nvSpPr>
          <p:cNvPr id="7" name="Google Shape;202;p4">
            <a:extLst>
              <a:ext uri="{FF2B5EF4-FFF2-40B4-BE49-F238E27FC236}">
                <a16:creationId xmlns:a16="http://schemas.microsoft.com/office/drawing/2014/main" id="{C39DA272-0874-344E-8055-5C3DE31B44E6}"/>
              </a:ext>
            </a:extLst>
          </p:cNvPr>
          <p:cNvSpPr>
            <a:spLocks noChangeAspect="1"/>
          </p:cNvSpPr>
          <p:nvPr/>
        </p:nvSpPr>
        <p:spPr>
          <a:xfrm rot="885326">
            <a:off x="6779683" y="2719361"/>
            <a:ext cx="2799974" cy="2799974"/>
          </a:xfrm>
          <a:prstGeom prst="ellipse">
            <a:avLst/>
          </a:prstGeom>
          <a:solidFill>
            <a:schemeClr val="accent5"/>
          </a:solidFill>
          <a:ln>
            <a:noFill/>
          </a:ln>
        </p:spPr>
        <p:txBody>
          <a:bodyPr spcFirstLastPara="1" wrap="square" lIns="91425" tIns="45700" rIns="91425" bIns="45700" anchor="ctr" anchorCtr="0">
            <a:noAutofit/>
          </a:bodyPr>
          <a:lstStyle/>
          <a:p>
            <a:pPr algn="ctr"/>
            <a:r>
              <a:rPr lang="en-US" sz="1600">
                <a:latin typeface="+mj-lt"/>
              </a:rPr>
              <a:t>PSST!</a:t>
            </a:r>
            <a:br>
              <a:rPr lang="en-US">
                <a:latin typeface="+mj-lt"/>
              </a:rPr>
            </a:br>
            <a:r>
              <a:rPr lang="en-US" sz="1400" err="1">
                <a:latin typeface="+mn-lt"/>
              </a:rPr>
              <a:t>Nyt</a:t>
            </a:r>
            <a:r>
              <a:rPr lang="en-US" sz="1400">
                <a:latin typeface="+mn-lt"/>
              </a:rPr>
              <a:t> </a:t>
            </a:r>
            <a:r>
              <a:rPr lang="en-US" sz="1400" err="1">
                <a:latin typeface="+mn-lt"/>
              </a:rPr>
              <a:t>ei</a:t>
            </a:r>
            <a:r>
              <a:rPr lang="en-US" sz="1400">
                <a:latin typeface="+mn-lt"/>
              </a:rPr>
              <a:t> ole </a:t>
            </a:r>
            <a:r>
              <a:rPr lang="en-US" sz="1400" err="1">
                <a:latin typeface="+mn-lt"/>
              </a:rPr>
              <a:t>paineita</a:t>
            </a:r>
            <a:r>
              <a:rPr lang="en-US" sz="1400">
                <a:latin typeface="+mn-lt"/>
              </a:rPr>
              <a:t> </a:t>
            </a:r>
            <a:r>
              <a:rPr lang="en-US" sz="1400" err="1">
                <a:latin typeface="+mn-lt"/>
              </a:rPr>
              <a:t>tietää</a:t>
            </a:r>
            <a:r>
              <a:rPr lang="en-US" sz="1400">
                <a:latin typeface="+mn-lt"/>
              </a:rPr>
              <a:t> </a:t>
            </a:r>
            <a:r>
              <a:rPr lang="en-US" sz="1400" err="1">
                <a:latin typeface="+mn-lt"/>
              </a:rPr>
              <a:t>vastauksia</a:t>
            </a:r>
            <a:r>
              <a:rPr lang="en-US" sz="1400">
                <a:latin typeface="+mn-lt"/>
              </a:rPr>
              <a:t>, </a:t>
            </a:r>
            <a:br>
              <a:rPr lang="en-US" sz="1400">
                <a:latin typeface="+mn-lt"/>
              </a:rPr>
            </a:br>
            <a:r>
              <a:rPr lang="en-US" sz="1400">
                <a:latin typeface="+mn-lt"/>
              </a:rPr>
              <a:t>vain </a:t>
            </a:r>
            <a:r>
              <a:rPr lang="en-US" sz="1400" err="1">
                <a:latin typeface="+mn-lt"/>
              </a:rPr>
              <a:t>vapaus</a:t>
            </a:r>
            <a:r>
              <a:rPr lang="en-US" sz="1400">
                <a:latin typeface="+mn-lt"/>
              </a:rPr>
              <a:t> </a:t>
            </a:r>
            <a:r>
              <a:rPr lang="en-US" sz="1400" err="1">
                <a:latin typeface="+mn-lt"/>
              </a:rPr>
              <a:t>kysyä</a:t>
            </a:r>
            <a:r>
              <a:rPr lang="en-US" sz="1400">
                <a:latin typeface="+mn-lt"/>
              </a:rPr>
              <a:t>!</a:t>
            </a:r>
            <a:endParaRPr lang="en-FI" sz="140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12" name="Rectangle 11">
            <a:extLst>
              <a:ext uri="{FF2B5EF4-FFF2-40B4-BE49-F238E27FC236}">
                <a16:creationId xmlns:a16="http://schemas.microsoft.com/office/drawing/2014/main" id="{DF389C84-1E37-F54B-AC7C-655493739A2D}"/>
              </a:ext>
              <a:ext uri="{C183D7F6-B498-43B3-948B-1728B52AA6E4}">
                <adec:decorative xmlns:adec="http://schemas.microsoft.com/office/drawing/2017/decorative" val="1"/>
              </a:ext>
            </a:extLst>
          </p:cNvPr>
          <p:cNvSpPr/>
          <p:nvPr/>
        </p:nvSpPr>
        <p:spPr>
          <a:xfrm rot="60000">
            <a:off x="2504901" y="3779272"/>
            <a:ext cx="4102248" cy="6416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1" name="Rectangle 10">
            <a:extLst>
              <a:ext uri="{FF2B5EF4-FFF2-40B4-BE49-F238E27FC236}">
                <a16:creationId xmlns:a16="http://schemas.microsoft.com/office/drawing/2014/main" id="{1BA0D935-EB66-8747-B654-22ACA9B63016}"/>
              </a:ext>
              <a:ext uri="{C183D7F6-B498-43B3-948B-1728B52AA6E4}">
                <adec:decorative xmlns:adec="http://schemas.microsoft.com/office/drawing/2017/decorative" val="1"/>
              </a:ext>
            </a:extLst>
          </p:cNvPr>
          <p:cNvSpPr/>
          <p:nvPr/>
        </p:nvSpPr>
        <p:spPr>
          <a:xfrm rot="-60000">
            <a:off x="2000987" y="3294783"/>
            <a:ext cx="5124341" cy="6416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2D2A32B5-D462-0B42-AD89-AB65F850A56F}"/>
              </a:ext>
              <a:ext uri="{C183D7F6-B498-43B3-948B-1728B52AA6E4}">
                <adec:decorative xmlns:adec="http://schemas.microsoft.com/office/drawing/2017/decorative" val="1"/>
              </a:ext>
            </a:extLst>
          </p:cNvPr>
          <p:cNvSpPr/>
          <p:nvPr/>
        </p:nvSpPr>
        <p:spPr>
          <a:xfrm rot="60000">
            <a:off x="2024846" y="2292363"/>
            <a:ext cx="5060462" cy="6416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8" name="Rectangle 7">
            <a:extLst>
              <a:ext uri="{FF2B5EF4-FFF2-40B4-BE49-F238E27FC236}">
                <a16:creationId xmlns:a16="http://schemas.microsoft.com/office/drawing/2014/main" id="{5680E21C-7985-E04E-84BC-49E6D4FA7DC2}"/>
              </a:ext>
              <a:ext uri="{C183D7F6-B498-43B3-948B-1728B52AA6E4}">
                <adec:decorative xmlns:adec="http://schemas.microsoft.com/office/drawing/2017/decorative" val="1"/>
              </a:ext>
            </a:extLst>
          </p:cNvPr>
          <p:cNvSpPr/>
          <p:nvPr/>
        </p:nvSpPr>
        <p:spPr>
          <a:xfrm rot="-60000">
            <a:off x="2000987" y="1283103"/>
            <a:ext cx="5124341" cy="6416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 name="Text Placeholder 1">
            <a:extLst>
              <a:ext uri="{FF2B5EF4-FFF2-40B4-BE49-F238E27FC236}">
                <a16:creationId xmlns:a16="http://schemas.microsoft.com/office/drawing/2014/main" id="{7B5A4122-5A10-FA40-914A-BEAB9BEC0BE4}"/>
              </a:ext>
            </a:extLst>
          </p:cNvPr>
          <p:cNvSpPr>
            <a:spLocks noGrp="1"/>
          </p:cNvSpPr>
          <p:nvPr>
            <p:ph type="body" idx="4294967295"/>
          </p:nvPr>
        </p:nvSpPr>
        <p:spPr>
          <a:xfrm>
            <a:off x="1680634" y="1367200"/>
            <a:ext cx="5782733" cy="2957830"/>
          </a:xfrm>
        </p:spPr>
        <p:txBody>
          <a:bodyPr anchor="ctr"/>
          <a:lstStyle/>
          <a:p>
            <a:pPr marL="0" lvl="0" indent="0" algn="ctr">
              <a:buNone/>
            </a:pPr>
            <a:r>
              <a:rPr lang="en-US" sz="2800" err="1">
                <a:latin typeface="+mj-lt"/>
                <a:sym typeface="Georgia"/>
              </a:rPr>
              <a:t>Tulevaisuuksia</a:t>
            </a:r>
            <a:r>
              <a:rPr lang="en-US" sz="2800">
                <a:latin typeface="+mj-lt"/>
                <a:sym typeface="Georgia"/>
              </a:rPr>
              <a:t> on </a:t>
            </a:r>
            <a:r>
              <a:rPr lang="en-US" sz="2800" err="1">
                <a:latin typeface="+mj-lt"/>
                <a:sym typeface="Georgia"/>
              </a:rPr>
              <a:t>monia</a:t>
            </a:r>
            <a:r>
              <a:rPr lang="en-US" sz="2800">
                <a:latin typeface="+mj-lt"/>
                <a:sym typeface="Georgia"/>
              </a:rPr>
              <a:t>. </a:t>
            </a:r>
            <a:endParaRPr lang="en-US" sz="2800">
              <a:latin typeface="+mj-lt"/>
              <a:sym typeface="Arial"/>
            </a:endParaRPr>
          </a:p>
          <a:p>
            <a:pPr marL="0" lvl="0" indent="0" algn="ctr">
              <a:buNone/>
            </a:pPr>
            <a:endParaRPr lang="en-US" sz="2800">
              <a:latin typeface="+mj-lt"/>
              <a:sym typeface="Georgia"/>
            </a:endParaRPr>
          </a:p>
          <a:p>
            <a:pPr marL="0" lvl="0" indent="0" algn="ctr">
              <a:buNone/>
            </a:pPr>
            <a:r>
              <a:rPr lang="en-US" sz="2800" err="1">
                <a:latin typeface="+mj-lt"/>
                <a:sym typeface="Georgia"/>
              </a:rPr>
              <a:t>Voimme</a:t>
            </a:r>
            <a:r>
              <a:rPr lang="en-US" sz="2800">
                <a:latin typeface="+mj-lt"/>
                <a:sym typeface="Georgia"/>
              </a:rPr>
              <a:t> </a:t>
            </a:r>
            <a:r>
              <a:rPr lang="en-US" sz="2800" err="1">
                <a:latin typeface="+mj-lt"/>
                <a:sym typeface="Georgia"/>
              </a:rPr>
              <a:t>vaikuttaa</a:t>
            </a:r>
            <a:r>
              <a:rPr lang="en-US" sz="2800">
                <a:latin typeface="+mj-lt"/>
                <a:sym typeface="Georgia"/>
              </a:rPr>
              <a:t> </a:t>
            </a:r>
            <a:r>
              <a:rPr lang="en-US" sz="2800" err="1">
                <a:latin typeface="+mj-lt"/>
                <a:sym typeface="Georgia"/>
              </a:rPr>
              <a:t>niihin</a:t>
            </a:r>
            <a:r>
              <a:rPr lang="en-US" sz="2800">
                <a:latin typeface="+mj-lt"/>
                <a:sym typeface="Georgia"/>
              </a:rPr>
              <a:t>. </a:t>
            </a:r>
            <a:endParaRPr lang="en-US" sz="2800">
              <a:latin typeface="+mj-lt"/>
              <a:sym typeface="Arial"/>
            </a:endParaRPr>
          </a:p>
          <a:p>
            <a:pPr marL="0" lvl="0" indent="0" algn="ctr">
              <a:buNone/>
            </a:pPr>
            <a:endParaRPr lang="en-US" sz="2800">
              <a:latin typeface="+mj-lt"/>
              <a:sym typeface="Georgia"/>
            </a:endParaRPr>
          </a:p>
          <a:p>
            <a:pPr marL="0" lvl="0" indent="0" algn="ctr">
              <a:buNone/>
            </a:pPr>
            <a:r>
              <a:rPr lang="en-US" sz="2800" err="1">
                <a:latin typeface="+mj-lt"/>
                <a:sym typeface="Georgia"/>
              </a:rPr>
              <a:t>Meillä</a:t>
            </a:r>
            <a:r>
              <a:rPr lang="en-US" sz="2800">
                <a:latin typeface="+mj-lt"/>
                <a:sym typeface="Georgia"/>
              </a:rPr>
              <a:t> on </a:t>
            </a:r>
            <a:r>
              <a:rPr lang="en-US" sz="2800" err="1">
                <a:latin typeface="+mj-lt"/>
                <a:sym typeface="Georgia"/>
              </a:rPr>
              <a:t>vastuu</a:t>
            </a:r>
            <a:r>
              <a:rPr lang="en-US" sz="2800">
                <a:latin typeface="+mj-lt"/>
                <a:sym typeface="Georgia"/>
              </a:rPr>
              <a:t> </a:t>
            </a:r>
            <a:r>
              <a:rPr lang="en-US" sz="2800" err="1">
                <a:latin typeface="+mj-lt"/>
                <a:sym typeface="Georgia"/>
              </a:rPr>
              <a:t>ajatella</a:t>
            </a:r>
            <a:r>
              <a:rPr lang="en-US" sz="2800">
                <a:latin typeface="+mj-lt"/>
                <a:sym typeface="Georgia"/>
              </a:rPr>
              <a:t> </a:t>
            </a:r>
            <a:r>
              <a:rPr lang="en-US" sz="2800" err="1">
                <a:latin typeface="+mj-lt"/>
                <a:sym typeface="Georgia"/>
              </a:rPr>
              <a:t>pidempää</a:t>
            </a:r>
            <a:r>
              <a:rPr lang="en-US" sz="2800">
                <a:latin typeface="+mj-lt"/>
                <a:sym typeface="Georgia"/>
              </a:rPr>
              <a:t> </a:t>
            </a:r>
            <a:r>
              <a:rPr lang="en-US" sz="2800" err="1">
                <a:latin typeface="+mj-lt"/>
                <a:sym typeface="Georgia"/>
              </a:rPr>
              <a:t>aikaväliä</a:t>
            </a:r>
            <a:r>
              <a:rPr lang="en-US" sz="2800">
                <a:latin typeface="+mj-lt"/>
                <a:sym typeface="Georgia"/>
              </a:rPr>
              <a:t>.</a:t>
            </a:r>
          </a:p>
        </p:txBody>
      </p:sp>
      <p:sp>
        <p:nvSpPr>
          <p:cNvPr id="252" name="Google Shape;252;p8"/>
          <p:cNvSpPr txBox="1">
            <a:spLocks noGrp="1"/>
          </p:cNvSpPr>
          <p:nvPr>
            <p:ph type="title"/>
          </p:nvPr>
        </p:nvSpPr>
        <p:spPr>
          <a:xfrm>
            <a:off x="467544" y="487214"/>
            <a:ext cx="8208912" cy="369332"/>
          </a:xfrm>
          <a:noFill/>
          <a:ln>
            <a:noFill/>
          </a:ln>
        </p:spPr>
        <p:txBody>
          <a:bodyPr spcFirstLastPara="1" wrap="square" lIns="0" tIns="0" rIns="0" bIns="0" anchor="ctr" anchorCtr="0">
            <a:spAutoFit/>
          </a:bodyPr>
          <a:lstStyle/>
          <a:p>
            <a:pPr lvl="0" algn="ctr"/>
            <a:r>
              <a:rPr lang="en-US" err="1"/>
              <a:t>Tulevaisuusajattelu</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85" name="Google Shape;269;p9">
            <a:extLst>
              <a:ext uri="{FF2B5EF4-FFF2-40B4-BE49-F238E27FC236}">
                <a16:creationId xmlns:a16="http://schemas.microsoft.com/office/drawing/2014/main" id="{21D60FE3-BCFC-F14B-813E-B3F0F55CC9FB}"/>
              </a:ext>
            </a:extLst>
          </p:cNvPr>
          <p:cNvSpPr txBox="1"/>
          <p:nvPr/>
        </p:nvSpPr>
        <p:spPr>
          <a:xfrm>
            <a:off x="0" y="4844205"/>
            <a:ext cx="2056368" cy="299295"/>
          </a:xfrm>
          <a:prstGeom prst="rect">
            <a:avLst/>
          </a:prstGeom>
          <a:noFill/>
          <a:ln>
            <a:noFill/>
          </a:ln>
        </p:spPr>
        <p:txBody>
          <a:bodyPr spcFirstLastPara="1" wrap="square" lIns="144000" tIns="0" rIns="0" bIns="1440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000" b="0" i="0" u="none" strike="noStrike" cap="none" err="1">
                <a:solidFill>
                  <a:srgbClr val="000000"/>
                </a:solidFill>
                <a:latin typeface="Georgia"/>
                <a:ea typeface="Georgia"/>
                <a:cs typeface="Georgia"/>
                <a:sym typeface="Georgia"/>
              </a:rPr>
              <a:t>Soveltaen</a:t>
            </a:r>
            <a:r>
              <a:rPr lang="en-US" sz="1000" b="0" i="0" u="none" strike="noStrike" cap="none">
                <a:solidFill>
                  <a:srgbClr val="000000"/>
                </a:solidFill>
                <a:latin typeface="Georgia"/>
                <a:ea typeface="Georgia"/>
                <a:cs typeface="Georgia"/>
                <a:sym typeface="Georgia"/>
              </a:rPr>
              <a:t>: </a:t>
            </a:r>
            <a:r>
              <a:rPr lang="en-US" sz="1000" b="0" i="0" u="none" strike="noStrike" cap="none" err="1">
                <a:solidFill>
                  <a:srgbClr val="000000"/>
                </a:solidFill>
                <a:latin typeface="Georgia"/>
                <a:ea typeface="Georgia"/>
                <a:cs typeface="Georgia"/>
                <a:sym typeface="Georgia"/>
              </a:rPr>
              <a:t>Voros</a:t>
            </a:r>
            <a:r>
              <a:rPr lang="en-US" sz="1000" b="0" i="0" u="none" strike="noStrike" cap="none">
                <a:solidFill>
                  <a:srgbClr val="000000"/>
                </a:solidFill>
                <a:latin typeface="Georgia"/>
                <a:ea typeface="Georgia"/>
                <a:cs typeface="Georgia"/>
                <a:sym typeface="Georgia"/>
              </a:rPr>
              <a:t> 2017</a:t>
            </a:r>
            <a:endParaRPr sz="1000" b="0" i="0" u="none" strike="noStrike" cap="none">
              <a:solidFill>
                <a:srgbClr val="000000"/>
              </a:solidFill>
              <a:latin typeface="Georgia"/>
              <a:ea typeface="Georgia"/>
              <a:cs typeface="Georgia"/>
              <a:sym typeface="Georgia"/>
            </a:endParaRPr>
          </a:p>
        </p:txBody>
      </p:sp>
      <p:grpSp>
        <p:nvGrpSpPr>
          <p:cNvPr id="13" name="Group 12">
            <a:extLst>
              <a:ext uri="{FF2B5EF4-FFF2-40B4-BE49-F238E27FC236}">
                <a16:creationId xmlns:a16="http://schemas.microsoft.com/office/drawing/2014/main" id="{598685C7-1F9E-1B4C-82E3-5D340394669C}"/>
              </a:ext>
              <a:ext uri="{C183D7F6-B498-43B3-948B-1728B52AA6E4}">
                <adec:decorative xmlns:adec="http://schemas.microsoft.com/office/drawing/2017/decorative" val="1"/>
              </a:ext>
            </a:extLst>
          </p:cNvPr>
          <p:cNvGrpSpPr/>
          <p:nvPr/>
        </p:nvGrpSpPr>
        <p:grpSpPr>
          <a:xfrm>
            <a:off x="6415079" y="3711235"/>
            <a:ext cx="1485384" cy="582398"/>
            <a:chOff x="6449630" y="3683779"/>
            <a:chExt cx="1485384" cy="582398"/>
          </a:xfrm>
        </p:grpSpPr>
        <p:grpSp>
          <p:nvGrpSpPr>
            <p:cNvPr id="110" name="Google Shape;346;p13">
              <a:extLst>
                <a:ext uri="{FF2B5EF4-FFF2-40B4-BE49-F238E27FC236}">
                  <a16:creationId xmlns:a16="http://schemas.microsoft.com/office/drawing/2014/main" id="{4C328FFF-D8E7-FF42-85D0-C3F973703FF0}"/>
                </a:ext>
              </a:extLst>
            </p:cNvPr>
            <p:cNvGrpSpPr/>
            <p:nvPr/>
          </p:nvGrpSpPr>
          <p:grpSpPr>
            <a:xfrm>
              <a:off x="6467637" y="3683779"/>
              <a:ext cx="1467377" cy="576076"/>
              <a:chOff x="8623497" y="4844325"/>
              <a:chExt cx="1956500" cy="768102"/>
            </a:xfrm>
          </p:grpSpPr>
          <p:sp>
            <p:nvSpPr>
              <p:cNvPr id="111" name="Google Shape;347;p13">
                <a:extLst>
                  <a:ext uri="{FF2B5EF4-FFF2-40B4-BE49-F238E27FC236}">
                    <a16:creationId xmlns:a16="http://schemas.microsoft.com/office/drawing/2014/main" id="{16DDA73F-EDF0-5746-8670-CC3AFA94E532}"/>
                  </a:ext>
                </a:extLst>
              </p:cNvPr>
              <p:cNvSpPr/>
              <p:nvPr/>
            </p:nvSpPr>
            <p:spPr>
              <a:xfrm>
                <a:off x="8623497" y="4891972"/>
                <a:ext cx="144000" cy="216586"/>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12" name="Google Shape;348;p13">
                <a:extLst>
                  <a:ext uri="{FF2B5EF4-FFF2-40B4-BE49-F238E27FC236}">
                    <a16:creationId xmlns:a16="http://schemas.microsoft.com/office/drawing/2014/main" id="{10B81CAE-EFE3-894D-8C65-FDA063EDFEB2}"/>
                  </a:ext>
                </a:extLst>
              </p:cNvPr>
              <p:cNvSpPr txBox="1"/>
              <p:nvPr/>
            </p:nvSpPr>
            <p:spPr>
              <a:xfrm>
                <a:off x="8896307" y="4844325"/>
                <a:ext cx="1683690" cy="287259"/>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a:cs typeface="Arial"/>
                    <a:sym typeface="Arial"/>
                  </a:rPr>
                  <a:t>S</a:t>
                </a:r>
                <a:r>
                  <a:rPr lang="en-US" sz="1400" err="1">
                    <a:solidFill>
                      <a:schemeClr val="dk1"/>
                    </a:solidFill>
                    <a:latin typeface="+mj-lt"/>
                    <a:ea typeface="Georgia"/>
                    <a:cs typeface="Georgia"/>
                    <a:sym typeface="Georgia"/>
                  </a:rPr>
                  <a:t>kenaariot</a:t>
                </a:r>
                <a:endParaRPr sz="1400">
                  <a:solidFill>
                    <a:schemeClr val="dk1"/>
                  </a:solidFill>
                  <a:latin typeface="+mj-lt"/>
                  <a:ea typeface="Georgia"/>
                  <a:cs typeface="Georgia"/>
                  <a:sym typeface="Georgia"/>
                </a:endParaRPr>
              </a:p>
            </p:txBody>
          </p:sp>
          <p:sp>
            <p:nvSpPr>
              <p:cNvPr id="113" name="Google Shape;349;p13">
                <a:extLst>
                  <a:ext uri="{FF2B5EF4-FFF2-40B4-BE49-F238E27FC236}">
                    <a16:creationId xmlns:a16="http://schemas.microsoft.com/office/drawing/2014/main" id="{F83CCA19-5EA1-0A4F-A34E-02CA8B1D8A33}"/>
                  </a:ext>
                </a:extLst>
              </p:cNvPr>
              <p:cNvSpPr txBox="1"/>
              <p:nvPr/>
            </p:nvSpPr>
            <p:spPr>
              <a:xfrm>
                <a:off x="8896309" y="5325168"/>
                <a:ext cx="1683688" cy="287259"/>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a:cs typeface="Arial"/>
                    <a:sym typeface="Arial"/>
                  </a:rPr>
                  <a:t>Villit</a:t>
                </a:r>
                <a:r>
                  <a:rPr lang="en-US" sz="1400">
                    <a:solidFill>
                      <a:schemeClr val="dk1"/>
                    </a:solidFill>
                    <a:latin typeface="+mj-lt"/>
                    <a:ea typeface="Arial"/>
                    <a:cs typeface="Arial"/>
                    <a:sym typeface="Arial"/>
                  </a:rPr>
                  <a:t> </a:t>
                </a:r>
                <a:r>
                  <a:rPr lang="en-US" sz="1400" err="1">
                    <a:solidFill>
                      <a:schemeClr val="dk1"/>
                    </a:solidFill>
                    <a:latin typeface="+mj-lt"/>
                    <a:ea typeface="Arial"/>
                    <a:cs typeface="Arial"/>
                    <a:sym typeface="Arial"/>
                  </a:rPr>
                  <a:t>kortit</a:t>
                </a:r>
                <a:endParaRPr sz="1400">
                  <a:solidFill>
                    <a:schemeClr val="dk1"/>
                  </a:solidFill>
                  <a:latin typeface="+mj-lt"/>
                  <a:ea typeface="Georgia"/>
                  <a:cs typeface="Georgia"/>
                  <a:sym typeface="Georgia"/>
                </a:endParaRPr>
              </a:p>
            </p:txBody>
          </p:sp>
        </p:grpSp>
        <p:sp>
          <p:nvSpPr>
            <p:cNvPr id="120" name="Vuokaaviosymboli: Erottaminen 5">
              <a:extLst>
                <a:ext uri="{FF2B5EF4-FFF2-40B4-BE49-F238E27FC236}">
                  <a16:creationId xmlns:a16="http://schemas.microsoft.com/office/drawing/2014/main" id="{18069551-83FE-FE4E-8564-2AF1D33EE8A8}"/>
                </a:ext>
              </a:extLst>
            </p:cNvPr>
            <p:cNvSpPr/>
            <p:nvPr/>
          </p:nvSpPr>
          <p:spPr>
            <a:xfrm>
              <a:off x="6449630" y="4076973"/>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22" name="Group 21">
            <a:extLst>
              <a:ext uri="{FF2B5EF4-FFF2-40B4-BE49-F238E27FC236}">
                <a16:creationId xmlns:a16="http://schemas.microsoft.com/office/drawing/2014/main" id="{147D733C-2AAD-284D-B526-47F2F2197635}"/>
              </a:ext>
              <a:ext uri="{C183D7F6-B498-43B3-948B-1728B52AA6E4}">
                <adec:decorative xmlns:adec="http://schemas.microsoft.com/office/drawing/2017/decorative" val="1"/>
              </a:ext>
            </a:extLst>
          </p:cNvPr>
          <p:cNvGrpSpPr/>
          <p:nvPr/>
        </p:nvGrpSpPr>
        <p:grpSpPr>
          <a:xfrm>
            <a:off x="4278213" y="1971150"/>
            <a:ext cx="3363027" cy="215444"/>
            <a:chOff x="4601893" y="1974792"/>
            <a:chExt cx="3363027" cy="215444"/>
          </a:xfrm>
        </p:grpSpPr>
        <p:sp>
          <p:nvSpPr>
            <p:cNvPr id="101" name="Google Shape;335;p13">
              <a:extLst>
                <a:ext uri="{FF2B5EF4-FFF2-40B4-BE49-F238E27FC236}">
                  <a16:creationId xmlns:a16="http://schemas.microsoft.com/office/drawing/2014/main" id="{4AB2BEA9-B347-614A-BF32-54001AF97921}"/>
                </a:ext>
              </a:extLst>
            </p:cNvPr>
            <p:cNvSpPr txBox="1"/>
            <p:nvPr/>
          </p:nvSpPr>
          <p:spPr>
            <a:xfrm>
              <a:off x="6748240" y="1974792"/>
              <a:ext cx="1216680" cy="215444"/>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Black"/>
                  <a:cs typeface="Arial Black"/>
                  <a:sym typeface="Arial Black"/>
                </a:rPr>
                <a:t>Mahdolliset</a:t>
              </a:r>
              <a:endParaRPr sz="1400">
                <a:solidFill>
                  <a:schemeClr val="dk1"/>
                </a:solidFill>
                <a:latin typeface="+mj-lt"/>
                <a:ea typeface="Arial Black"/>
                <a:cs typeface="Arial Black"/>
                <a:sym typeface="Arial Black"/>
              </a:endParaRPr>
            </a:p>
          </p:txBody>
        </p:sp>
        <p:cxnSp>
          <p:nvCxnSpPr>
            <p:cNvPr id="114" name="Google Shape;351;p13">
              <a:extLst>
                <a:ext uri="{FF2B5EF4-FFF2-40B4-BE49-F238E27FC236}">
                  <a16:creationId xmlns:a16="http://schemas.microsoft.com/office/drawing/2014/main" id="{C8FD7DF8-9D73-6C4D-AFD1-9DAFA7719744}"/>
                </a:ext>
              </a:extLst>
            </p:cNvPr>
            <p:cNvCxnSpPr>
              <a:cxnSpLocks/>
            </p:cNvCxnSpPr>
            <p:nvPr/>
          </p:nvCxnSpPr>
          <p:spPr>
            <a:xfrm flipH="1">
              <a:off x="4601893" y="2090209"/>
              <a:ext cx="2026410" cy="0"/>
            </a:xfrm>
            <a:prstGeom prst="straightConnector1">
              <a:avLst/>
            </a:prstGeom>
            <a:noFill/>
            <a:ln w="6350" cap="flat" cmpd="sng">
              <a:solidFill>
                <a:schemeClr val="tx1"/>
              </a:solidFill>
              <a:prstDash val="solid"/>
              <a:round/>
              <a:headEnd type="none" w="sm" len="sm"/>
              <a:tailEnd type="none" w="sm" len="sm"/>
            </a:ln>
          </p:spPr>
        </p:cxnSp>
      </p:grpSp>
      <p:grpSp>
        <p:nvGrpSpPr>
          <p:cNvPr id="137" name="Group 136" descr="Vasemmalta oikealla avautuva kartio. Muoto kuvaa tapaa ajatella tulevaisuutta tötterönä, jossa nykyhetkestä avautuu erilaisia tulevaisuuksia. ">
            <a:extLst>
              <a:ext uri="{FF2B5EF4-FFF2-40B4-BE49-F238E27FC236}">
                <a16:creationId xmlns:a16="http://schemas.microsoft.com/office/drawing/2014/main" id="{7CD26A32-B28D-DE4C-9D95-3FFA82E4C79A}"/>
              </a:ext>
            </a:extLst>
          </p:cNvPr>
          <p:cNvGrpSpPr/>
          <p:nvPr/>
        </p:nvGrpSpPr>
        <p:grpSpPr>
          <a:xfrm>
            <a:off x="387944" y="1821370"/>
            <a:ext cx="4207798" cy="2047580"/>
            <a:chOff x="1303270" y="1821370"/>
            <a:chExt cx="4207798" cy="2047580"/>
          </a:xfrm>
        </p:grpSpPr>
        <p:grpSp>
          <p:nvGrpSpPr>
            <p:cNvPr id="138" name="Group 137">
              <a:extLst>
                <a:ext uri="{FF2B5EF4-FFF2-40B4-BE49-F238E27FC236}">
                  <a16:creationId xmlns:a16="http://schemas.microsoft.com/office/drawing/2014/main" id="{8BE8227B-92BA-CD42-AAB4-E7D14D1BD4B2}"/>
                </a:ext>
              </a:extLst>
            </p:cNvPr>
            <p:cNvGrpSpPr/>
            <p:nvPr/>
          </p:nvGrpSpPr>
          <p:grpSpPr>
            <a:xfrm>
              <a:off x="1303270" y="1821370"/>
              <a:ext cx="4207798" cy="2047580"/>
              <a:chOff x="1303270" y="1821370"/>
              <a:chExt cx="4207798" cy="2047580"/>
            </a:xfrm>
          </p:grpSpPr>
          <p:grpSp>
            <p:nvGrpSpPr>
              <p:cNvPr id="144" name="Google Shape;321;p13">
                <a:extLst>
                  <a:ext uri="{FF2B5EF4-FFF2-40B4-BE49-F238E27FC236}">
                    <a16:creationId xmlns:a16="http://schemas.microsoft.com/office/drawing/2014/main" id="{49163E50-18F8-6E42-97FB-4701C6A47AE7}"/>
                  </a:ext>
                </a:extLst>
              </p:cNvPr>
              <p:cNvGrpSpPr/>
              <p:nvPr/>
            </p:nvGrpSpPr>
            <p:grpSpPr>
              <a:xfrm>
                <a:off x="1372547" y="1821370"/>
                <a:ext cx="4138521" cy="2047580"/>
                <a:chOff x="1718230" y="1586186"/>
                <a:chExt cx="5518028" cy="2730106"/>
              </a:xfrm>
            </p:grpSpPr>
            <p:grpSp>
              <p:nvGrpSpPr>
                <p:cNvPr id="149" name="Google Shape;322;p13">
                  <a:extLst>
                    <a:ext uri="{FF2B5EF4-FFF2-40B4-BE49-F238E27FC236}">
                      <a16:creationId xmlns:a16="http://schemas.microsoft.com/office/drawing/2014/main" id="{6277A05D-4BFF-FE47-8107-BAAE6FEB2332}"/>
                    </a:ext>
                  </a:extLst>
                </p:cNvPr>
                <p:cNvGrpSpPr/>
                <p:nvPr/>
              </p:nvGrpSpPr>
              <p:grpSpPr>
                <a:xfrm>
                  <a:off x="1718230" y="1638425"/>
                  <a:ext cx="4809994" cy="1246585"/>
                  <a:chOff x="1803748" y="1627344"/>
                  <a:chExt cx="4809994" cy="1964494"/>
                </a:xfrm>
              </p:grpSpPr>
              <p:cxnSp>
                <p:nvCxnSpPr>
                  <p:cNvPr id="157" name="Google Shape;323;p13">
                    <a:extLst>
                      <a:ext uri="{FF2B5EF4-FFF2-40B4-BE49-F238E27FC236}">
                        <a16:creationId xmlns:a16="http://schemas.microsoft.com/office/drawing/2014/main" id="{514942D9-FEFC-8C4E-8F08-EE57DA63526A}"/>
                      </a:ext>
                    </a:extLst>
                  </p:cNvPr>
                  <p:cNvCxnSpPr/>
                  <p:nvPr/>
                </p:nvCxnSpPr>
                <p:spPr>
                  <a:xfrm flipH="1">
                    <a:off x="1803748" y="3266161"/>
                    <a:ext cx="4809994" cy="325677"/>
                  </a:xfrm>
                  <a:prstGeom prst="straightConnector1">
                    <a:avLst/>
                  </a:prstGeom>
                  <a:noFill/>
                  <a:ln w="12700" cap="flat" cmpd="sng">
                    <a:solidFill>
                      <a:schemeClr val="dk1"/>
                    </a:solidFill>
                    <a:prstDash val="solid"/>
                    <a:round/>
                    <a:headEnd type="none" w="sm" len="sm"/>
                    <a:tailEnd type="none" w="sm" len="sm"/>
                  </a:ln>
                </p:spPr>
              </p:cxnSp>
              <p:cxnSp>
                <p:nvCxnSpPr>
                  <p:cNvPr id="158" name="Google Shape;324;p13">
                    <a:extLst>
                      <a:ext uri="{FF2B5EF4-FFF2-40B4-BE49-F238E27FC236}">
                        <a16:creationId xmlns:a16="http://schemas.microsoft.com/office/drawing/2014/main" id="{4D9E5D8E-F2C2-F54A-B509-49C4B79F1F1F}"/>
                      </a:ext>
                    </a:extLst>
                  </p:cNvPr>
                  <p:cNvCxnSpPr>
                    <a:cxnSpLocks/>
                    <a:endCxn id="152" idx="0"/>
                  </p:cNvCxnSpPr>
                  <p:nvPr/>
                </p:nvCxnSpPr>
                <p:spPr>
                  <a:xfrm flipV="1">
                    <a:off x="1803748" y="2302846"/>
                    <a:ext cx="4789042" cy="1126159"/>
                  </a:xfrm>
                  <a:prstGeom prst="straightConnector1">
                    <a:avLst/>
                  </a:prstGeom>
                  <a:noFill/>
                  <a:ln w="12700" cap="flat" cmpd="sng">
                    <a:solidFill>
                      <a:schemeClr val="dk1"/>
                    </a:solidFill>
                    <a:prstDash val="solid"/>
                    <a:round/>
                    <a:headEnd type="none" w="sm" len="sm"/>
                    <a:tailEnd type="none" w="sm" len="sm"/>
                  </a:ln>
                </p:spPr>
              </p:cxnSp>
              <p:cxnSp>
                <p:nvCxnSpPr>
                  <p:cNvPr id="159" name="Google Shape;325;p13">
                    <a:extLst>
                      <a:ext uri="{FF2B5EF4-FFF2-40B4-BE49-F238E27FC236}">
                        <a16:creationId xmlns:a16="http://schemas.microsoft.com/office/drawing/2014/main" id="{0036488D-DE09-A345-BFD1-2AD1FF5CF340}"/>
                      </a:ext>
                    </a:extLst>
                  </p:cNvPr>
                  <p:cNvCxnSpPr>
                    <a:cxnSpLocks/>
                  </p:cNvCxnSpPr>
                  <p:nvPr/>
                </p:nvCxnSpPr>
                <p:spPr>
                  <a:xfrm flipV="1">
                    <a:off x="1803748" y="1627344"/>
                    <a:ext cx="4566503" cy="1742162"/>
                  </a:xfrm>
                  <a:prstGeom prst="straightConnector1">
                    <a:avLst/>
                  </a:prstGeom>
                  <a:noFill/>
                  <a:ln w="12700" cap="flat" cmpd="sng">
                    <a:solidFill>
                      <a:schemeClr val="dk1"/>
                    </a:solidFill>
                    <a:prstDash val="solid"/>
                    <a:round/>
                    <a:headEnd type="none" w="sm" len="sm"/>
                    <a:tailEnd type="none" w="sm" len="sm"/>
                  </a:ln>
                </p:spPr>
              </p:cxnSp>
            </p:grpSp>
            <p:grpSp>
              <p:nvGrpSpPr>
                <p:cNvPr id="150" name="Google Shape;326;p13">
                  <a:extLst>
                    <a:ext uri="{FF2B5EF4-FFF2-40B4-BE49-F238E27FC236}">
                      <a16:creationId xmlns:a16="http://schemas.microsoft.com/office/drawing/2014/main" id="{ECB4FF6D-42A5-8342-B415-977C3BF20839}"/>
                    </a:ext>
                  </a:extLst>
                </p:cNvPr>
                <p:cNvGrpSpPr/>
                <p:nvPr/>
              </p:nvGrpSpPr>
              <p:grpSpPr>
                <a:xfrm rot="10800000" flipH="1">
                  <a:off x="1724808" y="3017468"/>
                  <a:ext cx="4809994" cy="1285668"/>
                  <a:chOff x="1956148" y="1718153"/>
                  <a:chExt cx="4809994" cy="2026085"/>
                </a:xfrm>
              </p:grpSpPr>
              <p:cxnSp>
                <p:nvCxnSpPr>
                  <p:cNvPr id="154" name="Google Shape;327;p13">
                    <a:extLst>
                      <a:ext uri="{FF2B5EF4-FFF2-40B4-BE49-F238E27FC236}">
                        <a16:creationId xmlns:a16="http://schemas.microsoft.com/office/drawing/2014/main" id="{21F28FA2-82F8-5842-A3F9-1E939B1C0C86}"/>
                      </a:ext>
                    </a:extLst>
                  </p:cNvPr>
                  <p:cNvCxnSpPr/>
                  <p:nvPr/>
                </p:nvCxnSpPr>
                <p:spPr>
                  <a:xfrm flipH="1">
                    <a:off x="1956148" y="3418561"/>
                    <a:ext cx="4809994" cy="325677"/>
                  </a:xfrm>
                  <a:prstGeom prst="straightConnector1">
                    <a:avLst/>
                  </a:prstGeom>
                  <a:noFill/>
                  <a:ln w="12700" cap="flat" cmpd="sng">
                    <a:solidFill>
                      <a:schemeClr val="dk1"/>
                    </a:solidFill>
                    <a:prstDash val="solid"/>
                    <a:round/>
                    <a:headEnd type="none" w="sm" len="sm"/>
                    <a:tailEnd type="none" w="sm" len="sm"/>
                  </a:ln>
                </p:spPr>
              </p:cxnSp>
              <p:cxnSp>
                <p:nvCxnSpPr>
                  <p:cNvPr id="155" name="Google Shape;328;p13">
                    <a:extLst>
                      <a:ext uri="{FF2B5EF4-FFF2-40B4-BE49-F238E27FC236}">
                        <a16:creationId xmlns:a16="http://schemas.microsoft.com/office/drawing/2014/main" id="{5B657E17-3F8E-9542-AFBE-F0D0E3897BA8}"/>
                      </a:ext>
                    </a:extLst>
                  </p:cNvPr>
                  <p:cNvCxnSpPr/>
                  <p:nvPr/>
                </p:nvCxnSpPr>
                <p:spPr>
                  <a:xfrm rot="10800000" flipH="1">
                    <a:off x="1956148" y="2475978"/>
                    <a:ext cx="4684734" cy="1105421"/>
                  </a:xfrm>
                  <a:prstGeom prst="straightConnector1">
                    <a:avLst/>
                  </a:prstGeom>
                  <a:noFill/>
                  <a:ln w="12700" cap="flat" cmpd="sng">
                    <a:solidFill>
                      <a:schemeClr val="dk1"/>
                    </a:solidFill>
                    <a:prstDash val="solid"/>
                    <a:round/>
                    <a:headEnd type="none" w="sm" len="sm"/>
                    <a:tailEnd type="none" w="sm" len="sm"/>
                  </a:ln>
                </p:spPr>
              </p:cxnSp>
              <p:cxnSp>
                <p:nvCxnSpPr>
                  <p:cNvPr id="156" name="Google Shape;329;p13">
                    <a:extLst>
                      <a:ext uri="{FF2B5EF4-FFF2-40B4-BE49-F238E27FC236}">
                        <a16:creationId xmlns:a16="http://schemas.microsoft.com/office/drawing/2014/main" id="{71D4E2E7-F26E-1340-946D-A07C59258266}"/>
                      </a:ext>
                    </a:extLst>
                  </p:cNvPr>
                  <p:cNvCxnSpPr/>
                  <p:nvPr/>
                </p:nvCxnSpPr>
                <p:spPr>
                  <a:xfrm rot="10800000" flipH="1">
                    <a:off x="1956148" y="1718153"/>
                    <a:ext cx="4647156" cy="1803748"/>
                  </a:xfrm>
                  <a:prstGeom prst="straightConnector1">
                    <a:avLst/>
                  </a:prstGeom>
                  <a:noFill/>
                  <a:ln w="12700" cap="flat" cmpd="sng">
                    <a:solidFill>
                      <a:schemeClr val="dk1"/>
                    </a:solidFill>
                    <a:prstDash val="solid"/>
                    <a:round/>
                    <a:headEnd type="none" w="sm" len="sm"/>
                    <a:tailEnd type="none" w="sm" len="sm"/>
                  </a:ln>
                </p:spPr>
              </p:cxnSp>
            </p:grpSp>
            <p:sp>
              <p:nvSpPr>
                <p:cNvPr id="151" name="Google Shape;330;p13">
                  <a:extLst>
                    <a:ext uri="{FF2B5EF4-FFF2-40B4-BE49-F238E27FC236}">
                      <a16:creationId xmlns:a16="http://schemas.microsoft.com/office/drawing/2014/main" id="{41EF368E-D344-BD45-AC51-BD06A1B80C15}"/>
                    </a:ext>
                  </a:extLst>
                </p:cNvPr>
                <p:cNvSpPr/>
                <p:nvPr/>
              </p:nvSpPr>
              <p:spPr>
                <a:xfrm>
                  <a:off x="6341594" y="2665193"/>
                  <a:ext cx="376532" cy="584214"/>
                </a:xfrm>
                <a:prstGeom prst="ellipse">
                  <a:avLst/>
                </a:prstGeom>
                <a:solidFill>
                  <a:schemeClr val="bg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52" name="Google Shape;331;p13">
                  <a:extLst>
                    <a:ext uri="{FF2B5EF4-FFF2-40B4-BE49-F238E27FC236}">
                      <a16:creationId xmlns:a16="http://schemas.microsoft.com/office/drawing/2014/main" id="{57AC200B-4C87-B64F-B52F-8EAB5E9CE3D6}"/>
                    </a:ext>
                  </a:extLst>
                </p:cNvPr>
                <p:cNvSpPr/>
                <p:nvPr/>
              </p:nvSpPr>
              <p:spPr>
                <a:xfrm>
                  <a:off x="6096000" y="2067070"/>
                  <a:ext cx="822542" cy="1768338"/>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53" name="Google Shape;332;p13">
                  <a:extLst>
                    <a:ext uri="{FF2B5EF4-FFF2-40B4-BE49-F238E27FC236}">
                      <a16:creationId xmlns:a16="http://schemas.microsoft.com/office/drawing/2014/main" id="{6C9B1655-3B8F-AF44-B85E-4EDE930484B6}"/>
                    </a:ext>
                  </a:extLst>
                </p:cNvPr>
                <p:cNvSpPr/>
                <p:nvPr/>
              </p:nvSpPr>
              <p:spPr>
                <a:xfrm>
                  <a:off x="5736379" y="1586186"/>
                  <a:ext cx="1499879" cy="273010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grpSp>
          <p:sp>
            <p:nvSpPr>
              <p:cNvPr id="145" name="Google Shape;336;p13">
                <a:extLst>
                  <a:ext uri="{FF2B5EF4-FFF2-40B4-BE49-F238E27FC236}">
                    <a16:creationId xmlns:a16="http://schemas.microsoft.com/office/drawing/2014/main" id="{FF12B7A2-191D-8F4E-92C3-74A9507C6843}"/>
                  </a:ext>
                </a:extLst>
              </p:cNvPr>
              <p:cNvSpPr/>
              <p:nvPr/>
            </p:nvSpPr>
            <p:spPr>
              <a:xfrm>
                <a:off x="4891031" y="3278236"/>
                <a:ext cx="197691" cy="329113"/>
              </a:xfrm>
              <a:prstGeom prst="ellipse">
                <a:avLst/>
              </a:prstGeom>
              <a:solidFill>
                <a:schemeClr val="accent5"/>
              </a:solidFill>
              <a:ln w="12700">
                <a:solidFill>
                  <a:schemeClr val="accent5"/>
                </a:solid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cxnSp>
            <p:nvCxnSpPr>
              <p:cNvPr id="146" name="Google Shape;337;p13">
                <a:extLst>
                  <a:ext uri="{FF2B5EF4-FFF2-40B4-BE49-F238E27FC236}">
                    <a16:creationId xmlns:a16="http://schemas.microsoft.com/office/drawing/2014/main" id="{B5C4AD28-8EF4-6A43-A382-DFB8D391326B}"/>
                  </a:ext>
                </a:extLst>
              </p:cNvPr>
              <p:cNvCxnSpPr>
                <a:stCxn id="148" idx="3"/>
                <a:endCxn id="145" idx="4"/>
              </p:cNvCxnSpPr>
              <p:nvPr/>
            </p:nvCxnSpPr>
            <p:spPr>
              <a:xfrm>
                <a:off x="1325560" y="2955106"/>
                <a:ext cx="3664200" cy="652200"/>
              </a:xfrm>
              <a:prstGeom prst="straightConnector1">
                <a:avLst/>
              </a:prstGeom>
              <a:noFill/>
              <a:ln w="12700" cap="flat" cmpd="sng">
                <a:solidFill>
                  <a:schemeClr val="accent5"/>
                </a:solidFill>
                <a:prstDash val="solid"/>
                <a:round/>
                <a:headEnd type="none" w="sm" len="sm"/>
                <a:tailEnd type="none" w="sm" len="sm"/>
              </a:ln>
            </p:spPr>
          </p:cxnSp>
          <p:cxnSp>
            <p:nvCxnSpPr>
              <p:cNvPr id="147" name="Google Shape;339;p13">
                <a:extLst>
                  <a:ext uri="{FF2B5EF4-FFF2-40B4-BE49-F238E27FC236}">
                    <a16:creationId xmlns:a16="http://schemas.microsoft.com/office/drawing/2014/main" id="{15149D00-3CA5-9A4A-9EE4-5EA109FD99EF}"/>
                  </a:ext>
                </a:extLst>
              </p:cNvPr>
              <p:cNvCxnSpPr>
                <a:cxnSpLocks/>
                <a:stCxn id="148" idx="6"/>
                <a:endCxn id="145" idx="0"/>
              </p:cNvCxnSpPr>
              <p:nvPr/>
            </p:nvCxnSpPr>
            <p:spPr>
              <a:xfrm>
                <a:off x="1455474" y="2845162"/>
                <a:ext cx="3534403" cy="433074"/>
              </a:xfrm>
              <a:prstGeom prst="straightConnector1">
                <a:avLst/>
              </a:prstGeom>
              <a:noFill/>
              <a:ln w="12700" cap="flat" cmpd="sng">
                <a:solidFill>
                  <a:schemeClr val="accent5"/>
                </a:solidFill>
                <a:prstDash val="solid"/>
                <a:round/>
                <a:headEnd type="none" w="sm" len="sm"/>
                <a:tailEnd type="none" w="sm" len="sm"/>
              </a:ln>
            </p:spPr>
          </p:cxnSp>
          <p:sp>
            <p:nvSpPr>
              <p:cNvPr id="148" name="Google Shape;338;p13">
                <a:extLst>
                  <a:ext uri="{FF2B5EF4-FFF2-40B4-BE49-F238E27FC236}">
                    <a16:creationId xmlns:a16="http://schemas.microsoft.com/office/drawing/2014/main" id="{ADA28C6A-55D9-4249-9103-5470333E54E4}"/>
                  </a:ext>
                </a:extLst>
              </p:cNvPr>
              <p:cNvSpPr/>
              <p:nvPr/>
            </p:nvSpPr>
            <p:spPr>
              <a:xfrm>
                <a:off x="1303270" y="2689675"/>
                <a:ext cx="152204" cy="310973"/>
              </a:xfrm>
              <a:prstGeom prst="ellipse">
                <a:avLst/>
              </a:prstGeom>
              <a:solidFill>
                <a:schemeClr val="lt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grpSp>
        <p:sp>
          <p:nvSpPr>
            <p:cNvPr id="139" name="Google Shape;341;p13">
              <a:extLst>
                <a:ext uri="{FF2B5EF4-FFF2-40B4-BE49-F238E27FC236}">
                  <a16:creationId xmlns:a16="http://schemas.microsoft.com/office/drawing/2014/main" id="{8C4D5BF5-CA65-724D-B719-8B3B3141B7AF}"/>
                </a:ext>
              </a:extLst>
            </p:cNvPr>
            <p:cNvSpPr/>
            <p:nvPr/>
          </p:nvSpPr>
          <p:spPr>
            <a:xfrm>
              <a:off x="5085539" y="3062638"/>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40" name="Google Shape;342;p13">
              <a:extLst>
                <a:ext uri="{FF2B5EF4-FFF2-40B4-BE49-F238E27FC236}">
                  <a16:creationId xmlns:a16="http://schemas.microsoft.com/office/drawing/2014/main" id="{1C71D431-B6A0-334B-B201-88AA238EFB64}"/>
                </a:ext>
              </a:extLst>
            </p:cNvPr>
            <p:cNvSpPr/>
            <p:nvPr/>
          </p:nvSpPr>
          <p:spPr>
            <a:xfrm>
              <a:off x="4792702" y="2435299"/>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41" name="Google Shape;343;p13">
              <a:extLst>
                <a:ext uri="{FF2B5EF4-FFF2-40B4-BE49-F238E27FC236}">
                  <a16:creationId xmlns:a16="http://schemas.microsoft.com/office/drawing/2014/main" id="{D1C0A018-5A76-BE44-9606-6A876A56D5FC}"/>
                </a:ext>
              </a:extLst>
            </p:cNvPr>
            <p:cNvSpPr/>
            <p:nvPr/>
          </p:nvSpPr>
          <p:spPr>
            <a:xfrm>
              <a:off x="5105113" y="2544235"/>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42" name="Vuokaaviosymboli: Erottaminen 2">
              <a:extLst>
                <a:ext uri="{FF2B5EF4-FFF2-40B4-BE49-F238E27FC236}">
                  <a16:creationId xmlns:a16="http://schemas.microsoft.com/office/drawing/2014/main" id="{5E368514-2276-EF4C-86C5-1BA5F86481A7}"/>
                </a:ext>
              </a:extLst>
            </p:cNvPr>
            <p:cNvSpPr/>
            <p:nvPr/>
          </p:nvSpPr>
          <p:spPr>
            <a:xfrm>
              <a:off x="4947412" y="1930256"/>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3" name="Vuokaaviosymboli: Erottaminen 4">
              <a:extLst>
                <a:ext uri="{FF2B5EF4-FFF2-40B4-BE49-F238E27FC236}">
                  <a16:creationId xmlns:a16="http://schemas.microsoft.com/office/drawing/2014/main" id="{09468531-A47C-DF48-84EE-0B59FF193832}"/>
                </a:ext>
              </a:extLst>
            </p:cNvPr>
            <p:cNvSpPr/>
            <p:nvPr/>
          </p:nvSpPr>
          <p:spPr>
            <a:xfrm>
              <a:off x="4925024" y="2228262"/>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
        <p:nvSpPr>
          <p:cNvPr id="42" name="Google Shape;320;p13">
            <a:extLst>
              <a:ext uri="{FF2B5EF4-FFF2-40B4-BE49-F238E27FC236}">
                <a16:creationId xmlns:a16="http://schemas.microsoft.com/office/drawing/2014/main" id="{4ECD07CE-B77A-4A43-93C5-5B44E55BB565}"/>
              </a:ext>
            </a:extLst>
          </p:cNvPr>
          <p:cNvSpPr txBox="1">
            <a:spLocks noGrp="1"/>
          </p:cNvSpPr>
          <p:nvPr>
            <p:ph type="title"/>
          </p:nvPr>
        </p:nvSpPr>
        <p:spPr>
          <a:xfrm>
            <a:off x="467544" y="267494"/>
            <a:ext cx="8208912" cy="808773"/>
          </a:xfrm>
          <a:noFill/>
          <a:ln>
            <a:noFill/>
          </a:ln>
        </p:spPr>
        <p:txBody>
          <a:bodyPr spcFirstLastPara="1" wrap="square" lIns="0" tIns="0" rIns="0" bIns="0" anchor="ctr" anchorCtr="0">
            <a:spAutoFit/>
          </a:bodyPr>
          <a:lstStyle/>
          <a:p>
            <a:pPr lvl="0"/>
            <a:r>
              <a:rPr lang="en-US" err="1"/>
              <a:t>Tulevaisuustötterö</a:t>
            </a:r>
            <a:endParaRPr lang="en-US"/>
          </a:p>
        </p:txBody>
      </p:sp>
      <p:grpSp>
        <p:nvGrpSpPr>
          <p:cNvPr id="23" name="Group 22">
            <a:extLst>
              <a:ext uri="{FF2B5EF4-FFF2-40B4-BE49-F238E27FC236}">
                <a16:creationId xmlns:a16="http://schemas.microsoft.com/office/drawing/2014/main" id="{65411CC6-33FB-354D-8D15-035036BE0028}"/>
              </a:ext>
              <a:ext uri="{C183D7F6-B498-43B3-948B-1728B52AA6E4}">
                <adec:decorative xmlns:adec="http://schemas.microsoft.com/office/drawing/2017/decorative" val="1"/>
              </a:ext>
            </a:extLst>
          </p:cNvPr>
          <p:cNvGrpSpPr/>
          <p:nvPr/>
        </p:nvGrpSpPr>
        <p:grpSpPr>
          <a:xfrm>
            <a:off x="4074434" y="2766340"/>
            <a:ext cx="3923953" cy="215444"/>
            <a:chOff x="4398114" y="2740871"/>
            <a:chExt cx="3923953" cy="215444"/>
          </a:xfrm>
        </p:grpSpPr>
        <p:sp>
          <p:nvSpPr>
            <p:cNvPr id="99" name="Google Shape;333;p13">
              <a:extLst>
                <a:ext uri="{FF2B5EF4-FFF2-40B4-BE49-F238E27FC236}">
                  <a16:creationId xmlns:a16="http://schemas.microsoft.com/office/drawing/2014/main" id="{8A6E6ABE-FCD6-7A47-A0A9-9FEB02015165}"/>
                </a:ext>
              </a:extLst>
            </p:cNvPr>
            <p:cNvSpPr txBox="1"/>
            <p:nvPr/>
          </p:nvSpPr>
          <p:spPr>
            <a:xfrm>
              <a:off x="6748240" y="2740871"/>
              <a:ext cx="1573827" cy="215444"/>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Black"/>
                  <a:cs typeface="Arial Black"/>
                  <a:sym typeface="Arial Black"/>
                </a:rPr>
                <a:t>Todennäköiset</a:t>
              </a:r>
              <a:endParaRPr sz="1400">
                <a:solidFill>
                  <a:schemeClr val="dk1"/>
                </a:solidFill>
                <a:latin typeface="+mj-lt"/>
                <a:ea typeface="Arial Black"/>
                <a:cs typeface="Arial Black"/>
                <a:sym typeface="Arial Black"/>
              </a:endParaRPr>
            </a:p>
          </p:txBody>
        </p:sp>
        <p:cxnSp>
          <p:nvCxnSpPr>
            <p:cNvPr id="122" name="Google Shape;351;p13">
              <a:extLst>
                <a:ext uri="{FF2B5EF4-FFF2-40B4-BE49-F238E27FC236}">
                  <a16:creationId xmlns:a16="http://schemas.microsoft.com/office/drawing/2014/main" id="{0B6D9F73-2A60-E646-820E-8B16366B4BA6}"/>
                </a:ext>
              </a:extLst>
            </p:cNvPr>
            <p:cNvCxnSpPr>
              <a:cxnSpLocks/>
            </p:cNvCxnSpPr>
            <p:nvPr/>
          </p:nvCxnSpPr>
          <p:spPr>
            <a:xfrm flipH="1">
              <a:off x="4398114" y="2856288"/>
              <a:ext cx="2230188" cy="0"/>
            </a:xfrm>
            <a:prstGeom prst="straightConnector1">
              <a:avLst/>
            </a:prstGeom>
            <a:noFill/>
            <a:ln w="6350" cap="flat" cmpd="sng">
              <a:solidFill>
                <a:schemeClr val="tx1"/>
              </a:solidFill>
              <a:prstDash val="solid"/>
              <a:round/>
              <a:headEnd type="none" w="sm" len="sm"/>
              <a:tailEnd type="none" w="sm" len="sm"/>
            </a:ln>
          </p:spPr>
        </p:cxnSp>
      </p:grpSp>
      <p:grpSp>
        <p:nvGrpSpPr>
          <p:cNvPr id="24" name="Group 23">
            <a:extLst>
              <a:ext uri="{FF2B5EF4-FFF2-40B4-BE49-F238E27FC236}">
                <a16:creationId xmlns:a16="http://schemas.microsoft.com/office/drawing/2014/main" id="{334E7A42-BCBA-B546-ACEC-76A746798232}"/>
              </a:ext>
              <a:ext uri="{C183D7F6-B498-43B3-948B-1728B52AA6E4}">
                <adec:decorative xmlns:adec="http://schemas.microsoft.com/office/drawing/2017/decorative" val="1"/>
              </a:ext>
            </a:extLst>
          </p:cNvPr>
          <p:cNvGrpSpPr/>
          <p:nvPr/>
        </p:nvGrpSpPr>
        <p:grpSpPr>
          <a:xfrm>
            <a:off x="4108622" y="3235375"/>
            <a:ext cx="3791841" cy="230832"/>
            <a:chOff x="4432302" y="3355437"/>
            <a:chExt cx="3791841" cy="230832"/>
          </a:xfrm>
        </p:grpSpPr>
        <p:sp>
          <p:nvSpPr>
            <p:cNvPr id="106" name="Google Shape;340;p13">
              <a:extLst>
                <a:ext uri="{FF2B5EF4-FFF2-40B4-BE49-F238E27FC236}">
                  <a16:creationId xmlns:a16="http://schemas.microsoft.com/office/drawing/2014/main" id="{D900C523-00C6-294D-95F1-94C0B7D19851}"/>
                </a:ext>
              </a:extLst>
            </p:cNvPr>
            <p:cNvSpPr txBox="1"/>
            <p:nvPr/>
          </p:nvSpPr>
          <p:spPr>
            <a:xfrm>
              <a:off x="6748240" y="3355437"/>
              <a:ext cx="1475903" cy="230832"/>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Black"/>
                  <a:cs typeface="Arial Black"/>
                  <a:sym typeface="Arial Black"/>
                </a:rPr>
                <a:t>Toivottavat</a:t>
              </a:r>
              <a:r>
                <a:rPr lang="en-US" sz="1500">
                  <a:solidFill>
                    <a:schemeClr val="dk1"/>
                  </a:solidFill>
                  <a:latin typeface="+mj-lt"/>
                  <a:ea typeface="Arial Black"/>
                  <a:cs typeface="Arial Black"/>
                  <a:sym typeface="Arial Black"/>
                </a:rPr>
                <a:t> </a:t>
              </a:r>
              <a:endParaRPr sz="1500">
                <a:solidFill>
                  <a:schemeClr val="dk1"/>
                </a:solidFill>
                <a:latin typeface="+mj-lt"/>
                <a:ea typeface="Arial Black"/>
                <a:cs typeface="Arial Black"/>
                <a:sym typeface="Arial Black"/>
              </a:endParaRPr>
            </a:p>
          </p:txBody>
        </p:sp>
        <p:cxnSp>
          <p:nvCxnSpPr>
            <p:cNvPr id="123" name="Google Shape;351;p13">
              <a:extLst>
                <a:ext uri="{FF2B5EF4-FFF2-40B4-BE49-F238E27FC236}">
                  <a16:creationId xmlns:a16="http://schemas.microsoft.com/office/drawing/2014/main" id="{B0C96D55-95F2-5C4E-A00D-5CA79E35088A}"/>
                </a:ext>
              </a:extLst>
            </p:cNvPr>
            <p:cNvCxnSpPr>
              <a:cxnSpLocks/>
            </p:cNvCxnSpPr>
            <p:nvPr/>
          </p:nvCxnSpPr>
          <p:spPr>
            <a:xfrm flipH="1">
              <a:off x="4432302" y="3470854"/>
              <a:ext cx="2196000" cy="0"/>
            </a:xfrm>
            <a:prstGeom prst="straightConnector1">
              <a:avLst/>
            </a:prstGeom>
            <a:noFill/>
            <a:ln w="6350" cap="flat" cmpd="sng">
              <a:solidFill>
                <a:schemeClr val="tx1"/>
              </a:solidFill>
              <a:prstDash val="solid"/>
              <a:round/>
              <a:headEnd type="none" w="sm" len="sm"/>
              <a:tailEnd type="none" w="sm" len="sm"/>
            </a:ln>
          </p:spPr>
        </p:cxnSp>
      </p:grpSp>
      <p:sp>
        <p:nvSpPr>
          <p:cNvPr id="2" name="TextBox 1">
            <a:extLst>
              <a:ext uri="{FF2B5EF4-FFF2-40B4-BE49-F238E27FC236}">
                <a16:creationId xmlns:a16="http://schemas.microsoft.com/office/drawing/2014/main" id="{50CB7627-86B0-4097-A197-E488A9C02B16}"/>
              </a:ext>
            </a:extLst>
          </p:cNvPr>
          <p:cNvSpPr txBox="1"/>
          <p:nvPr/>
        </p:nvSpPr>
        <p:spPr>
          <a:xfrm>
            <a:off x="6433086" y="2393996"/>
            <a:ext cx="1076128" cy="215444"/>
          </a:xfrm>
          <a:prstGeom prst="rect">
            <a:avLst/>
          </a:prstGeom>
          <a:noFill/>
        </p:spPr>
        <p:txBody>
          <a:bodyPr wrap="none" lIns="0" tIns="0" rIns="0" bIns="0" rtlCol="0">
            <a:spAutoFit/>
          </a:bodyPr>
          <a:lstStyle/>
          <a:p>
            <a:r>
              <a:rPr lang="en-US" sz="1400" b="0" i="0" err="1">
                <a:latin typeface="+mj-lt"/>
              </a:rPr>
              <a:t>Uskottavat</a:t>
            </a:r>
            <a:endParaRPr lang="fi-FI" sz="1400" b="0" i="0">
              <a:latin typeface="+mj-lt"/>
            </a:endParaRPr>
          </a:p>
        </p:txBody>
      </p:sp>
      <p:cxnSp>
        <p:nvCxnSpPr>
          <p:cNvPr id="4" name="Straight Connector 3">
            <a:extLst>
              <a:ext uri="{FF2B5EF4-FFF2-40B4-BE49-F238E27FC236}">
                <a16:creationId xmlns:a16="http://schemas.microsoft.com/office/drawing/2014/main" id="{17EBD540-F39F-42DC-B3BD-70C8E77D8125}"/>
              </a:ext>
            </a:extLst>
          </p:cNvPr>
          <p:cNvCxnSpPr>
            <a:cxnSpLocks/>
          </p:cNvCxnSpPr>
          <p:nvPr/>
        </p:nvCxnSpPr>
        <p:spPr>
          <a:xfrm>
            <a:off x="4243787" y="2501718"/>
            <a:ext cx="2060835"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pSp>
        <p:nvGrpSpPr>
          <p:cNvPr id="118" name="Group 117">
            <a:extLst>
              <a:ext uri="{FF2B5EF4-FFF2-40B4-BE49-F238E27FC236}">
                <a16:creationId xmlns:a16="http://schemas.microsoft.com/office/drawing/2014/main" id="{4BDDF878-C62D-7E42-845F-D9573F1E4B29}"/>
              </a:ext>
              <a:ext uri="{C183D7F6-B498-43B3-948B-1728B52AA6E4}">
                <adec:decorative xmlns:adec="http://schemas.microsoft.com/office/drawing/2017/decorative" val="1"/>
              </a:ext>
            </a:extLst>
          </p:cNvPr>
          <p:cNvGrpSpPr/>
          <p:nvPr/>
        </p:nvGrpSpPr>
        <p:grpSpPr>
          <a:xfrm>
            <a:off x="6415079" y="3711235"/>
            <a:ext cx="2648002" cy="1041663"/>
            <a:chOff x="6449630" y="3683780"/>
            <a:chExt cx="2648002" cy="1041663"/>
          </a:xfrm>
        </p:grpSpPr>
        <p:grpSp>
          <p:nvGrpSpPr>
            <p:cNvPr id="119" name="Google Shape;346;p13">
              <a:extLst>
                <a:ext uri="{FF2B5EF4-FFF2-40B4-BE49-F238E27FC236}">
                  <a16:creationId xmlns:a16="http://schemas.microsoft.com/office/drawing/2014/main" id="{479F9116-22AD-1049-A6F1-7E842EED359B}"/>
                </a:ext>
              </a:extLst>
            </p:cNvPr>
            <p:cNvGrpSpPr/>
            <p:nvPr/>
          </p:nvGrpSpPr>
          <p:grpSpPr>
            <a:xfrm>
              <a:off x="6467637" y="3683780"/>
              <a:ext cx="2629995" cy="1041663"/>
              <a:chOff x="8623497" y="4844326"/>
              <a:chExt cx="3506655" cy="1388885"/>
            </a:xfrm>
          </p:grpSpPr>
          <p:sp>
            <p:nvSpPr>
              <p:cNvPr id="121" name="Google Shape;347;p13">
                <a:extLst>
                  <a:ext uri="{FF2B5EF4-FFF2-40B4-BE49-F238E27FC236}">
                    <a16:creationId xmlns:a16="http://schemas.microsoft.com/office/drawing/2014/main" id="{219EF951-5240-214F-9240-FA27FA21FF4A}"/>
                  </a:ext>
                </a:extLst>
              </p:cNvPr>
              <p:cNvSpPr/>
              <p:nvPr/>
            </p:nvSpPr>
            <p:spPr>
              <a:xfrm>
                <a:off x="8623497" y="5021443"/>
                <a:ext cx="144000" cy="216585"/>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22" name="Google Shape;348;p13">
                <a:extLst>
                  <a:ext uri="{FF2B5EF4-FFF2-40B4-BE49-F238E27FC236}">
                    <a16:creationId xmlns:a16="http://schemas.microsoft.com/office/drawing/2014/main" id="{3FD7F585-6300-3A45-98D4-5F7065EE97EA}"/>
                  </a:ext>
                </a:extLst>
              </p:cNvPr>
              <p:cNvSpPr txBox="1"/>
              <p:nvPr/>
            </p:nvSpPr>
            <p:spPr>
              <a:xfrm>
                <a:off x="8896307" y="4844326"/>
                <a:ext cx="3233845" cy="574516"/>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a:cs typeface="Arial"/>
                    <a:sym typeface="Arial"/>
                  </a:rPr>
                  <a:t>Kuvauksia</a:t>
                </a:r>
                <a:r>
                  <a:rPr lang="en-US" sz="1400">
                    <a:solidFill>
                      <a:schemeClr val="dk1"/>
                    </a:solidFill>
                    <a:latin typeface="+mj-lt"/>
                    <a:ea typeface="Arial"/>
                    <a:cs typeface="Arial"/>
                    <a:sym typeface="Arial"/>
                  </a:rPr>
                  <a:t> </a:t>
                </a:r>
                <a:r>
                  <a:rPr lang="en-US" sz="1400" err="1">
                    <a:solidFill>
                      <a:schemeClr val="dk1"/>
                    </a:solidFill>
                    <a:latin typeface="+mj-lt"/>
                    <a:ea typeface="Arial"/>
                    <a:cs typeface="Arial"/>
                    <a:sym typeface="Arial"/>
                  </a:rPr>
                  <a:t>toivottavista</a:t>
                </a:r>
                <a:r>
                  <a:rPr lang="en-US" sz="1400">
                    <a:solidFill>
                      <a:schemeClr val="dk1"/>
                    </a:solidFill>
                    <a:latin typeface="+mj-lt"/>
                    <a:ea typeface="Arial"/>
                    <a:cs typeface="Arial"/>
                    <a:sym typeface="Arial"/>
                  </a:rPr>
                  <a:t> </a:t>
                </a:r>
                <a:br>
                  <a:rPr lang="en-US" sz="1400">
                    <a:solidFill>
                      <a:schemeClr val="dk1"/>
                    </a:solidFill>
                    <a:latin typeface="+mj-lt"/>
                    <a:ea typeface="Arial"/>
                    <a:cs typeface="Arial"/>
                    <a:sym typeface="Arial"/>
                  </a:rPr>
                </a:br>
                <a:r>
                  <a:rPr lang="en-US" sz="1400" err="1">
                    <a:solidFill>
                      <a:schemeClr val="dk1"/>
                    </a:solidFill>
                    <a:latin typeface="+mj-lt"/>
                    <a:ea typeface="Arial"/>
                    <a:cs typeface="Arial"/>
                    <a:sym typeface="Arial"/>
                  </a:rPr>
                  <a:t>tulevaisuuksista</a:t>
                </a:r>
                <a:endParaRPr lang="en-US" sz="1400">
                  <a:solidFill>
                    <a:schemeClr val="dk1"/>
                  </a:solidFill>
                  <a:latin typeface="+mj-lt"/>
                  <a:ea typeface="Georgia"/>
                  <a:cs typeface="Georgia"/>
                  <a:sym typeface="Georgia"/>
                </a:endParaRPr>
              </a:p>
            </p:txBody>
          </p:sp>
          <p:sp>
            <p:nvSpPr>
              <p:cNvPr id="123" name="Google Shape;349;p13">
                <a:extLst>
                  <a:ext uri="{FF2B5EF4-FFF2-40B4-BE49-F238E27FC236}">
                    <a16:creationId xmlns:a16="http://schemas.microsoft.com/office/drawing/2014/main" id="{EEF4B8EF-594F-144D-A051-D9959CFBB351}"/>
                  </a:ext>
                </a:extLst>
              </p:cNvPr>
              <p:cNvSpPr txBox="1"/>
              <p:nvPr/>
            </p:nvSpPr>
            <p:spPr>
              <a:xfrm>
                <a:off x="8896309" y="5658695"/>
                <a:ext cx="2085328" cy="574516"/>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a:cs typeface="Arial"/>
                    <a:sym typeface="Arial"/>
                  </a:rPr>
                  <a:t>Villien</a:t>
                </a:r>
                <a:r>
                  <a:rPr lang="en-US" sz="1400">
                    <a:solidFill>
                      <a:schemeClr val="dk1"/>
                    </a:solidFill>
                    <a:latin typeface="+mj-lt"/>
                    <a:ea typeface="Arial"/>
                    <a:cs typeface="Arial"/>
                    <a:sym typeface="Arial"/>
                  </a:rPr>
                  <a:t> </a:t>
                </a:r>
                <a:r>
                  <a:rPr lang="en-US" sz="1400" err="1">
                    <a:solidFill>
                      <a:schemeClr val="dk1"/>
                    </a:solidFill>
                    <a:latin typeface="+mj-lt"/>
                    <a:ea typeface="Arial"/>
                    <a:cs typeface="Arial"/>
                    <a:sym typeface="Arial"/>
                  </a:rPr>
                  <a:t>korttien</a:t>
                </a:r>
                <a:r>
                  <a:rPr lang="en-US" sz="1400">
                    <a:solidFill>
                      <a:schemeClr val="dk1"/>
                    </a:solidFill>
                    <a:latin typeface="+mj-lt"/>
                    <a:ea typeface="Arial"/>
                    <a:cs typeface="Arial"/>
                    <a:sym typeface="Arial"/>
                  </a:rPr>
                  <a:t> </a:t>
                </a:r>
                <a:r>
                  <a:rPr lang="en-US" sz="1400" err="1">
                    <a:solidFill>
                      <a:schemeClr val="dk1"/>
                    </a:solidFill>
                    <a:latin typeface="+mj-lt"/>
                    <a:ea typeface="Arial"/>
                    <a:cs typeface="Arial"/>
                    <a:sym typeface="Arial"/>
                  </a:rPr>
                  <a:t>ajattelu</a:t>
                </a:r>
                <a:r>
                  <a:rPr lang="en-US" sz="1400">
                    <a:solidFill>
                      <a:schemeClr val="dk1"/>
                    </a:solidFill>
                    <a:latin typeface="+mj-lt"/>
                    <a:ea typeface="Arial"/>
                    <a:cs typeface="Arial"/>
                    <a:sym typeface="Arial"/>
                  </a:rPr>
                  <a:t> </a:t>
                </a:r>
                <a:r>
                  <a:rPr lang="en-US" sz="1400" err="1">
                    <a:solidFill>
                      <a:schemeClr val="dk1"/>
                    </a:solidFill>
                    <a:latin typeface="+mj-lt"/>
                    <a:ea typeface="Arial"/>
                    <a:cs typeface="Arial"/>
                    <a:sym typeface="Arial"/>
                  </a:rPr>
                  <a:t>läpi</a:t>
                </a:r>
                <a:endParaRPr lang="en-US" sz="1400">
                  <a:solidFill>
                    <a:schemeClr val="dk1"/>
                  </a:solidFill>
                  <a:latin typeface="+mj-lt"/>
                  <a:ea typeface="Georgia"/>
                  <a:cs typeface="Georgia"/>
                  <a:sym typeface="Georgia"/>
                </a:endParaRPr>
              </a:p>
            </p:txBody>
          </p:sp>
        </p:grpSp>
        <p:sp>
          <p:nvSpPr>
            <p:cNvPr id="120" name="Vuokaaviosymboli: Erottaminen 5">
              <a:extLst>
                <a:ext uri="{FF2B5EF4-FFF2-40B4-BE49-F238E27FC236}">
                  <a16:creationId xmlns:a16="http://schemas.microsoft.com/office/drawing/2014/main" id="{EB5FF648-0D65-924B-A200-6F6CB2328A1F}"/>
                </a:ext>
              </a:extLst>
            </p:cNvPr>
            <p:cNvSpPr/>
            <p:nvPr/>
          </p:nvSpPr>
          <p:spPr>
            <a:xfrm>
              <a:off x="6449630" y="4424222"/>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36" name="Group 35" descr="Vasemmalta oikealla avautuva kartio. Muoto kuvaa tapaamme ajatella tulevaisuutta eräänlaisena tötterönä. Tällä dialla tötterö avautuu laajemmalle kuin edellisellä dialla kuvaten sitä, että ajatelumme on tulevaisuuden suhteen usein kapeaa. ">
            <a:extLst>
              <a:ext uri="{FF2B5EF4-FFF2-40B4-BE49-F238E27FC236}">
                <a16:creationId xmlns:a16="http://schemas.microsoft.com/office/drawing/2014/main" id="{3BAEDAD0-3988-C943-92BC-8ED4C05B11DC}"/>
              </a:ext>
            </a:extLst>
          </p:cNvPr>
          <p:cNvGrpSpPr/>
          <p:nvPr/>
        </p:nvGrpSpPr>
        <p:grpSpPr>
          <a:xfrm>
            <a:off x="243693" y="940316"/>
            <a:ext cx="4673436" cy="3784439"/>
            <a:chOff x="1159019" y="940316"/>
            <a:chExt cx="4673436" cy="3784439"/>
          </a:xfrm>
        </p:grpSpPr>
        <p:grpSp>
          <p:nvGrpSpPr>
            <p:cNvPr id="35" name="Group 34">
              <a:extLst>
                <a:ext uri="{FF2B5EF4-FFF2-40B4-BE49-F238E27FC236}">
                  <a16:creationId xmlns:a16="http://schemas.microsoft.com/office/drawing/2014/main" id="{58E18A79-5409-1546-BF71-0F0BCB78EBDB}"/>
                </a:ext>
              </a:extLst>
            </p:cNvPr>
            <p:cNvGrpSpPr/>
            <p:nvPr/>
          </p:nvGrpSpPr>
          <p:grpSpPr>
            <a:xfrm>
              <a:off x="1159019" y="1013948"/>
              <a:ext cx="4673436" cy="3710807"/>
              <a:chOff x="1159019" y="1013948"/>
              <a:chExt cx="4673436" cy="3710807"/>
            </a:xfrm>
          </p:grpSpPr>
          <p:grpSp>
            <p:nvGrpSpPr>
              <p:cNvPr id="86" name="Group 85">
                <a:extLst>
                  <a:ext uri="{FF2B5EF4-FFF2-40B4-BE49-F238E27FC236}">
                    <a16:creationId xmlns:a16="http://schemas.microsoft.com/office/drawing/2014/main" id="{04CDEE2D-A50C-5043-AFB3-0F1A722ED9D2}"/>
                  </a:ext>
                </a:extLst>
              </p:cNvPr>
              <p:cNvGrpSpPr/>
              <p:nvPr/>
            </p:nvGrpSpPr>
            <p:grpSpPr>
              <a:xfrm>
                <a:off x="1303270" y="1821370"/>
                <a:ext cx="4207798" cy="2367484"/>
                <a:chOff x="1303270" y="1821370"/>
                <a:chExt cx="4207798" cy="2367484"/>
              </a:xfrm>
            </p:grpSpPr>
            <p:grpSp>
              <p:nvGrpSpPr>
                <p:cNvPr id="92" name="Google Shape;321;p13">
                  <a:extLst>
                    <a:ext uri="{FF2B5EF4-FFF2-40B4-BE49-F238E27FC236}">
                      <a16:creationId xmlns:a16="http://schemas.microsoft.com/office/drawing/2014/main" id="{64A5AFAD-0F62-BF4B-90E8-7DC41F858DAD}"/>
                    </a:ext>
                  </a:extLst>
                </p:cNvPr>
                <p:cNvGrpSpPr/>
                <p:nvPr/>
              </p:nvGrpSpPr>
              <p:grpSpPr>
                <a:xfrm>
                  <a:off x="1372547" y="1821370"/>
                  <a:ext cx="4138521" cy="2047580"/>
                  <a:chOff x="1718230" y="1586186"/>
                  <a:chExt cx="5518028" cy="2730106"/>
                </a:xfrm>
              </p:grpSpPr>
              <p:grpSp>
                <p:nvGrpSpPr>
                  <p:cNvPr id="97" name="Google Shape;322;p13">
                    <a:extLst>
                      <a:ext uri="{FF2B5EF4-FFF2-40B4-BE49-F238E27FC236}">
                        <a16:creationId xmlns:a16="http://schemas.microsoft.com/office/drawing/2014/main" id="{50BF7027-A752-C345-8478-F99E07B11A6F}"/>
                      </a:ext>
                    </a:extLst>
                  </p:cNvPr>
                  <p:cNvGrpSpPr/>
                  <p:nvPr/>
                </p:nvGrpSpPr>
                <p:grpSpPr>
                  <a:xfrm>
                    <a:off x="1718230" y="1638425"/>
                    <a:ext cx="4809994" cy="1246585"/>
                    <a:chOff x="1803748" y="1627344"/>
                    <a:chExt cx="4809994" cy="1964494"/>
                  </a:xfrm>
                </p:grpSpPr>
                <p:cxnSp>
                  <p:nvCxnSpPr>
                    <p:cNvPr id="105" name="Google Shape;323;p13">
                      <a:extLst>
                        <a:ext uri="{FF2B5EF4-FFF2-40B4-BE49-F238E27FC236}">
                          <a16:creationId xmlns:a16="http://schemas.microsoft.com/office/drawing/2014/main" id="{C37A16BA-2DB6-274F-BD0D-A411F9D5B5C9}"/>
                        </a:ext>
                      </a:extLst>
                    </p:cNvPr>
                    <p:cNvCxnSpPr/>
                    <p:nvPr/>
                  </p:nvCxnSpPr>
                  <p:spPr>
                    <a:xfrm flipH="1">
                      <a:off x="1803748" y="3266161"/>
                      <a:ext cx="4809994" cy="325677"/>
                    </a:xfrm>
                    <a:prstGeom prst="straightConnector1">
                      <a:avLst/>
                    </a:prstGeom>
                    <a:noFill/>
                    <a:ln w="12700" cap="flat" cmpd="sng">
                      <a:solidFill>
                        <a:schemeClr val="dk1"/>
                      </a:solidFill>
                      <a:prstDash val="solid"/>
                      <a:round/>
                      <a:headEnd type="none" w="sm" len="sm"/>
                      <a:tailEnd type="none" w="sm" len="sm"/>
                    </a:ln>
                  </p:spPr>
                </p:cxnSp>
                <p:cxnSp>
                  <p:nvCxnSpPr>
                    <p:cNvPr id="106" name="Google Shape;324;p13">
                      <a:extLst>
                        <a:ext uri="{FF2B5EF4-FFF2-40B4-BE49-F238E27FC236}">
                          <a16:creationId xmlns:a16="http://schemas.microsoft.com/office/drawing/2014/main" id="{9A76B797-6E5E-334F-A0DD-E534A8B78049}"/>
                        </a:ext>
                      </a:extLst>
                    </p:cNvPr>
                    <p:cNvCxnSpPr>
                      <a:cxnSpLocks/>
                      <a:endCxn id="100" idx="0"/>
                    </p:cNvCxnSpPr>
                    <p:nvPr/>
                  </p:nvCxnSpPr>
                  <p:spPr>
                    <a:xfrm flipV="1">
                      <a:off x="1803748" y="2302846"/>
                      <a:ext cx="4789042" cy="1126159"/>
                    </a:xfrm>
                    <a:prstGeom prst="straightConnector1">
                      <a:avLst/>
                    </a:prstGeom>
                    <a:noFill/>
                    <a:ln w="12700" cap="flat" cmpd="sng">
                      <a:solidFill>
                        <a:schemeClr val="dk1"/>
                      </a:solidFill>
                      <a:prstDash val="solid"/>
                      <a:round/>
                      <a:headEnd type="none" w="sm" len="sm"/>
                      <a:tailEnd type="none" w="sm" len="sm"/>
                    </a:ln>
                  </p:spPr>
                </p:cxnSp>
                <p:cxnSp>
                  <p:nvCxnSpPr>
                    <p:cNvPr id="107" name="Google Shape;325;p13">
                      <a:extLst>
                        <a:ext uri="{FF2B5EF4-FFF2-40B4-BE49-F238E27FC236}">
                          <a16:creationId xmlns:a16="http://schemas.microsoft.com/office/drawing/2014/main" id="{0251DFD9-4DE7-8240-BD46-4811286D17EB}"/>
                        </a:ext>
                      </a:extLst>
                    </p:cNvPr>
                    <p:cNvCxnSpPr>
                      <a:cxnSpLocks/>
                    </p:cNvCxnSpPr>
                    <p:nvPr/>
                  </p:nvCxnSpPr>
                  <p:spPr>
                    <a:xfrm flipV="1">
                      <a:off x="1803748" y="1627344"/>
                      <a:ext cx="4566503" cy="1742162"/>
                    </a:xfrm>
                    <a:prstGeom prst="straightConnector1">
                      <a:avLst/>
                    </a:prstGeom>
                    <a:noFill/>
                    <a:ln w="12700" cap="flat" cmpd="sng">
                      <a:solidFill>
                        <a:schemeClr val="dk1"/>
                      </a:solidFill>
                      <a:prstDash val="solid"/>
                      <a:round/>
                      <a:headEnd type="none" w="sm" len="sm"/>
                      <a:tailEnd type="none" w="sm" len="sm"/>
                    </a:ln>
                  </p:spPr>
                </p:cxnSp>
              </p:grpSp>
              <p:grpSp>
                <p:nvGrpSpPr>
                  <p:cNvPr id="98" name="Google Shape;326;p13">
                    <a:extLst>
                      <a:ext uri="{FF2B5EF4-FFF2-40B4-BE49-F238E27FC236}">
                        <a16:creationId xmlns:a16="http://schemas.microsoft.com/office/drawing/2014/main" id="{D4F55936-FC0A-D74C-A25E-6D5BF0BC07B9}"/>
                      </a:ext>
                    </a:extLst>
                  </p:cNvPr>
                  <p:cNvGrpSpPr/>
                  <p:nvPr/>
                </p:nvGrpSpPr>
                <p:grpSpPr>
                  <a:xfrm rot="10800000" flipH="1">
                    <a:off x="1724808" y="3017468"/>
                    <a:ext cx="4809994" cy="1285668"/>
                    <a:chOff x="1956148" y="1718153"/>
                    <a:chExt cx="4809994" cy="2026085"/>
                  </a:xfrm>
                </p:grpSpPr>
                <p:cxnSp>
                  <p:nvCxnSpPr>
                    <p:cNvPr id="102" name="Google Shape;327;p13">
                      <a:extLst>
                        <a:ext uri="{FF2B5EF4-FFF2-40B4-BE49-F238E27FC236}">
                          <a16:creationId xmlns:a16="http://schemas.microsoft.com/office/drawing/2014/main" id="{F6257F76-2A26-3A46-9788-ECC02E934CBA}"/>
                        </a:ext>
                      </a:extLst>
                    </p:cNvPr>
                    <p:cNvCxnSpPr/>
                    <p:nvPr/>
                  </p:nvCxnSpPr>
                  <p:spPr>
                    <a:xfrm flipH="1">
                      <a:off x="1956148" y="3418561"/>
                      <a:ext cx="4809994" cy="325677"/>
                    </a:xfrm>
                    <a:prstGeom prst="straightConnector1">
                      <a:avLst/>
                    </a:prstGeom>
                    <a:noFill/>
                    <a:ln w="12700" cap="flat" cmpd="sng">
                      <a:solidFill>
                        <a:schemeClr val="dk1"/>
                      </a:solidFill>
                      <a:prstDash val="solid"/>
                      <a:round/>
                      <a:headEnd type="none" w="sm" len="sm"/>
                      <a:tailEnd type="none" w="sm" len="sm"/>
                    </a:ln>
                  </p:spPr>
                </p:cxnSp>
                <p:cxnSp>
                  <p:nvCxnSpPr>
                    <p:cNvPr id="103" name="Google Shape;328;p13">
                      <a:extLst>
                        <a:ext uri="{FF2B5EF4-FFF2-40B4-BE49-F238E27FC236}">
                          <a16:creationId xmlns:a16="http://schemas.microsoft.com/office/drawing/2014/main" id="{57301713-F622-9B4B-8ECB-536E11C07B5A}"/>
                        </a:ext>
                      </a:extLst>
                    </p:cNvPr>
                    <p:cNvCxnSpPr/>
                    <p:nvPr/>
                  </p:nvCxnSpPr>
                  <p:spPr>
                    <a:xfrm rot="10800000" flipH="1">
                      <a:off x="1956148" y="2475978"/>
                      <a:ext cx="4684734" cy="1105421"/>
                    </a:xfrm>
                    <a:prstGeom prst="straightConnector1">
                      <a:avLst/>
                    </a:prstGeom>
                    <a:noFill/>
                    <a:ln w="12700" cap="flat" cmpd="sng">
                      <a:solidFill>
                        <a:schemeClr val="dk1"/>
                      </a:solidFill>
                      <a:prstDash val="solid"/>
                      <a:round/>
                      <a:headEnd type="none" w="sm" len="sm"/>
                      <a:tailEnd type="none" w="sm" len="sm"/>
                    </a:ln>
                  </p:spPr>
                </p:cxnSp>
                <p:cxnSp>
                  <p:nvCxnSpPr>
                    <p:cNvPr id="104" name="Google Shape;329;p13">
                      <a:extLst>
                        <a:ext uri="{FF2B5EF4-FFF2-40B4-BE49-F238E27FC236}">
                          <a16:creationId xmlns:a16="http://schemas.microsoft.com/office/drawing/2014/main" id="{03DFB537-1FFF-9B45-96BB-452119BE38D5}"/>
                        </a:ext>
                      </a:extLst>
                    </p:cNvPr>
                    <p:cNvCxnSpPr/>
                    <p:nvPr/>
                  </p:nvCxnSpPr>
                  <p:spPr>
                    <a:xfrm rot="10800000" flipH="1">
                      <a:off x="1956148" y="1718153"/>
                      <a:ext cx="4647156" cy="1803748"/>
                    </a:xfrm>
                    <a:prstGeom prst="straightConnector1">
                      <a:avLst/>
                    </a:prstGeom>
                    <a:noFill/>
                    <a:ln w="12700" cap="flat" cmpd="sng">
                      <a:solidFill>
                        <a:schemeClr val="dk1"/>
                      </a:solidFill>
                      <a:prstDash val="solid"/>
                      <a:round/>
                      <a:headEnd type="none" w="sm" len="sm"/>
                      <a:tailEnd type="none" w="sm" len="sm"/>
                    </a:ln>
                  </p:spPr>
                </p:cxnSp>
              </p:grpSp>
              <p:sp>
                <p:nvSpPr>
                  <p:cNvPr id="99" name="Google Shape;330;p13">
                    <a:extLst>
                      <a:ext uri="{FF2B5EF4-FFF2-40B4-BE49-F238E27FC236}">
                        <a16:creationId xmlns:a16="http://schemas.microsoft.com/office/drawing/2014/main" id="{0695B985-9C12-754F-88A3-755FDAC73024}"/>
                      </a:ext>
                    </a:extLst>
                  </p:cNvPr>
                  <p:cNvSpPr/>
                  <p:nvPr/>
                </p:nvSpPr>
                <p:spPr>
                  <a:xfrm>
                    <a:off x="6341594" y="2665193"/>
                    <a:ext cx="376532" cy="584214"/>
                  </a:xfrm>
                  <a:prstGeom prst="ellipse">
                    <a:avLst/>
                  </a:prstGeom>
                  <a:solidFill>
                    <a:schemeClr val="bg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00" name="Google Shape;331;p13">
                    <a:extLst>
                      <a:ext uri="{FF2B5EF4-FFF2-40B4-BE49-F238E27FC236}">
                        <a16:creationId xmlns:a16="http://schemas.microsoft.com/office/drawing/2014/main" id="{07AF1DC7-C87F-BF4A-8173-01D01593E1AD}"/>
                      </a:ext>
                    </a:extLst>
                  </p:cNvPr>
                  <p:cNvSpPr/>
                  <p:nvPr/>
                </p:nvSpPr>
                <p:spPr>
                  <a:xfrm>
                    <a:off x="6096000" y="2067070"/>
                    <a:ext cx="822542" cy="1768338"/>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01" name="Google Shape;332;p13">
                    <a:extLst>
                      <a:ext uri="{FF2B5EF4-FFF2-40B4-BE49-F238E27FC236}">
                        <a16:creationId xmlns:a16="http://schemas.microsoft.com/office/drawing/2014/main" id="{07FBA071-0448-ED4E-A1F5-9C631C68DF69}"/>
                      </a:ext>
                    </a:extLst>
                  </p:cNvPr>
                  <p:cNvSpPr/>
                  <p:nvPr/>
                </p:nvSpPr>
                <p:spPr>
                  <a:xfrm>
                    <a:off x="5736379" y="1586186"/>
                    <a:ext cx="1499879" cy="273010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grpSp>
            <p:sp>
              <p:nvSpPr>
                <p:cNvPr id="93" name="Google Shape;336;p13">
                  <a:extLst>
                    <a:ext uri="{FF2B5EF4-FFF2-40B4-BE49-F238E27FC236}">
                      <a16:creationId xmlns:a16="http://schemas.microsoft.com/office/drawing/2014/main" id="{0BD5F3D2-B209-1C40-BC45-BE7143C97A53}"/>
                    </a:ext>
                  </a:extLst>
                </p:cNvPr>
                <p:cNvSpPr/>
                <p:nvPr/>
              </p:nvSpPr>
              <p:spPr>
                <a:xfrm>
                  <a:off x="4614143" y="2955049"/>
                  <a:ext cx="612478" cy="1233805"/>
                </a:xfrm>
                <a:prstGeom prst="ellipse">
                  <a:avLst/>
                </a:prstGeom>
                <a:solidFill>
                  <a:schemeClr val="accent5"/>
                </a:solidFill>
                <a:ln w="12700">
                  <a:solidFill>
                    <a:schemeClr val="accent5"/>
                  </a:solid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cxnSp>
              <p:nvCxnSpPr>
                <p:cNvPr id="94" name="Google Shape;337;p13">
                  <a:extLst>
                    <a:ext uri="{FF2B5EF4-FFF2-40B4-BE49-F238E27FC236}">
                      <a16:creationId xmlns:a16="http://schemas.microsoft.com/office/drawing/2014/main" id="{5FD62169-2666-3647-BB0F-A730DC3EEFC6}"/>
                    </a:ext>
                  </a:extLst>
                </p:cNvPr>
                <p:cNvCxnSpPr>
                  <a:cxnSpLocks/>
                  <a:stCxn id="96" idx="3"/>
                  <a:endCxn id="93" idx="4"/>
                </p:cNvCxnSpPr>
                <p:nvPr/>
              </p:nvCxnSpPr>
              <p:spPr>
                <a:xfrm>
                  <a:off x="1325560" y="2955107"/>
                  <a:ext cx="3594822" cy="1233747"/>
                </a:xfrm>
                <a:prstGeom prst="straightConnector1">
                  <a:avLst/>
                </a:prstGeom>
                <a:noFill/>
                <a:ln w="12700" cap="flat" cmpd="sng">
                  <a:solidFill>
                    <a:schemeClr val="accent5"/>
                  </a:solidFill>
                  <a:prstDash val="solid"/>
                  <a:round/>
                  <a:headEnd type="none" w="sm" len="sm"/>
                  <a:tailEnd type="none" w="sm" len="sm"/>
                </a:ln>
              </p:spPr>
            </p:cxnSp>
            <p:cxnSp>
              <p:nvCxnSpPr>
                <p:cNvPr id="95" name="Google Shape;339;p13">
                  <a:extLst>
                    <a:ext uri="{FF2B5EF4-FFF2-40B4-BE49-F238E27FC236}">
                      <a16:creationId xmlns:a16="http://schemas.microsoft.com/office/drawing/2014/main" id="{3E002912-AE9D-E04E-95F0-0D80752569D2}"/>
                    </a:ext>
                  </a:extLst>
                </p:cNvPr>
                <p:cNvCxnSpPr>
                  <a:cxnSpLocks/>
                  <a:stCxn id="96" idx="6"/>
                  <a:endCxn id="93" idx="0"/>
                </p:cNvCxnSpPr>
                <p:nvPr/>
              </p:nvCxnSpPr>
              <p:spPr>
                <a:xfrm>
                  <a:off x="1455474" y="2845162"/>
                  <a:ext cx="3464908" cy="109887"/>
                </a:xfrm>
                <a:prstGeom prst="straightConnector1">
                  <a:avLst/>
                </a:prstGeom>
                <a:noFill/>
                <a:ln w="12700" cap="flat" cmpd="sng">
                  <a:solidFill>
                    <a:schemeClr val="accent5"/>
                  </a:solidFill>
                  <a:prstDash val="solid"/>
                  <a:round/>
                  <a:headEnd type="none" w="sm" len="sm"/>
                  <a:tailEnd type="none" w="sm" len="sm"/>
                </a:ln>
              </p:spPr>
            </p:cxnSp>
            <p:sp>
              <p:nvSpPr>
                <p:cNvPr id="96" name="Google Shape;338;p13">
                  <a:extLst>
                    <a:ext uri="{FF2B5EF4-FFF2-40B4-BE49-F238E27FC236}">
                      <a16:creationId xmlns:a16="http://schemas.microsoft.com/office/drawing/2014/main" id="{2E815A73-CF76-D443-A452-D72E719EC42C}"/>
                    </a:ext>
                  </a:extLst>
                </p:cNvPr>
                <p:cNvSpPr/>
                <p:nvPr/>
              </p:nvSpPr>
              <p:spPr>
                <a:xfrm>
                  <a:off x="1303270" y="2689675"/>
                  <a:ext cx="152204" cy="310973"/>
                </a:xfrm>
                <a:prstGeom prst="ellipse">
                  <a:avLst/>
                </a:prstGeom>
                <a:solidFill>
                  <a:schemeClr val="lt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grpSp>
          <p:grpSp>
            <p:nvGrpSpPr>
              <p:cNvPr id="439" name="Google Shape;439;p15"/>
              <p:cNvGrpSpPr/>
              <p:nvPr/>
            </p:nvGrpSpPr>
            <p:grpSpPr>
              <a:xfrm>
                <a:off x="1159019" y="1013948"/>
                <a:ext cx="4673436" cy="3710807"/>
                <a:chOff x="1545358" y="1532771"/>
                <a:chExt cx="6231248" cy="4276437"/>
              </a:xfrm>
            </p:grpSpPr>
            <p:cxnSp>
              <p:nvCxnSpPr>
                <p:cNvPr id="440" name="Google Shape;440;p15"/>
                <p:cNvCxnSpPr/>
                <p:nvPr/>
              </p:nvCxnSpPr>
              <p:spPr>
                <a:xfrm rot="10800000" flipH="1">
                  <a:off x="1545358" y="1559084"/>
                  <a:ext cx="4885755" cy="1605134"/>
                </a:xfrm>
                <a:prstGeom prst="straightConnector1">
                  <a:avLst/>
                </a:prstGeom>
                <a:noFill/>
                <a:ln w="9525" cap="flat" cmpd="sng">
                  <a:solidFill>
                    <a:schemeClr val="tx1"/>
                  </a:solidFill>
                  <a:prstDash val="dash"/>
                  <a:round/>
                  <a:headEnd type="none" w="sm" len="sm"/>
                  <a:tailEnd type="none" w="sm" len="sm"/>
                </a:ln>
              </p:spPr>
            </p:cxnSp>
            <p:cxnSp>
              <p:nvCxnSpPr>
                <p:cNvPr id="441" name="Google Shape;441;p15"/>
                <p:cNvCxnSpPr/>
                <p:nvPr/>
              </p:nvCxnSpPr>
              <p:spPr>
                <a:xfrm>
                  <a:off x="1545358" y="4191056"/>
                  <a:ext cx="4885755" cy="1605134"/>
                </a:xfrm>
                <a:prstGeom prst="straightConnector1">
                  <a:avLst/>
                </a:prstGeom>
                <a:noFill/>
                <a:ln w="9525" cap="flat" cmpd="sng">
                  <a:solidFill>
                    <a:schemeClr val="tx1"/>
                  </a:solidFill>
                  <a:prstDash val="dash"/>
                  <a:round/>
                  <a:headEnd type="none" w="sm" len="sm"/>
                  <a:tailEnd type="none" w="sm" len="sm"/>
                </a:ln>
              </p:spPr>
            </p:cxnSp>
            <p:sp>
              <p:nvSpPr>
                <p:cNvPr id="442" name="Google Shape;442;p15"/>
                <p:cNvSpPr/>
                <p:nvPr/>
              </p:nvSpPr>
              <p:spPr>
                <a:xfrm>
                  <a:off x="5427196" y="1532771"/>
                  <a:ext cx="2349410" cy="4276437"/>
                </a:xfrm>
                <a:prstGeom prst="ellipse">
                  <a:avLst/>
                </a:prstGeom>
                <a:noFill/>
                <a:ln w="9525" cap="flat" cmpd="sng">
                  <a:solidFill>
                    <a:schemeClr val="tx1"/>
                  </a:solidFill>
                  <a:prstDash val="dash"/>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grpSp>
        </p:grpSp>
        <p:grpSp>
          <p:nvGrpSpPr>
            <p:cNvPr id="34" name="Group 33">
              <a:extLst>
                <a:ext uri="{FF2B5EF4-FFF2-40B4-BE49-F238E27FC236}">
                  <a16:creationId xmlns:a16="http://schemas.microsoft.com/office/drawing/2014/main" id="{F95746B1-6E51-6E48-9859-ECBC09CB078F}"/>
                </a:ext>
              </a:extLst>
            </p:cNvPr>
            <p:cNvGrpSpPr/>
            <p:nvPr/>
          </p:nvGrpSpPr>
          <p:grpSpPr>
            <a:xfrm>
              <a:off x="4309117" y="940316"/>
              <a:ext cx="1104424" cy="3713643"/>
              <a:chOff x="4309117" y="940316"/>
              <a:chExt cx="1104424" cy="3713643"/>
            </a:xfrm>
          </p:grpSpPr>
          <p:grpSp>
            <p:nvGrpSpPr>
              <p:cNvPr id="33" name="Group 32">
                <a:extLst>
                  <a:ext uri="{FF2B5EF4-FFF2-40B4-BE49-F238E27FC236}">
                    <a16:creationId xmlns:a16="http://schemas.microsoft.com/office/drawing/2014/main" id="{5FC0B44D-45A9-754E-A306-A8AD65E82D8D}"/>
                  </a:ext>
                </a:extLst>
              </p:cNvPr>
              <p:cNvGrpSpPr/>
              <p:nvPr/>
            </p:nvGrpSpPr>
            <p:grpSpPr>
              <a:xfrm>
                <a:off x="4738416" y="3074417"/>
                <a:ext cx="403984" cy="947654"/>
                <a:chOff x="4738416" y="3074417"/>
                <a:chExt cx="403984" cy="947654"/>
              </a:xfrm>
            </p:grpSpPr>
            <p:sp>
              <p:nvSpPr>
                <p:cNvPr id="443" name="Google Shape;443;p15"/>
                <p:cNvSpPr/>
                <p:nvPr/>
              </p:nvSpPr>
              <p:spPr>
                <a:xfrm>
                  <a:off x="4969463" y="3653668"/>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444" name="Google Shape;444;p15"/>
                <p:cNvSpPr/>
                <p:nvPr/>
              </p:nvSpPr>
              <p:spPr>
                <a:xfrm>
                  <a:off x="4738416" y="3859631"/>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466" name="Google Shape;466;p15"/>
                <p:cNvSpPr/>
                <p:nvPr/>
              </p:nvSpPr>
              <p:spPr>
                <a:xfrm>
                  <a:off x="5034400" y="3146058"/>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467" name="Google Shape;467;p15"/>
                <p:cNvSpPr/>
                <p:nvPr/>
              </p:nvSpPr>
              <p:spPr>
                <a:xfrm>
                  <a:off x="4819991" y="3074417"/>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grpSp>
          <p:grpSp>
            <p:nvGrpSpPr>
              <p:cNvPr id="32" name="Group 31">
                <a:extLst>
                  <a:ext uri="{FF2B5EF4-FFF2-40B4-BE49-F238E27FC236}">
                    <a16:creationId xmlns:a16="http://schemas.microsoft.com/office/drawing/2014/main" id="{FEDB4A3F-C990-DD49-A852-2743AEB7032F}"/>
                  </a:ext>
                </a:extLst>
              </p:cNvPr>
              <p:cNvGrpSpPr/>
              <p:nvPr/>
            </p:nvGrpSpPr>
            <p:grpSpPr>
              <a:xfrm>
                <a:off x="4309117" y="940316"/>
                <a:ext cx="1104424" cy="3713643"/>
                <a:chOff x="4309117" y="940316"/>
                <a:chExt cx="1104424" cy="3713643"/>
              </a:xfrm>
            </p:grpSpPr>
            <p:sp>
              <p:nvSpPr>
                <p:cNvPr id="3" name="Google Shape;438;p15">
                  <a:extLst>
                    <a:ext uri="{FF2B5EF4-FFF2-40B4-BE49-F238E27FC236}">
                      <a16:creationId xmlns:a16="http://schemas.microsoft.com/office/drawing/2014/main" id="{8E3A4FED-B6A6-4731-9789-9A8B01ABF01E}"/>
                    </a:ext>
                  </a:extLst>
                </p:cNvPr>
                <p:cNvSpPr txBox="1"/>
                <p:nvPr/>
              </p:nvSpPr>
              <p:spPr>
                <a:xfrm>
                  <a:off x="4553321" y="1177219"/>
                  <a:ext cx="660664" cy="153888"/>
                </a:xfrm>
                <a:prstGeom prst="rect">
                  <a:avLst/>
                </a:prstGeom>
                <a:noFill/>
                <a:ln>
                  <a:noFill/>
                </a:ln>
              </p:spPr>
              <p:txBody>
                <a:bodyPr spcFirstLastPara="1" wrap="square" lIns="0" tIns="0" rIns="0" bIns="0" anchor="t" anchorCtr="0">
                  <a:spAutoFit/>
                </a:bodyPr>
                <a:lstStyle/>
                <a:p>
                  <a:pPr algn="ctr">
                    <a:spcBef>
                      <a:spcPts val="0"/>
                    </a:spcBef>
                    <a:spcAft>
                      <a:spcPts val="0"/>
                    </a:spcAft>
                    <a:buClr>
                      <a:srgbClr val="000000"/>
                    </a:buClr>
                    <a:buSzPts val="1500"/>
                  </a:pPr>
                  <a:r>
                    <a:rPr lang="en-US" sz="1000">
                      <a:solidFill>
                        <a:schemeClr val="accent3"/>
                      </a:solidFill>
                      <a:latin typeface="+mj-lt"/>
                      <a:ea typeface="Arial Black"/>
                      <a:cs typeface="Arial Black"/>
                      <a:sym typeface="Arial Black"/>
                    </a:rPr>
                    <a:t>Trump</a:t>
                  </a:r>
                  <a:endParaRPr sz="1000">
                    <a:solidFill>
                      <a:schemeClr val="accent3"/>
                    </a:solidFill>
                    <a:latin typeface="+mj-lt"/>
                    <a:ea typeface="Arial Black"/>
                    <a:cs typeface="Arial Black"/>
                    <a:sym typeface="Arial Black"/>
                  </a:endParaRPr>
                </a:p>
              </p:txBody>
            </p:sp>
            <p:sp>
              <p:nvSpPr>
                <p:cNvPr id="4" name="Google Shape;438;p15">
                  <a:extLst>
                    <a:ext uri="{FF2B5EF4-FFF2-40B4-BE49-F238E27FC236}">
                      <a16:creationId xmlns:a16="http://schemas.microsoft.com/office/drawing/2014/main" id="{EE590847-43D4-40A2-AA49-4B774266A312}"/>
                    </a:ext>
                  </a:extLst>
                </p:cNvPr>
                <p:cNvSpPr txBox="1"/>
                <p:nvPr/>
              </p:nvSpPr>
              <p:spPr>
                <a:xfrm>
                  <a:off x="4309117" y="1610487"/>
                  <a:ext cx="660664" cy="153888"/>
                </a:xfrm>
                <a:prstGeom prst="rect">
                  <a:avLst/>
                </a:prstGeom>
                <a:noFill/>
                <a:ln>
                  <a:noFill/>
                </a:ln>
              </p:spPr>
              <p:txBody>
                <a:bodyPr spcFirstLastPara="1" wrap="square" lIns="0" tIns="0" rIns="0" bIns="0" anchor="t" anchorCtr="0">
                  <a:spAutoFit/>
                </a:bodyPr>
                <a:lstStyle/>
                <a:p>
                  <a:pPr algn="ctr">
                    <a:spcBef>
                      <a:spcPts val="0"/>
                    </a:spcBef>
                    <a:spcAft>
                      <a:spcPts val="0"/>
                    </a:spcAft>
                    <a:buClr>
                      <a:srgbClr val="000000"/>
                    </a:buClr>
                    <a:buSzPts val="1500"/>
                  </a:pPr>
                  <a:r>
                    <a:rPr lang="en-US" sz="1000">
                      <a:solidFill>
                        <a:schemeClr val="accent3"/>
                      </a:solidFill>
                      <a:latin typeface="+mj-lt"/>
                      <a:ea typeface="Arial Black"/>
                      <a:cs typeface="Arial Black"/>
                      <a:sym typeface="Arial Black"/>
                    </a:rPr>
                    <a:t>Korona</a:t>
                  </a:r>
                  <a:endParaRPr sz="1000">
                    <a:solidFill>
                      <a:schemeClr val="accent3"/>
                    </a:solidFill>
                    <a:latin typeface="+mj-lt"/>
                    <a:ea typeface="Arial Black"/>
                    <a:cs typeface="Arial Black"/>
                    <a:sym typeface="Arial Black"/>
                  </a:endParaRPr>
                </a:p>
              </p:txBody>
            </p:sp>
            <p:sp>
              <p:nvSpPr>
                <p:cNvPr id="5" name="Google Shape;438;p15">
                  <a:extLst>
                    <a:ext uri="{FF2B5EF4-FFF2-40B4-BE49-F238E27FC236}">
                      <a16:creationId xmlns:a16="http://schemas.microsoft.com/office/drawing/2014/main" id="{1DF523EB-3A1D-41A9-B4E5-0CA053CFDCE7}"/>
                    </a:ext>
                  </a:extLst>
                </p:cNvPr>
                <p:cNvSpPr txBox="1"/>
                <p:nvPr/>
              </p:nvSpPr>
              <p:spPr>
                <a:xfrm>
                  <a:off x="4719395" y="4389442"/>
                  <a:ext cx="660664" cy="153888"/>
                </a:xfrm>
                <a:prstGeom prst="rect">
                  <a:avLst/>
                </a:prstGeom>
                <a:noFill/>
                <a:ln>
                  <a:noFill/>
                </a:ln>
              </p:spPr>
              <p:txBody>
                <a:bodyPr spcFirstLastPara="1" wrap="square" lIns="0" tIns="0" rIns="0" bIns="0" anchor="t" anchorCtr="0">
                  <a:spAutoFit/>
                </a:bodyPr>
                <a:lstStyle/>
                <a:p>
                  <a:pPr algn="ctr">
                    <a:spcBef>
                      <a:spcPts val="0"/>
                    </a:spcBef>
                    <a:spcAft>
                      <a:spcPts val="0"/>
                    </a:spcAft>
                    <a:buClr>
                      <a:srgbClr val="000000"/>
                    </a:buClr>
                    <a:buSzPts val="1500"/>
                  </a:pPr>
                  <a:r>
                    <a:rPr lang="en-US" sz="1000">
                      <a:solidFill>
                        <a:schemeClr val="accent3"/>
                      </a:solidFill>
                      <a:latin typeface="+mj-lt"/>
                      <a:ea typeface="Arial Black"/>
                      <a:cs typeface="Arial Black"/>
                      <a:sym typeface="Arial Black"/>
                    </a:rPr>
                    <a:t>Brexit</a:t>
                  </a:r>
                  <a:endParaRPr sz="1000">
                    <a:solidFill>
                      <a:schemeClr val="accent3"/>
                    </a:solidFill>
                    <a:latin typeface="+mj-lt"/>
                    <a:ea typeface="Arial Black"/>
                    <a:cs typeface="Arial Black"/>
                    <a:sym typeface="Arial Black"/>
                  </a:endParaRPr>
                </a:p>
              </p:txBody>
            </p:sp>
            <p:sp>
              <p:nvSpPr>
                <p:cNvPr id="124" name="Vuokaaviosymboli: Erottaminen 2">
                  <a:extLst>
                    <a:ext uri="{FF2B5EF4-FFF2-40B4-BE49-F238E27FC236}">
                      <a16:creationId xmlns:a16="http://schemas.microsoft.com/office/drawing/2014/main" id="{1AF49BAA-A5BC-F54C-9DD4-2CE0B2DFC67F}"/>
                    </a:ext>
                  </a:extLst>
                </p:cNvPr>
                <p:cNvSpPr/>
                <p:nvPr/>
              </p:nvSpPr>
              <p:spPr>
                <a:xfrm>
                  <a:off x="4819032" y="1908241"/>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5" name="Vuokaaviosymboli: Erottaminen 2">
                  <a:extLst>
                    <a:ext uri="{FF2B5EF4-FFF2-40B4-BE49-F238E27FC236}">
                      <a16:creationId xmlns:a16="http://schemas.microsoft.com/office/drawing/2014/main" id="{571F0994-8797-E84C-A4F1-73F288A6E4A8}"/>
                    </a:ext>
                  </a:extLst>
                </p:cNvPr>
                <p:cNvSpPr/>
                <p:nvPr/>
              </p:nvSpPr>
              <p:spPr>
                <a:xfrm>
                  <a:off x="4890400" y="2260619"/>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6" name="Vuokaaviosymboli: Erottaminen 2">
                  <a:extLst>
                    <a:ext uri="{FF2B5EF4-FFF2-40B4-BE49-F238E27FC236}">
                      <a16:creationId xmlns:a16="http://schemas.microsoft.com/office/drawing/2014/main" id="{CEBD3442-E750-6A49-8D87-6CCF50D2EDDB}"/>
                    </a:ext>
                  </a:extLst>
                </p:cNvPr>
                <p:cNvSpPr/>
                <p:nvPr/>
              </p:nvSpPr>
              <p:spPr>
                <a:xfrm>
                  <a:off x="5269541" y="1716440"/>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7" name="Vuokaaviosymboli: Erottaminen 2">
                  <a:extLst>
                    <a:ext uri="{FF2B5EF4-FFF2-40B4-BE49-F238E27FC236}">
                      <a16:creationId xmlns:a16="http://schemas.microsoft.com/office/drawing/2014/main" id="{23236DB3-2295-EF4B-AE84-3921FC95896E}"/>
                    </a:ext>
                  </a:extLst>
                </p:cNvPr>
                <p:cNvSpPr/>
                <p:nvPr/>
              </p:nvSpPr>
              <p:spPr>
                <a:xfrm>
                  <a:off x="4997451" y="1488955"/>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8" name="Vuokaaviosymboli: Erottaminen 2">
                  <a:extLst>
                    <a:ext uri="{FF2B5EF4-FFF2-40B4-BE49-F238E27FC236}">
                      <a16:creationId xmlns:a16="http://schemas.microsoft.com/office/drawing/2014/main" id="{5BC196C6-C7D5-D941-9FB1-A15A79B4FA0F}"/>
                    </a:ext>
                  </a:extLst>
                </p:cNvPr>
                <p:cNvSpPr/>
                <p:nvPr/>
              </p:nvSpPr>
              <p:spPr>
                <a:xfrm>
                  <a:off x="4484495" y="1377443"/>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9" name="Vuokaaviosymboli: Erottaminen 2">
                  <a:extLst>
                    <a:ext uri="{FF2B5EF4-FFF2-40B4-BE49-F238E27FC236}">
                      <a16:creationId xmlns:a16="http://schemas.microsoft.com/office/drawing/2014/main" id="{8D9C330F-FC23-FD48-B43F-5C29E5029664}"/>
                    </a:ext>
                  </a:extLst>
                </p:cNvPr>
                <p:cNvSpPr/>
                <p:nvPr/>
              </p:nvSpPr>
              <p:spPr>
                <a:xfrm>
                  <a:off x="5135726" y="1221326"/>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0" name="Vuokaaviosymboli: Erottaminen 2">
                  <a:extLst>
                    <a:ext uri="{FF2B5EF4-FFF2-40B4-BE49-F238E27FC236}">
                      <a16:creationId xmlns:a16="http://schemas.microsoft.com/office/drawing/2014/main" id="{1E0C03C3-17C2-184D-A75C-4917EEDAA3FA}"/>
                    </a:ext>
                  </a:extLst>
                </p:cNvPr>
                <p:cNvSpPr/>
                <p:nvPr/>
              </p:nvSpPr>
              <p:spPr>
                <a:xfrm>
                  <a:off x="4778887" y="940316"/>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1" name="Vuokaaviosymboli: Erottaminen 2">
                  <a:extLst>
                    <a:ext uri="{FF2B5EF4-FFF2-40B4-BE49-F238E27FC236}">
                      <a16:creationId xmlns:a16="http://schemas.microsoft.com/office/drawing/2014/main" id="{1DB807E0-168E-5247-9271-C081EF953C2C}"/>
                    </a:ext>
                  </a:extLst>
                </p:cNvPr>
                <p:cNvSpPr/>
                <p:nvPr/>
              </p:nvSpPr>
              <p:spPr>
                <a:xfrm>
                  <a:off x="5175420" y="4098329"/>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2" name="Vuokaaviosymboli: Erottaminen 2">
                  <a:extLst>
                    <a:ext uri="{FF2B5EF4-FFF2-40B4-BE49-F238E27FC236}">
                      <a16:creationId xmlns:a16="http://schemas.microsoft.com/office/drawing/2014/main" id="{9F3F50C2-7729-1945-9530-E3923C0612EB}"/>
                    </a:ext>
                  </a:extLst>
                </p:cNvPr>
                <p:cNvSpPr/>
                <p:nvPr/>
              </p:nvSpPr>
              <p:spPr>
                <a:xfrm>
                  <a:off x="4489620" y="3962598"/>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3" name="Vuokaaviosymboli: Erottaminen 2">
                  <a:extLst>
                    <a:ext uri="{FF2B5EF4-FFF2-40B4-BE49-F238E27FC236}">
                      <a16:creationId xmlns:a16="http://schemas.microsoft.com/office/drawing/2014/main" id="{12377A89-D4F9-A541-A4DF-8A9C70080FDF}"/>
                    </a:ext>
                  </a:extLst>
                </p:cNvPr>
                <p:cNvSpPr/>
                <p:nvPr/>
              </p:nvSpPr>
              <p:spPr>
                <a:xfrm>
                  <a:off x="4607943" y="4349160"/>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4" name="Vuokaaviosymboli: Erottaminen 2">
                  <a:extLst>
                    <a:ext uri="{FF2B5EF4-FFF2-40B4-BE49-F238E27FC236}">
                      <a16:creationId xmlns:a16="http://schemas.microsoft.com/office/drawing/2014/main" id="{C70C4AD9-5D0C-2447-B168-B989C71719D4}"/>
                    </a:ext>
                  </a:extLst>
                </p:cNvPr>
                <p:cNvSpPr/>
                <p:nvPr/>
              </p:nvSpPr>
              <p:spPr>
                <a:xfrm>
                  <a:off x="5253142" y="4464755"/>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grpSp>
      <p:sp>
        <p:nvSpPr>
          <p:cNvPr id="417" name="Google Shape;417;p15"/>
          <p:cNvSpPr txBox="1">
            <a:spLocks noGrp="1"/>
          </p:cNvSpPr>
          <p:nvPr>
            <p:ph type="title"/>
          </p:nvPr>
        </p:nvSpPr>
        <p:spPr>
          <a:xfrm>
            <a:off x="467544" y="267494"/>
            <a:ext cx="8208912" cy="808773"/>
          </a:xfrm>
          <a:noFill/>
          <a:ln>
            <a:noFill/>
          </a:ln>
        </p:spPr>
        <p:txBody>
          <a:bodyPr spcFirstLastPara="1" vert="horz" wrap="square" lIns="0" tIns="0" rIns="0" bIns="0" rtlCol="0" anchor="ctr" anchorCtr="0">
            <a:noAutofit/>
          </a:bodyPr>
          <a:lstStyle/>
          <a:p>
            <a:r>
              <a:rPr lang="en-US" err="1"/>
              <a:t>Tulevaisuustötterö</a:t>
            </a:r>
            <a:r>
              <a:rPr lang="en-US"/>
              <a:t> on </a:t>
            </a:r>
            <a:r>
              <a:rPr lang="en-US" err="1"/>
              <a:t>usein</a:t>
            </a:r>
            <a:r>
              <a:rPr lang="en-US"/>
              <a:t> </a:t>
            </a:r>
            <a:r>
              <a:rPr lang="en-US" err="1"/>
              <a:t>liian</a:t>
            </a:r>
            <a:r>
              <a:rPr lang="en-US"/>
              <a:t> </a:t>
            </a:r>
            <a:r>
              <a:rPr lang="en-US" err="1"/>
              <a:t>kapea</a:t>
            </a:r>
            <a:endParaRPr lang="en-US"/>
          </a:p>
        </p:txBody>
      </p:sp>
      <p:sp>
        <p:nvSpPr>
          <p:cNvPr id="59" name="Google Shape;269;p9">
            <a:extLst>
              <a:ext uri="{FF2B5EF4-FFF2-40B4-BE49-F238E27FC236}">
                <a16:creationId xmlns:a16="http://schemas.microsoft.com/office/drawing/2014/main" id="{CBA025DB-0A33-794A-9574-06FDD2A471B0}"/>
              </a:ext>
            </a:extLst>
          </p:cNvPr>
          <p:cNvSpPr txBox="1"/>
          <p:nvPr/>
        </p:nvSpPr>
        <p:spPr>
          <a:xfrm>
            <a:off x="0" y="4844205"/>
            <a:ext cx="2056368" cy="299295"/>
          </a:xfrm>
          <a:prstGeom prst="rect">
            <a:avLst/>
          </a:prstGeom>
          <a:noFill/>
          <a:ln>
            <a:noFill/>
          </a:ln>
        </p:spPr>
        <p:txBody>
          <a:bodyPr spcFirstLastPara="1" wrap="square" lIns="144000" tIns="0" rIns="0" bIns="1440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000" b="0" i="0" u="none" strike="noStrike" cap="none" err="1">
                <a:solidFill>
                  <a:srgbClr val="000000"/>
                </a:solidFill>
                <a:latin typeface="Georgia"/>
                <a:ea typeface="Georgia"/>
                <a:cs typeface="Georgia"/>
                <a:sym typeface="Georgia"/>
              </a:rPr>
              <a:t>Soveltaen</a:t>
            </a:r>
            <a:r>
              <a:rPr lang="en-US" sz="1000" b="0" i="0" u="none" strike="noStrike" cap="none">
                <a:solidFill>
                  <a:srgbClr val="000000"/>
                </a:solidFill>
                <a:latin typeface="Georgia"/>
                <a:ea typeface="Georgia"/>
                <a:cs typeface="Georgia"/>
                <a:sym typeface="Georgia"/>
              </a:rPr>
              <a:t>: </a:t>
            </a:r>
            <a:r>
              <a:rPr lang="en-US" sz="1000" b="0" i="0" u="none" strike="noStrike" cap="none" err="1">
                <a:solidFill>
                  <a:srgbClr val="000000"/>
                </a:solidFill>
                <a:latin typeface="Georgia"/>
                <a:ea typeface="Georgia"/>
                <a:cs typeface="Georgia"/>
                <a:sym typeface="Georgia"/>
              </a:rPr>
              <a:t>Voros</a:t>
            </a:r>
            <a:r>
              <a:rPr lang="en-US" sz="1000" b="0" i="0" u="none" strike="noStrike" cap="none">
                <a:solidFill>
                  <a:srgbClr val="000000"/>
                </a:solidFill>
                <a:latin typeface="Georgia"/>
                <a:ea typeface="Georgia"/>
                <a:cs typeface="Georgia"/>
                <a:sym typeface="Georgia"/>
              </a:rPr>
              <a:t> 2017</a:t>
            </a:r>
            <a:endParaRPr sz="1000" b="0" i="0" u="none" strike="noStrike" cap="none">
              <a:solidFill>
                <a:srgbClr val="000000"/>
              </a:solidFill>
              <a:latin typeface="Georgia"/>
              <a:ea typeface="Georgia"/>
              <a:cs typeface="Georgia"/>
              <a:sym typeface="Georgia"/>
            </a:endParaRPr>
          </a:p>
        </p:txBody>
      </p:sp>
      <p:grpSp>
        <p:nvGrpSpPr>
          <p:cNvPr id="149" name="Group 148">
            <a:extLst>
              <a:ext uri="{FF2B5EF4-FFF2-40B4-BE49-F238E27FC236}">
                <a16:creationId xmlns:a16="http://schemas.microsoft.com/office/drawing/2014/main" id="{A6112864-0CBF-8343-9978-F4947D92F2CA}"/>
              </a:ext>
              <a:ext uri="{C183D7F6-B498-43B3-948B-1728B52AA6E4}">
                <adec:decorative xmlns:adec="http://schemas.microsoft.com/office/drawing/2017/decorative" val="1"/>
              </a:ext>
            </a:extLst>
          </p:cNvPr>
          <p:cNvGrpSpPr/>
          <p:nvPr/>
        </p:nvGrpSpPr>
        <p:grpSpPr>
          <a:xfrm>
            <a:off x="4464733" y="1248631"/>
            <a:ext cx="3736959" cy="430887"/>
            <a:chOff x="4788413" y="1860511"/>
            <a:chExt cx="3736959" cy="430887"/>
          </a:xfrm>
        </p:grpSpPr>
        <p:sp>
          <p:nvSpPr>
            <p:cNvPr id="150" name="Google Shape;335;p13">
              <a:extLst>
                <a:ext uri="{FF2B5EF4-FFF2-40B4-BE49-F238E27FC236}">
                  <a16:creationId xmlns:a16="http://schemas.microsoft.com/office/drawing/2014/main" id="{DCBA5873-6E8C-AB44-8009-257B70E9ED76}"/>
                </a:ext>
              </a:extLst>
            </p:cNvPr>
            <p:cNvSpPr txBox="1"/>
            <p:nvPr/>
          </p:nvSpPr>
          <p:spPr>
            <a:xfrm>
              <a:off x="6748239" y="1860511"/>
              <a:ext cx="1777133" cy="430887"/>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Black"/>
                  <a:cs typeface="Arial Black"/>
                  <a:sym typeface="Arial Black"/>
                </a:rPr>
                <a:t>Mahdottomat</a:t>
              </a:r>
              <a:r>
                <a:rPr lang="en-US" sz="1400">
                  <a:solidFill>
                    <a:schemeClr val="dk1"/>
                  </a:solidFill>
                  <a:latin typeface="+mj-lt"/>
                  <a:ea typeface="Arial Black"/>
                  <a:cs typeface="Arial Black"/>
                  <a:sym typeface="Arial Black"/>
                </a:rPr>
                <a:t> tai </a:t>
              </a:r>
              <a:r>
                <a:rPr lang="en-US" sz="1400" err="1">
                  <a:solidFill>
                    <a:schemeClr val="dk1"/>
                  </a:solidFill>
                  <a:latin typeface="+mj-lt"/>
                  <a:ea typeface="Arial Black"/>
                  <a:cs typeface="Arial Black"/>
                  <a:sym typeface="Arial Black"/>
                </a:rPr>
                <a:t>uskomattomat</a:t>
              </a:r>
              <a:endParaRPr sz="1400">
                <a:solidFill>
                  <a:schemeClr val="dk1"/>
                </a:solidFill>
                <a:latin typeface="+mj-lt"/>
                <a:ea typeface="Arial Black"/>
                <a:cs typeface="Arial Black"/>
                <a:sym typeface="Arial Black"/>
              </a:endParaRPr>
            </a:p>
          </p:txBody>
        </p:sp>
        <p:cxnSp>
          <p:nvCxnSpPr>
            <p:cNvPr id="151" name="Google Shape;351;p13">
              <a:extLst>
                <a:ext uri="{FF2B5EF4-FFF2-40B4-BE49-F238E27FC236}">
                  <a16:creationId xmlns:a16="http://schemas.microsoft.com/office/drawing/2014/main" id="{11D7A2F2-1036-9F4B-B265-28E8B79DA7E1}"/>
                </a:ext>
              </a:extLst>
            </p:cNvPr>
            <p:cNvCxnSpPr>
              <a:cxnSpLocks/>
            </p:cNvCxnSpPr>
            <p:nvPr/>
          </p:nvCxnSpPr>
          <p:spPr>
            <a:xfrm flipH="1">
              <a:off x="4788413" y="2090209"/>
              <a:ext cx="1839891" cy="0"/>
            </a:xfrm>
            <a:prstGeom prst="straightConnector1">
              <a:avLst/>
            </a:prstGeom>
            <a:noFill/>
            <a:ln w="6350" cap="flat" cmpd="sng">
              <a:solidFill>
                <a:schemeClr val="tx1"/>
              </a:solidFill>
              <a:prstDash val="solid"/>
              <a:round/>
              <a:headEnd type="none" w="sm" len="sm"/>
              <a:tailEnd type="none" w="sm" len="sm"/>
            </a:ln>
          </p:spPr>
        </p:cxnSp>
      </p:grpSp>
      <p:grpSp>
        <p:nvGrpSpPr>
          <p:cNvPr id="207" name="Group 206">
            <a:extLst>
              <a:ext uri="{FF2B5EF4-FFF2-40B4-BE49-F238E27FC236}">
                <a16:creationId xmlns:a16="http://schemas.microsoft.com/office/drawing/2014/main" id="{D3F10254-F47A-FF48-A5EF-9B9E87F42314}"/>
              </a:ext>
              <a:ext uri="{C183D7F6-B498-43B3-948B-1728B52AA6E4}">
                <adec:decorative xmlns:adec="http://schemas.microsoft.com/office/drawing/2017/decorative" val="1"/>
              </a:ext>
            </a:extLst>
          </p:cNvPr>
          <p:cNvGrpSpPr/>
          <p:nvPr/>
        </p:nvGrpSpPr>
        <p:grpSpPr>
          <a:xfrm>
            <a:off x="4278213" y="1971150"/>
            <a:ext cx="3363027" cy="215444"/>
            <a:chOff x="4601893" y="1974792"/>
            <a:chExt cx="3363027" cy="215444"/>
          </a:xfrm>
        </p:grpSpPr>
        <p:sp>
          <p:nvSpPr>
            <p:cNvPr id="208" name="Google Shape;335;p13">
              <a:extLst>
                <a:ext uri="{FF2B5EF4-FFF2-40B4-BE49-F238E27FC236}">
                  <a16:creationId xmlns:a16="http://schemas.microsoft.com/office/drawing/2014/main" id="{6B271FBC-F07B-F54C-B59F-92244746714F}"/>
                </a:ext>
              </a:extLst>
            </p:cNvPr>
            <p:cNvSpPr txBox="1"/>
            <p:nvPr/>
          </p:nvSpPr>
          <p:spPr>
            <a:xfrm>
              <a:off x="6748240" y="1974792"/>
              <a:ext cx="1216680" cy="215444"/>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tx2">
                      <a:lumMod val="90000"/>
                    </a:schemeClr>
                  </a:solidFill>
                  <a:latin typeface="+mj-lt"/>
                  <a:ea typeface="Arial Black"/>
                  <a:cs typeface="Arial Black"/>
                  <a:sym typeface="Arial Black"/>
                </a:rPr>
                <a:t>Mahdolliset</a:t>
              </a:r>
              <a:endParaRPr sz="1400">
                <a:solidFill>
                  <a:schemeClr val="tx2">
                    <a:lumMod val="90000"/>
                  </a:schemeClr>
                </a:solidFill>
                <a:latin typeface="+mj-lt"/>
                <a:ea typeface="Arial Black"/>
                <a:cs typeface="Arial Black"/>
                <a:sym typeface="Arial Black"/>
              </a:endParaRPr>
            </a:p>
          </p:txBody>
        </p:sp>
        <p:cxnSp>
          <p:nvCxnSpPr>
            <p:cNvPr id="209" name="Google Shape;351;p13">
              <a:extLst>
                <a:ext uri="{FF2B5EF4-FFF2-40B4-BE49-F238E27FC236}">
                  <a16:creationId xmlns:a16="http://schemas.microsoft.com/office/drawing/2014/main" id="{A49525D1-D2FB-6B44-A0F3-1331F8CC436B}"/>
                </a:ext>
              </a:extLst>
            </p:cNvPr>
            <p:cNvCxnSpPr>
              <a:cxnSpLocks/>
            </p:cNvCxnSpPr>
            <p:nvPr/>
          </p:nvCxnSpPr>
          <p:spPr>
            <a:xfrm flipH="1">
              <a:off x="4601893" y="2090209"/>
              <a:ext cx="2026410" cy="0"/>
            </a:xfrm>
            <a:prstGeom prst="straightConnector1">
              <a:avLst/>
            </a:prstGeom>
            <a:noFill/>
            <a:ln w="6350" cap="flat" cmpd="sng">
              <a:solidFill>
                <a:schemeClr val="tx2">
                  <a:lumMod val="90000"/>
                </a:schemeClr>
              </a:solidFill>
              <a:prstDash val="solid"/>
              <a:round/>
              <a:headEnd type="none" w="sm" len="sm"/>
              <a:tailEnd type="none" w="sm" len="sm"/>
            </a:ln>
          </p:spPr>
        </p:cxnSp>
      </p:grpSp>
      <p:grpSp>
        <p:nvGrpSpPr>
          <p:cNvPr id="213" name="Group 212">
            <a:extLst>
              <a:ext uri="{FF2B5EF4-FFF2-40B4-BE49-F238E27FC236}">
                <a16:creationId xmlns:a16="http://schemas.microsoft.com/office/drawing/2014/main" id="{AA6533B7-8C61-904F-A7C8-B906BF0DF6DC}"/>
              </a:ext>
              <a:ext uri="{C183D7F6-B498-43B3-948B-1728B52AA6E4}">
                <adec:decorative xmlns:adec="http://schemas.microsoft.com/office/drawing/2017/decorative" val="1"/>
              </a:ext>
            </a:extLst>
          </p:cNvPr>
          <p:cNvGrpSpPr/>
          <p:nvPr/>
        </p:nvGrpSpPr>
        <p:grpSpPr>
          <a:xfrm>
            <a:off x="4074434" y="2766340"/>
            <a:ext cx="3923953" cy="215444"/>
            <a:chOff x="4398114" y="2740871"/>
            <a:chExt cx="3923953" cy="215444"/>
          </a:xfrm>
        </p:grpSpPr>
        <p:sp>
          <p:nvSpPr>
            <p:cNvPr id="214" name="Google Shape;333;p13">
              <a:extLst>
                <a:ext uri="{FF2B5EF4-FFF2-40B4-BE49-F238E27FC236}">
                  <a16:creationId xmlns:a16="http://schemas.microsoft.com/office/drawing/2014/main" id="{2AE9D5B3-B110-2146-B220-6D4A2903437C}"/>
                </a:ext>
              </a:extLst>
            </p:cNvPr>
            <p:cNvSpPr txBox="1"/>
            <p:nvPr/>
          </p:nvSpPr>
          <p:spPr>
            <a:xfrm>
              <a:off x="6748240" y="2740871"/>
              <a:ext cx="1573827" cy="215444"/>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tx2">
                      <a:lumMod val="90000"/>
                    </a:schemeClr>
                  </a:solidFill>
                  <a:latin typeface="+mj-lt"/>
                  <a:ea typeface="Arial Black"/>
                  <a:cs typeface="Arial Black"/>
                  <a:sym typeface="Arial Black"/>
                </a:rPr>
                <a:t>Todennäköiset</a:t>
              </a:r>
              <a:endParaRPr sz="1400">
                <a:solidFill>
                  <a:schemeClr val="tx2">
                    <a:lumMod val="90000"/>
                  </a:schemeClr>
                </a:solidFill>
                <a:latin typeface="+mj-lt"/>
                <a:ea typeface="Arial Black"/>
                <a:cs typeface="Arial Black"/>
                <a:sym typeface="Arial Black"/>
              </a:endParaRPr>
            </a:p>
          </p:txBody>
        </p:sp>
        <p:cxnSp>
          <p:nvCxnSpPr>
            <p:cNvPr id="215" name="Google Shape;351;p13">
              <a:extLst>
                <a:ext uri="{FF2B5EF4-FFF2-40B4-BE49-F238E27FC236}">
                  <a16:creationId xmlns:a16="http://schemas.microsoft.com/office/drawing/2014/main" id="{A51105A2-9739-E844-ADB1-4881526E8D81}"/>
                </a:ext>
              </a:extLst>
            </p:cNvPr>
            <p:cNvCxnSpPr>
              <a:cxnSpLocks/>
            </p:cNvCxnSpPr>
            <p:nvPr/>
          </p:nvCxnSpPr>
          <p:spPr>
            <a:xfrm flipH="1">
              <a:off x="4398114" y="2856288"/>
              <a:ext cx="2230188" cy="0"/>
            </a:xfrm>
            <a:prstGeom prst="straightConnector1">
              <a:avLst/>
            </a:prstGeom>
            <a:noFill/>
            <a:ln w="6350" cap="flat" cmpd="sng">
              <a:solidFill>
                <a:schemeClr val="tx2">
                  <a:lumMod val="90000"/>
                </a:schemeClr>
              </a:solidFill>
              <a:prstDash val="solid"/>
              <a:round/>
              <a:headEnd type="none" w="sm" len="sm"/>
              <a:tailEnd type="none" w="sm" len="sm"/>
            </a:ln>
          </p:spPr>
        </p:cxnSp>
      </p:grpSp>
      <p:grpSp>
        <p:nvGrpSpPr>
          <p:cNvPr id="216" name="Group 215">
            <a:extLst>
              <a:ext uri="{FF2B5EF4-FFF2-40B4-BE49-F238E27FC236}">
                <a16:creationId xmlns:a16="http://schemas.microsoft.com/office/drawing/2014/main" id="{4763F277-54BD-FE44-9309-FCF545FFC56B}"/>
              </a:ext>
              <a:ext uri="{C183D7F6-B498-43B3-948B-1728B52AA6E4}">
                <adec:decorative xmlns:adec="http://schemas.microsoft.com/office/drawing/2017/decorative" val="1"/>
              </a:ext>
            </a:extLst>
          </p:cNvPr>
          <p:cNvGrpSpPr/>
          <p:nvPr/>
        </p:nvGrpSpPr>
        <p:grpSpPr>
          <a:xfrm>
            <a:off x="4108622" y="3121907"/>
            <a:ext cx="3889765" cy="430887"/>
            <a:chOff x="4432302" y="3241969"/>
            <a:chExt cx="3889765" cy="430887"/>
          </a:xfrm>
        </p:grpSpPr>
        <p:sp>
          <p:nvSpPr>
            <p:cNvPr id="217" name="Google Shape;340;p13">
              <a:extLst>
                <a:ext uri="{FF2B5EF4-FFF2-40B4-BE49-F238E27FC236}">
                  <a16:creationId xmlns:a16="http://schemas.microsoft.com/office/drawing/2014/main" id="{B014AC9E-C2A2-444C-A8AC-9789DA21427F}"/>
                </a:ext>
              </a:extLst>
            </p:cNvPr>
            <p:cNvSpPr txBox="1"/>
            <p:nvPr/>
          </p:nvSpPr>
          <p:spPr>
            <a:xfrm>
              <a:off x="6748240" y="3241969"/>
              <a:ext cx="1573827" cy="430887"/>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Black"/>
                  <a:cs typeface="Arial Black"/>
                  <a:sym typeface="Arial Black"/>
                </a:rPr>
                <a:t>Toivottavia</a:t>
              </a:r>
              <a:r>
                <a:rPr lang="en-US" sz="1400">
                  <a:solidFill>
                    <a:schemeClr val="dk1"/>
                  </a:solidFill>
                  <a:latin typeface="+mj-lt"/>
                  <a:ea typeface="Arial Black"/>
                  <a:cs typeface="Arial Black"/>
                  <a:sym typeface="Arial Black"/>
                </a:rPr>
                <a:t> </a:t>
              </a:r>
              <a:r>
                <a:rPr lang="en-US" sz="1400" err="1">
                  <a:solidFill>
                    <a:schemeClr val="dk1"/>
                  </a:solidFill>
                  <a:latin typeface="+mj-lt"/>
                  <a:ea typeface="Arial Black"/>
                  <a:cs typeface="Arial Black"/>
                  <a:sym typeface="Arial Black"/>
                </a:rPr>
                <a:t>tulevaisuuksia</a:t>
              </a:r>
              <a:r>
                <a:rPr lang="en-US" sz="1400">
                  <a:solidFill>
                    <a:schemeClr val="dk1"/>
                  </a:solidFill>
                  <a:latin typeface="+mj-lt"/>
                  <a:ea typeface="Arial Black"/>
                  <a:cs typeface="Arial Black"/>
                  <a:sym typeface="Arial Black"/>
                </a:rPr>
                <a:t> </a:t>
              </a:r>
              <a:endParaRPr sz="1400">
                <a:solidFill>
                  <a:schemeClr val="dk1"/>
                </a:solidFill>
                <a:latin typeface="+mj-lt"/>
                <a:ea typeface="Arial Black"/>
                <a:cs typeface="Arial Black"/>
                <a:sym typeface="Arial Black"/>
              </a:endParaRPr>
            </a:p>
          </p:txBody>
        </p:sp>
        <p:cxnSp>
          <p:nvCxnSpPr>
            <p:cNvPr id="218" name="Google Shape;351;p13">
              <a:extLst>
                <a:ext uri="{FF2B5EF4-FFF2-40B4-BE49-F238E27FC236}">
                  <a16:creationId xmlns:a16="http://schemas.microsoft.com/office/drawing/2014/main" id="{52F6EAAA-800B-E84B-9D3B-ABDBC8D97117}"/>
                </a:ext>
              </a:extLst>
            </p:cNvPr>
            <p:cNvCxnSpPr>
              <a:cxnSpLocks/>
            </p:cNvCxnSpPr>
            <p:nvPr/>
          </p:nvCxnSpPr>
          <p:spPr>
            <a:xfrm flipH="1">
              <a:off x="4432302" y="3470854"/>
              <a:ext cx="2196000" cy="0"/>
            </a:xfrm>
            <a:prstGeom prst="straightConnector1">
              <a:avLst/>
            </a:prstGeom>
            <a:noFill/>
            <a:ln w="6350" cap="flat" cmpd="sng">
              <a:solidFill>
                <a:schemeClr val="tx1"/>
              </a:solidFill>
              <a:prstDash val="solid"/>
              <a:round/>
              <a:headEnd type="none" w="sm" len="sm"/>
              <a:tailEnd type="none" w="sm" len="sm"/>
            </a:ln>
          </p:spPr>
        </p:cxnSp>
      </p:grpSp>
      <p:sp>
        <p:nvSpPr>
          <p:cNvPr id="69" name="TextBox 68">
            <a:extLst>
              <a:ext uri="{FF2B5EF4-FFF2-40B4-BE49-F238E27FC236}">
                <a16:creationId xmlns:a16="http://schemas.microsoft.com/office/drawing/2014/main" id="{111BFF1A-9B4A-4BAC-A1F3-485A83EC1BC7}"/>
              </a:ext>
            </a:extLst>
          </p:cNvPr>
          <p:cNvSpPr txBox="1"/>
          <p:nvPr/>
        </p:nvSpPr>
        <p:spPr>
          <a:xfrm>
            <a:off x="6433086" y="2393996"/>
            <a:ext cx="1076128" cy="215444"/>
          </a:xfrm>
          <a:prstGeom prst="rect">
            <a:avLst/>
          </a:prstGeom>
          <a:noFill/>
        </p:spPr>
        <p:txBody>
          <a:bodyPr wrap="none" lIns="0" tIns="0" rIns="0" bIns="0" rtlCol="0">
            <a:spAutoFit/>
          </a:bodyPr>
          <a:lstStyle/>
          <a:p>
            <a:r>
              <a:rPr lang="en-US" sz="1400" b="0" i="0" err="1">
                <a:solidFill>
                  <a:schemeClr val="bg1">
                    <a:lumMod val="75000"/>
                  </a:schemeClr>
                </a:solidFill>
                <a:latin typeface="+mj-lt"/>
              </a:rPr>
              <a:t>Uskottavat</a:t>
            </a:r>
            <a:endParaRPr lang="fi-FI" sz="1400" b="0" i="0">
              <a:solidFill>
                <a:schemeClr val="bg1">
                  <a:lumMod val="75000"/>
                </a:schemeClr>
              </a:solidFill>
              <a:latin typeface="+mj-lt"/>
            </a:endParaRPr>
          </a:p>
        </p:txBody>
      </p:sp>
      <p:cxnSp>
        <p:nvCxnSpPr>
          <p:cNvPr id="70" name="Straight Connector 69">
            <a:extLst>
              <a:ext uri="{FF2B5EF4-FFF2-40B4-BE49-F238E27FC236}">
                <a16:creationId xmlns:a16="http://schemas.microsoft.com/office/drawing/2014/main" id="{4988AFDE-F0E4-4F9C-8896-1024F08E749E}"/>
              </a:ext>
            </a:extLst>
          </p:cNvPr>
          <p:cNvCxnSpPr>
            <a:cxnSpLocks/>
          </p:cNvCxnSpPr>
          <p:nvPr/>
        </p:nvCxnSpPr>
        <p:spPr>
          <a:xfrm>
            <a:off x="4243787" y="2501718"/>
            <a:ext cx="2060835" cy="0"/>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uurennuslasi, jota pitää käsi.">
            <a:extLst>
              <a:ext uri="{FF2B5EF4-FFF2-40B4-BE49-F238E27FC236}">
                <a16:creationId xmlns:a16="http://schemas.microsoft.com/office/drawing/2014/main" id="{AD411362-53E9-1941-90BA-C2894E354E5C}"/>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flipH="1">
            <a:off x="4596139" y="1834776"/>
            <a:ext cx="4547861" cy="3308724"/>
          </a:xfrm>
          <a:prstGeom prst="rect">
            <a:avLst/>
          </a:prstGeom>
        </p:spPr>
      </p:pic>
      <p:sp>
        <p:nvSpPr>
          <p:cNvPr id="3" name="Google Shape;193;p4">
            <a:extLst>
              <a:ext uri="{FF2B5EF4-FFF2-40B4-BE49-F238E27FC236}">
                <a16:creationId xmlns:a16="http://schemas.microsoft.com/office/drawing/2014/main" id="{F7CC8475-CABD-4D45-A16E-9DE1746296B7}"/>
              </a:ext>
            </a:extLst>
          </p:cNvPr>
          <p:cNvSpPr txBox="1">
            <a:spLocks/>
          </p:cNvSpPr>
          <p:nvPr/>
        </p:nvSpPr>
        <p:spPr>
          <a:xfrm>
            <a:off x="1549590" y="1640537"/>
            <a:ext cx="3276851" cy="2015936"/>
          </a:xfrm>
          <a:prstGeom prst="rect">
            <a:avLst/>
          </a:prstGeom>
          <a:noFill/>
          <a:ln>
            <a:noFill/>
          </a:ln>
        </p:spPr>
        <p:txBody>
          <a:bodyPr spcFirstLastPara="1" wrap="square" lIns="0" tIns="0" rIns="0" bIns="0" anchor="t" anchorCtr="0">
            <a:spAutoFit/>
          </a:bodyPr>
          <a:lstStyle>
            <a:lvl1pPr marL="179388" indent="-179388" algn="l" defTabSz="457200" rtl="0" eaLnBrk="1" latinLnBrk="0" hangingPunct="1">
              <a:spcBef>
                <a:spcPct val="20000"/>
              </a:spcBef>
              <a:buFont typeface="Lucida Grande"/>
              <a:buChar char="-"/>
              <a:defRPr sz="1600" b="0" i="0" kern="1200">
                <a:solidFill>
                  <a:schemeClr val="tx1"/>
                </a:solidFill>
                <a:latin typeface="+mn-lt"/>
                <a:ea typeface="+mn-ea"/>
                <a:cs typeface="Georgia"/>
              </a:defRPr>
            </a:lvl1pPr>
            <a:lvl2pPr marL="357188" indent="-177800" algn="l" defTabSz="457200" rtl="0" eaLnBrk="1" latinLnBrk="0" hangingPunct="1">
              <a:spcBef>
                <a:spcPct val="20000"/>
              </a:spcBef>
              <a:buFont typeface="Georgia" panose="02040502050405020303" pitchFamily="18" charset="0"/>
              <a:buChar char="–"/>
              <a:defRPr sz="1400" b="0" i="0" kern="1200">
                <a:solidFill>
                  <a:schemeClr val="tx1"/>
                </a:solidFill>
                <a:latin typeface="+mn-lt"/>
                <a:ea typeface="+mn-ea"/>
                <a:cs typeface="Georgia"/>
              </a:defRPr>
            </a:lvl2pPr>
            <a:lvl3pPr marL="53657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3pPr>
            <a:lvl4pPr marL="72072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Bef>
                <a:spcPts val="0"/>
              </a:spcBef>
              <a:spcAft>
                <a:spcPts val="0"/>
              </a:spcAft>
              <a:buSzPts val="3200"/>
              <a:buNone/>
            </a:pPr>
            <a:r>
              <a:rPr lang="en-US" sz="2400" b="1" err="1">
                <a:solidFill>
                  <a:schemeClr val="dk1"/>
                </a:solidFill>
                <a:latin typeface="+mj-lt"/>
                <a:ea typeface="Georgia"/>
                <a:sym typeface="Georgia"/>
              </a:rPr>
              <a:t>Haasta</a:t>
            </a:r>
            <a:r>
              <a:rPr lang="en-US" sz="2400" b="1">
                <a:solidFill>
                  <a:schemeClr val="dk1"/>
                </a:solidFill>
                <a:latin typeface="+mj-lt"/>
                <a:ea typeface="Georgia"/>
                <a:sym typeface="Georgia"/>
              </a:rPr>
              <a:t> </a:t>
            </a:r>
            <a:r>
              <a:rPr lang="en-US" sz="2400" b="1" err="1">
                <a:solidFill>
                  <a:schemeClr val="dk1"/>
                </a:solidFill>
                <a:latin typeface="+mj-lt"/>
                <a:ea typeface="Georgia"/>
                <a:sym typeface="Georgia"/>
              </a:rPr>
              <a:t>olemassa</a:t>
            </a:r>
            <a:r>
              <a:rPr lang="en-US" sz="2400" b="1">
                <a:solidFill>
                  <a:schemeClr val="dk1"/>
                </a:solidFill>
                <a:latin typeface="+mj-lt"/>
                <a:ea typeface="Georgia"/>
                <a:sym typeface="Georgia"/>
              </a:rPr>
              <a:t> </a:t>
            </a:r>
            <a:r>
              <a:rPr lang="en-US" sz="2400" b="1" err="1">
                <a:solidFill>
                  <a:schemeClr val="dk1"/>
                </a:solidFill>
                <a:latin typeface="+mj-lt"/>
                <a:ea typeface="Georgia"/>
                <a:sym typeface="Georgia"/>
              </a:rPr>
              <a:t>olevia</a:t>
            </a:r>
            <a:r>
              <a:rPr lang="en-US" sz="2400" b="1">
                <a:solidFill>
                  <a:schemeClr val="dk1"/>
                </a:solidFill>
                <a:latin typeface="+mj-lt"/>
                <a:ea typeface="Georgia"/>
                <a:sym typeface="Georgia"/>
              </a:rPr>
              <a:t> </a:t>
            </a:r>
            <a:r>
              <a:rPr lang="en-US" sz="2400" b="1" err="1">
                <a:solidFill>
                  <a:schemeClr val="dk1"/>
                </a:solidFill>
                <a:latin typeface="+mj-lt"/>
                <a:ea typeface="Georgia"/>
                <a:sym typeface="Georgia"/>
              </a:rPr>
              <a:t>oletuksia</a:t>
            </a:r>
            <a:r>
              <a:rPr lang="en-US" sz="2400" b="1">
                <a:solidFill>
                  <a:schemeClr val="dk1"/>
                </a:solidFill>
                <a:latin typeface="+mj-lt"/>
                <a:ea typeface="Georgia"/>
                <a:sym typeface="Georgia"/>
              </a:rPr>
              <a:t> </a:t>
            </a:r>
            <a:r>
              <a:rPr lang="en-US" sz="2400" b="1" err="1">
                <a:solidFill>
                  <a:schemeClr val="dk1"/>
                </a:solidFill>
                <a:latin typeface="+mj-lt"/>
                <a:ea typeface="Georgia"/>
                <a:sym typeface="Georgia"/>
              </a:rPr>
              <a:t>tulevaisuudesta</a:t>
            </a:r>
            <a:endParaRPr lang="en-US" sz="2400" b="1">
              <a:solidFill>
                <a:schemeClr val="dk1"/>
              </a:solidFill>
              <a:latin typeface="+mj-lt"/>
              <a:ea typeface="Georgia"/>
              <a:sym typeface="Georgia"/>
            </a:endParaRPr>
          </a:p>
          <a:p>
            <a:pPr marL="0" indent="0" fontAlgn="auto">
              <a:spcBef>
                <a:spcPts val="560"/>
              </a:spcBef>
              <a:spcAft>
                <a:spcPts val="0"/>
              </a:spcAft>
              <a:buSzPts val="2800"/>
              <a:buNone/>
            </a:pPr>
            <a:r>
              <a:rPr lang="en-US" sz="1800">
                <a:solidFill>
                  <a:schemeClr val="dk1"/>
                </a:solidFill>
                <a:ea typeface="Georgia"/>
                <a:sym typeface="Georgia"/>
              </a:rPr>
              <a:t>Ai </a:t>
            </a:r>
            <a:r>
              <a:rPr lang="en-US" sz="1800" err="1">
                <a:solidFill>
                  <a:schemeClr val="dk1"/>
                </a:solidFill>
                <a:ea typeface="Georgia"/>
                <a:sym typeface="Georgia"/>
              </a:rPr>
              <a:t>miks</a:t>
            </a:r>
            <a:r>
              <a:rPr lang="en-US" sz="1800">
                <a:solidFill>
                  <a:schemeClr val="dk1"/>
                </a:solidFill>
                <a:ea typeface="Georgia"/>
                <a:sym typeface="Georgia"/>
              </a:rPr>
              <a:t>? </a:t>
            </a:r>
            <a:r>
              <a:rPr lang="en-US" sz="1800" err="1">
                <a:solidFill>
                  <a:schemeClr val="dk1"/>
                </a:solidFill>
                <a:ea typeface="Georgia"/>
                <a:sym typeface="Georgia"/>
              </a:rPr>
              <a:t>Koska</a:t>
            </a:r>
            <a:r>
              <a:rPr lang="en-US" sz="1800">
                <a:solidFill>
                  <a:schemeClr val="dk1"/>
                </a:solidFill>
                <a:ea typeface="Georgia"/>
                <a:sym typeface="Georgia"/>
              </a:rPr>
              <a:t> </a:t>
            </a:r>
            <a:r>
              <a:rPr lang="en-US" sz="1800" err="1">
                <a:solidFill>
                  <a:schemeClr val="dk1"/>
                </a:solidFill>
                <a:ea typeface="Georgia"/>
                <a:sym typeface="Georgia"/>
              </a:rPr>
              <a:t>ajatuksemme</a:t>
            </a:r>
            <a:r>
              <a:rPr lang="en-US" sz="1800">
                <a:solidFill>
                  <a:schemeClr val="dk1"/>
                </a:solidFill>
                <a:ea typeface="Georgia"/>
                <a:sym typeface="Georgia"/>
              </a:rPr>
              <a:t> </a:t>
            </a:r>
            <a:r>
              <a:rPr lang="en-US" sz="1800" err="1">
                <a:solidFill>
                  <a:schemeClr val="dk1"/>
                </a:solidFill>
                <a:ea typeface="Georgia"/>
                <a:sym typeface="Georgia"/>
              </a:rPr>
              <a:t>tulevaisuudesta</a:t>
            </a:r>
            <a:r>
              <a:rPr lang="en-US" sz="1800">
                <a:solidFill>
                  <a:schemeClr val="dk1"/>
                </a:solidFill>
                <a:ea typeface="Georgia"/>
                <a:sym typeface="Georgia"/>
              </a:rPr>
              <a:t> </a:t>
            </a:r>
            <a:r>
              <a:rPr lang="en-US" sz="1800" err="1">
                <a:solidFill>
                  <a:schemeClr val="dk1"/>
                </a:solidFill>
                <a:ea typeface="Georgia"/>
                <a:sym typeface="Georgia"/>
              </a:rPr>
              <a:t>ohjaavat</a:t>
            </a:r>
            <a:r>
              <a:rPr lang="en-US" sz="1800">
                <a:solidFill>
                  <a:schemeClr val="dk1"/>
                </a:solidFill>
                <a:ea typeface="Georgia"/>
                <a:sym typeface="Georgia"/>
              </a:rPr>
              <a:t> </a:t>
            </a:r>
            <a:r>
              <a:rPr lang="en-US" sz="1800" err="1">
                <a:solidFill>
                  <a:schemeClr val="dk1"/>
                </a:solidFill>
                <a:ea typeface="Georgia"/>
                <a:sym typeface="Georgia"/>
              </a:rPr>
              <a:t>toimintaamme</a:t>
            </a:r>
            <a:r>
              <a:rPr lang="en-US" sz="1800">
                <a:solidFill>
                  <a:schemeClr val="dk1"/>
                </a:solidFill>
                <a:ea typeface="Georgia"/>
                <a:sym typeface="Georgia"/>
              </a:rPr>
              <a:t> </a:t>
            </a:r>
            <a:r>
              <a:rPr lang="en-US" sz="1800" err="1">
                <a:solidFill>
                  <a:schemeClr val="dk1"/>
                </a:solidFill>
                <a:ea typeface="Georgia"/>
                <a:sym typeface="Georgia"/>
              </a:rPr>
              <a:t>nykyhetkessä</a:t>
            </a:r>
            <a:r>
              <a:rPr lang="en-US" sz="1800">
                <a:solidFill>
                  <a:schemeClr val="dk1"/>
                </a:solidFill>
                <a:ea typeface="Georgia"/>
                <a:sym typeface="Georgia"/>
              </a:rPr>
              <a:t>.</a:t>
            </a:r>
            <a:endParaRPr lang="en-US" sz="1800">
              <a:solidFill>
                <a:srgbClr val="000000"/>
              </a:solidFill>
              <a:latin typeface="Arial"/>
              <a:ea typeface="Arial"/>
              <a:cs typeface="Arial"/>
              <a:sym typeface="Arial"/>
            </a:endParaRPr>
          </a:p>
        </p:txBody>
      </p:sp>
      <p:sp>
        <p:nvSpPr>
          <p:cNvPr id="4" name="Google Shape;194;p4">
            <a:extLst>
              <a:ext uri="{FF2B5EF4-FFF2-40B4-BE49-F238E27FC236}">
                <a16:creationId xmlns:a16="http://schemas.microsoft.com/office/drawing/2014/main" id="{8F742B2D-3B16-2D45-9B45-508F622A0743}"/>
              </a:ext>
              <a:ext uri="{C183D7F6-B498-43B3-948B-1728B52AA6E4}">
                <adec:decorative xmlns:adec="http://schemas.microsoft.com/office/drawing/2017/decorative" val="1"/>
              </a:ext>
            </a:extLst>
          </p:cNvPr>
          <p:cNvSpPr>
            <a:spLocks noChangeAspect="1"/>
          </p:cNvSpPr>
          <p:nvPr/>
        </p:nvSpPr>
        <p:spPr>
          <a:xfrm>
            <a:off x="539551" y="920537"/>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a:t>
            </a:r>
            <a:endParaRPr sz="2000" b="0" i="0" u="none" strike="noStrike" cap="none">
              <a:solidFill>
                <a:schemeClr val="dk1"/>
              </a:solidFill>
              <a:latin typeface="Arial Black"/>
              <a:ea typeface="Arial Black"/>
              <a:cs typeface="Arial Black"/>
              <a:sym typeface="Arial Black"/>
            </a:endParaRPr>
          </a:p>
        </p:txBody>
      </p:sp>
      <p:sp>
        <p:nvSpPr>
          <p:cNvPr id="5" name="Google Shape;194;p4">
            <a:extLst>
              <a:ext uri="{FF2B5EF4-FFF2-40B4-BE49-F238E27FC236}">
                <a16:creationId xmlns:a16="http://schemas.microsoft.com/office/drawing/2014/main" id="{2B6D108B-3C68-DD41-BE9F-A5D22FA4D061}"/>
              </a:ext>
              <a:ext uri="{C183D7F6-B498-43B3-948B-1728B52AA6E4}">
                <adec:decorative xmlns:adec="http://schemas.microsoft.com/office/drawing/2017/decorative" val="1"/>
              </a:ext>
            </a:extLst>
          </p:cNvPr>
          <p:cNvSpPr>
            <a:spLocks noChangeAspect="1"/>
          </p:cNvSpPr>
          <p:nvPr/>
        </p:nvSpPr>
        <p:spPr>
          <a:xfrm>
            <a:off x="539551" y="1757780"/>
            <a:ext cx="720000" cy="720000"/>
          </a:xfrm>
          <a:prstGeom prst="ellipse">
            <a:avLst/>
          </a:prstGeom>
          <a:solidFill>
            <a:schemeClr val="tx1"/>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bg1"/>
                </a:solidFill>
                <a:latin typeface="Arial Black"/>
                <a:ea typeface="Arial Black"/>
                <a:cs typeface="Arial Black"/>
                <a:sym typeface="Arial Black"/>
              </a:rPr>
              <a:t>1</a:t>
            </a:r>
            <a:endParaRPr sz="2000" b="0" i="0" u="none" strike="noStrike" cap="none">
              <a:solidFill>
                <a:schemeClr val="bg1"/>
              </a:solidFill>
              <a:latin typeface="Arial Black"/>
              <a:ea typeface="Arial Black"/>
              <a:cs typeface="Arial Black"/>
              <a:sym typeface="Arial Black"/>
            </a:endParaRPr>
          </a:p>
        </p:txBody>
      </p:sp>
      <p:sp>
        <p:nvSpPr>
          <p:cNvPr id="6" name="Google Shape;194;p4">
            <a:extLst>
              <a:ext uri="{FF2B5EF4-FFF2-40B4-BE49-F238E27FC236}">
                <a16:creationId xmlns:a16="http://schemas.microsoft.com/office/drawing/2014/main" id="{18B07FC4-CA9D-8046-BCD2-72CD2D2292E7}"/>
              </a:ext>
              <a:ext uri="{C183D7F6-B498-43B3-948B-1728B52AA6E4}">
                <adec:decorative xmlns:adec="http://schemas.microsoft.com/office/drawing/2017/decorative" val="1"/>
              </a:ext>
            </a:extLst>
          </p:cNvPr>
          <p:cNvSpPr>
            <a:spLocks noChangeAspect="1"/>
          </p:cNvSpPr>
          <p:nvPr/>
        </p:nvSpPr>
        <p:spPr>
          <a:xfrm>
            <a:off x="539551" y="2595023"/>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solidFill>
                  <a:schemeClr val="dk1"/>
                </a:solidFill>
                <a:latin typeface="Arial Black"/>
                <a:ea typeface="Arial Black"/>
                <a:cs typeface="Arial Black"/>
                <a:sym typeface="Arial Black"/>
              </a:rPr>
              <a:t>2</a:t>
            </a:r>
            <a:endParaRPr sz="2000" b="0" i="0" u="none" strike="noStrike" cap="none">
              <a:solidFill>
                <a:schemeClr val="dk1"/>
              </a:solidFill>
              <a:latin typeface="Arial Black"/>
              <a:ea typeface="Arial Black"/>
              <a:cs typeface="Arial Black"/>
              <a:sym typeface="Arial Black"/>
            </a:endParaRPr>
          </a:p>
        </p:txBody>
      </p:sp>
      <p:sp>
        <p:nvSpPr>
          <p:cNvPr id="7" name="Google Shape;194;p4">
            <a:extLst>
              <a:ext uri="{FF2B5EF4-FFF2-40B4-BE49-F238E27FC236}">
                <a16:creationId xmlns:a16="http://schemas.microsoft.com/office/drawing/2014/main" id="{FE2B5C50-55F3-5642-8D0A-B1180E4540C4}"/>
              </a:ext>
              <a:ext uri="{C183D7F6-B498-43B3-948B-1728B52AA6E4}">
                <adec:decorative xmlns:adec="http://schemas.microsoft.com/office/drawing/2017/decorative" val="1"/>
              </a:ext>
            </a:extLst>
          </p:cNvPr>
          <p:cNvSpPr>
            <a:spLocks noChangeAspect="1"/>
          </p:cNvSpPr>
          <p:nvPr/>
        </p:nvSpPr>
        <p:spPr>
          <a:xfrm>
            <a:off x="539551" y="3432266"/>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3</a:t>
            </a:r>
            <a:endParaRPr sz="2000" b="0" i="0" u="none" strike="noStrike" cap="none">
              <a:solidFill>
                <a:schemeClr val="dk1"/>
              </a:solidFill>
              <a:latin typeface="Arial Black"/>
              <a:ea typeface="Arial Black"/>
              <a:cs typeface="Arial Black"/>
              <a:sym typeface="Arial Black"/>
            </a:endParaRPr>
          </a:p>
        </p:txBody>
      </p:sp>
      <p:sp>
        <p:nvSpPr>
          <p:cNvPr id="2" name="Otsikko 1">
            <a:extLst>
              <a:ext uri="{FF2B5EF4-FFF2-40B4-BE49-F238E27FC236}">
                <a16:creationId xmlns:a16="http://schemas.microsoft.com/office/drawing/2014/main" id="{2073D67D-C8DD-479D-8216-94A7B91C2735}"/>
              </a:ext>
            </a:extLst>
          </p:cNvPr>
          <p:cNvSpPr>
            <a:spLocks noGrp="1"/>
          </p:cNvSpPr>
          <p:nvPr>
            <p:ph type="title" idx="4294967295"/>
          </p:nvPr>
        </p:nvSpPr>
        <p:spPr>
          <a:xfrm>
            <a:off x="0" y="-887537"/>
            <a:ext cx="8208912" cy="808773"/>
          </a:xfrm>
        </p:spPr>
        <p:txBody>
          <a:bodyPr/>
          <a:lstStyle/>
          <a:p>
            <a:r>
              <a:rPr lang="fi-FI"/>
              <a:t>Haasta-osio</a:t>
            </a:r>
          </a:p>
        </p:txBody>
      </p:sp>
    </p:spTree>
    <p:extLst>
      <p:ext uri="{BB962C8B-B14F-4D97-AF65-F5344CB8AC3E}">
        <p14:creationId xmlns:p14="http://schemas.microsoft.com/office/powerpoint/2010/main" val="363797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irretty kuva, jossa luokkahuoneessa neljä poikaa istuu pulpeteissa kuulokkeet korvillaan. Kuulokkeista menee johto kattoon ja katosta laitteeseen, joka on eräänlainen mylly. Yksi poika pyörittää myllyn kankea ja korokkeen päällä istuva miesopettaja syöttää kirjoja myllyyn. Luokkahuoneen seinässä on vuosiluku 2000. ">
            <a:extLst>
              <a:ext uri="{FF2B5EF4-FFF2-40B4-BE49-F238E27FC236}">
                <a16:creationId xmlns:a16="http://schemas.microsoft.com/office/drawing/2014/main" id="{27851A6F-90EF-4AD6-BC31-68801A027B8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78817" y="697828"/>
            <a:ext cx="5010752" cy="3731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hand&#10;&#10;Description automatically generated">
            <a:extLst>
              <a:ext uri="{FF2B5EF4-FFF2-40B4-BE49-F238E27FC236}">
                <a16:creationId xmlns:a16="http://schemas.microsoft.com/office/drawing/2014/main" id="{1909C30B-CE92-4C49-9C3E-7DDE2CA9EC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402293"/>
            <a:ext cx="2576945" cy="1741208"/>
          </a:xfrm>
          <a:prstGeom prst="rect">
            <a:avLst/>
          </a:prstGeom>
        </p:spPr>
      </p:pic>
      <p:sp>
        <p:nvSpPr>
          <p:cNvPr id="2" name="Otsikko 1">
            <a:extLst>
              <a:ext uri="{FF2B5EF4-FFF2-40B4-BE49-F238E27FC236}">
                <a16:creationId xmlns:a16="http://schemas.microsoft.com/office/drawing/2014/main" id="{B9BC4845-F55A-4A45-946F-E20D691914D1}"/>
              </a:ext>
            </a:extLst>
          </p:cNvPr>
          <p:cNvSpPr>
            <a:spLocks noGrp="1"/>
          </p:cNvSpPr>
          <p:nvPr>
            <p:ph type="title"/>
          </p:nvPr>
        </p:nvSpPr>
        <p:spPr>
          <a:xfrm>
            <a:off x="0" y="-825586"/>
            <a:ext cx="8208912" cy="808773"/>
          </a:xfrm>
        </p:spPr>
        <p:txBody>
          <a:bodyPr/>
          <a:lstStyle/>
          <a:p>
            <a:r>
              <a:rPr lang="fi-FI"/>
              <a:t>Tulevaisuuskuva</a:t>
            </a:r>
          </a:p>
        </p:txBody>
      </p:sp>
    </p:spTree>
    <p:extLst>
      <p:ext uri="{BB962C8B-B14F-4D97-AF65-F5344CB8AC3E}">
        <p14:creationId xmlns:p14="http://schemas.microsoft.com/office/powerpoint/2010/main" val="328059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 name="Rectangle 4">
            <a:extLst>
              <a:ext uri="{FF2B5EF4-FFF2-40B4-BE49-F238E27FC236}">
                <a16:creationId xmlns:a16="http://schemas.microsoft.com/office/drawing/2014/main" id="{AF4F4DFD-FBF4-F542-A3EB-2C97594B5820}"/>
              </a:ext>
              <a:ext uri="{C183D7F6-B498-43B3-948B-1728B52AA6E4}">
                <adec:decorative xmlns:adec="http://schemas.microsoft.com/office/drawing/2017/decorative" val="1"/>
              </a:ext>
            </a:extLst>
          </p:cNvPr>
          <p:cNvSpPr/>
          <p:nvPr/>
        </p:nvSpPr>
        <p:spPr>
          <a:xfrm rot="120000">
            <a:off x="473215" y="1139685"/>
            <a:ext cx="3462592" cy="38544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576" name="Google Shape;576;p20"/>
          <p:cNvSpPr txBox="1">
            <a:spLocks noGrp="1"/>
          </p:cNvSpPr>
          <p:nvPr>
            <p:ph type="body" idx="1"/>
          </p:nvPr>
        </p:nvSpPr>
        <p:spPr>
          <a:noFill/>
          <a:ln>
            <a:noFill/>
          </a:ln>
        </p:spPr>
        <p:txBody>
          <a:bodyPr spcFirstLastPara="1" wrap="square" lIns="0" tIns="0" rIns="0" bIns="0" anchor="t" anchorCtr="0">
            <a:normAutofit lnSpcReduction="10000"/>
          </a:bodyPr>
          <a:lstStyle/>
          <a:p>
            <a:pPr marL="0" lvl="0" indent="0">
              <a:buNone/>
            </a:pPr>
            <a:r>
              <a:rPr lang="en-US" b="1" err="1">
                <a:latin typeface="+mj-lt"/>
                <a:sym typeface="Arial Black"/>
              </a:rPr>
              <a:t>Tehtävä</a:t>
            </a:r>
            <a:r>
              <a:rPr lang="en-US" b="1">
                <a:latin typeface="+mj-lt"/>
                <a:sym typeface="Arial Black"/>
              </a:rPr>
              <a:t> 1: </a:t>
            </a:r>
            <a:r>
              <a:rPr lang="en-US" b="1" err="1">
                <a:latin typeface="+mj-lt"/>
                <a:sym typeface="Arial Black"/>
              </a:rPr>
              <a:t>Miten</a:t>
            </a:r>
            <a:r>
              <a:rPr lang="en-US" b="1">
                <a:latin typeface="+mj-lt"/>
                <a:sym typeface="Arial Black"/>
              </a:rPr>
              <a:t> </a:t>
            </a:r>
            <a:r>
              <a:rPr lang="en-US" b="1" err="1">
                <a:latin typeface="+mj-lt"/>
                <a:sym typeface="Arial Black"/>
              </a:rPr>
              <a:t>käytännössä</a:t>
            </a:r>
            <a:r>
              <a:rPr lang="en-US" b="1">
                <a:latin typeface="+mj-lt"/>
                <a:sym typeface="Arial Black"/>
              </a:rPr>
              <a:t>?</a:t>
            </a:r>
            <a:endParaRPr lang="en-US" b="1">
              <a:latin typeface="+mj-lt"/>
            </a:endParaRPr>
          </a:p>
          <a:p>
            <a:pPr marL="0" indent="0">
              <a:buNone/>
            </a:pPr>
            <a:endParaRPr lang="en-US">
              <a:sym typeface="Arial Black"/>
            </a:endParaRPr>
          </a:p>
          <a:p>
            <a:pPr marL="342900" lvl="0" indent="-342900">
              <a:buFont typeface="+mj-lt"/>
              <a:buAutoNum type="arabicPeriod"/>
            </a:pPr>
            <a:r>
              <a:rPr lang="en-US" b="1" err="1"/>
              <a:t>Jakaudumme</a:t>
            </a:r>
            <a:r>
              <a:rPr lang="en-US" b="1"/>
              <a:t> </a:t>
            </a:r>
            <a:r>
              <a:rPr lang="en-US" b="1" err="1"/>
              <a:t>ryhmiin</a:t>
            </a:r>
            <a:r>
              <a:rPr lang="en-US" b="1"/>
              <a:t> 10 </a:t>
            </a:r>
            <a:r>
              <a:rPr lang="en-US" b="1" err="1"/>
              <a:t>minuutiksi</a:t>
            </a:r>
            <a:r>
              <a:rPr lang="en-US" b="1"/>
              <a:t>. </a:t>
            </a:r>
          </a:p>
          <a:p>
            <a:pPr marL="342900" lvl="0" indent="-342900">
              <a:buFont typeface="+mj-lt"/>
              <a:buAutoNum type="arabicPeriod"/>
            </a:pPr>
            <a:r>
              <a:rPr lang="en-US" b="1" err="1"/>
              <a:t>Jokainen</a:t>
            </a:r>
            <a:r>
              <a:rPr lang="en-US" b="1"/>
              <a:t> </a:t>
            </a:r>
            <a:r>
              <a:rPr lang="en-US" b="1" err="1"/>
              <a:t>ryhmä</a:t>
            </a:r>
            <a:r>
              <a:rPr lang="en-US" b="1"/>
              <a:t> </a:t>
            </a:r>
            <a:r>
              <a:rPr lang="en-US" b="1" err="1"/>
              <a:t>saa</a:t>
            </a:r>
            <a:r>
              <a:rPr lang="en-US" b="1"/>
              <a:t> </a:t>
            </a:r>
            <a:r>
              <a:rPr lang="en-US" b="1" err="1"/>
              <a:t>yhden</a:t>
            </a:r>
            <a:r>
              <a:rPr lang="en-US" b="1"/>
              <a:t> </a:t>
            </a:r>
            <a:r>
              <a:rPr lang="en-US" b="1" err="1"/>
              <a:t>äänimuotoisen</a:t>
            </a:r>
            <a:r>
              <a:rPr lang="en-US" b="1"/>
              <a:t> </a:t>
            </a:r>
            <a:r>
              <a:rPr lang="en-US" b="1" err="1"/>
              <a:t>tulevaisuusoletuksen</a:t>
            </a:r>
            <a:r>
              <a:rPr lang="en-US" b="1"/>
              <a:t>, </a:t>
            </a:r>
            <a:r>
              <a:rPr lang="en-US" b="1" err="1"/>
              <a:t>linkki</a:t>
            </a:r>
            <a:r>
              <a:rPr lang="en-US" b="1"/>
              <a:t> </a:t>
            </a:r>
            <a:r>
              <a:rPr lang="en-US" b="1" err="1"/>
              <a:t>siihen</a:t>
            </a:r>
            <a:r>
              <a:rPr lang="en-US" b="1"/>
              <a:t> </a:t>
            </a:r>
            <a:r>
              <a:rPr lang="en-US" b="1" err="1"/>
              <a:t>löytyy</a:t>
            </a:r>
            <a:r>
              <a:rPr lang="en-US" b="1"/>
              <a:t> </a:t>
            </a:r>
            <a:r>
              <a:rPr lang="en-US" b="1" err="1"/>
              <a:t>Mirosta</a:t>
            </a:r>
            <a:r>
              <a:rPr lang="en-US" b="1"/>
              <a:t>. </a:t>
            </a:r>
            <a:r>
              <a:rPr lang="en-US" b="1" err="1"/>
              <a:t>Kuunnelkaa</a:t>
            </a:r>
            <a:r>
              <a:rPr lang="en-US" b="1"/>
              <a:t> </a:t>
            </a:r>
            <a:r>
              <a:rPr lang="en-US" b="1" err="1"/>
              <a:t>tulevaisuuskuunnelma</a:t>
            </a:r>
            <a:r>
              <a:rPr lang="en-US" b="1"/>
              <a:t> </a:t>
            </a:r>
            <a:r>
              <a:rPr lang="en-US" b="1" err="1"/>
              <a:t>ensin</a:t>
            </a:r>
            <a:r>
              <a:rPr lang="en-US" b="1"/>
              <a:t> </a:t>
            </a:r>
            <a:r>
              <a:rPr lang="en-US" b="1" err="1"/>
              <a:t>yksin</a:t>
            </a:r>
            <a:r>
              <a:rPr lang="en-US" b="1"/>
              <a:t>.</a:t>
            </a:r>
          </a:p>
          <a:p>
            <a:pPr marL="342900" lvl="0" indent="-342900">
              <a:buFont typeface="+mj-lt"/>
              <a:buAutoNum type="arabicPeriod"/>
            </a:pPr>
            <a:r>
              <a:rPr lang="en-US" err="1"/>
              <a:t>Tarkastelkaa</a:t>
            </a:r>
            <a:r>
              <a:rPr lang="en-US"/>
              <a:t> </a:t>
            </a:r>
            <a:r>
              <a:rPr lang="en-US" err="1"/>
              <a:t>kuunnelmaa</a:t>
            </a:r>
            <a:r>
              <a:rPr lang="en-US"/>
              <a:t> </a:t>
            </a:r>
            <a:r>
              <a:rPr lang="en-US" err="1"/>
              <a:t>eräänä</a:t>
            </a:r>
            <a:r>
              <a:rPr lang="en-US"/>
              <a:t> </a:t>
            </a:r>
            <a:r>
              <a:rPr lang="en-US" err="1"/>
              <a:t>hahmotuksena</a:t>
            </a:r>
            <a:r>
              <a:rPr lang="en-US"/>
              <a:t> </a:t>
            </a:r>
            <a:r>
              <a:rPr lang="en-US" err="1"/>
              <a:t>tulevaisuudesta</a:t>
            </a:r>
            <a:endParaRPr lang="en-US"/>
          </a:p>
          <a:p>
            <a:pPr marL="342900" lvl="0" indent="-342900">
              <a:buFont typeface="+mj-lt"/>
              <a:buAutoNum type="arabicPeriod"/>
            </a:pPr>
            <a:r>
              <a:rPr lang="en-US" err="1"/>
              <a:t>Keskustelkaa</a:t>
            </a:r>
            <a:r>
              <a:rPr lang="en-US"/>
              <a:t> </a:t>
            </a:r>
            <a:r>
              <a:rPr lang="en-US" err="1"/>
              <a:t>pienryhmissä</a:t>
            </a:r>
            <a:r>
              <a:rPr lang="en-US"/>
              <a:t> </a:t>
            </a:r>
          </a:p>
          <a:p>
            <a:pPr marL="522287" lvl="1" indent="-342900">
              <a:buFont typeface="+mj-lt"/>
              <a:buAutoNum type="arabicPeriod"/>
            </a:pPr>
            <a:r>
              <a:rPr lang="en-US" err="1"/>
              <a:t>Tunnistatteko</a:t>
            </a:r>
            <a:r>
              <a:rPr lang="en-US"/>
              <a:t> </a:t>
            </a:r>
            <a:r>
              <a:rPr lang="en-US" err="1"/>
              <a:t>tämänkaltaisen</a:t>
            </a:r>
            <a:r>
              <a:rPr lang="en-US"/>
              <a:t> </a:t>
            </a:r>
            <a:r>
              <a:rPr lang="en-US" err="1"/>
              <a:t>oletuksen</a:t>
            </a:r>
            <a:r>
              <a:rPr lang="en-US"/>
              <a:t> </a:t>
            </a:r>
            <a:r>
              <a:rPr lang="en-US" err="1"/>
              <a:t>tulevaisuudesta</a:t>
            </a:r>
            <a:r>
              <a:rPr lang="en-US"/>
              <a:t>? </a:t>
            </a:r>
            <a:r>
              <a:rPr lang="en-US" err="1"/>
              <a:t>Ajatteletko</a:t>
            </a:r>
            <a:r>
              <a:rPr lang="en-US"/>
              <a:t> </a:t>
            </a:r>
            <a:r>
              <a:rPr lang="en-US" err="1"/>
              <a:t>itse</a:t>
            </a:r>
            <a:r>
              <a:rPr lang="en-US"/>
              <a:t> </a:t>
            </a:r>
            <a:r>
              <a:rPr lang="en-US" err="1"/>
              <a:t>näin</a:t>
            </a:r>
            <a:r>
              <a:rPr lang="en-US"/>
              <a:t>?</a:t>
            </a:r>
          </a:p>
          <a:p>
            <a:pPr marL="522287" lvl="1" indent="-342900">
              <a:buFont typeface="+mj-lt"/>
              <a:buAutoNum type="arabicPeriod"/>
            </a:pPr>
            <a:r>
              <a:rPr lang="en-US" err="1"/>
              <a:t>Haastakaa</a:t>
            </a:r>
            <a:r>
              <a:rPr lang="en-US"/>
              <a:t>: </a:t>
            </a:r>
            <a:r>
              <a:rPr lang="en-US" err="1"/>
              <a:t>millaisiin</a:t>
            </a:r>
            <a:r>
              <a:rPr lang="en-US"/>
              <a:t> </a:t>
            </a:r>
            <a:r>
              <a:rPr lang="en-US" err="1"/>
              <a:t>oletuksiin</a:t>
            </a:r>
            <a:r>
              <a:rPr lang="en-US"/>
              <a:t> se </a:t>
            </a:r>
            <a:r>
              <a:rPr lang="en-US" err="1"/>
              <a:t>perustuu</a:t>
            </a:r>
            <a:r>
              <a:rPr lang="en-US"/>
              <a:t>? </a:t>
            </a:r>
          </a:p>
          <a:p>
            <a:pPr marL="342900" lvl="0" indent="-342900">
              <a:buFont typeface="+mj-lt"/>
              <a:buAutoNum type="arabicPeriod"/>
            </a:pPr>
            <a:endParaRPr lang="en-US"/>
          </a:p>
          <a:p>
            <a:pPr marL="342900" lvl="0" indent="-342900">
              <a:buFont typeface="+mj-lt"/>
              <a:buAutoNum type="arabicPeriod"/>
            </a:pPr>
            <a:r>
              <a:rPr lang="en-US" err="1"/>
              <a:t>Kysymykset</a:t>
            </a:r>
            <a:r>
              <a:rPr lang="en-US"/>
              <a:t> </a:t>
            </a:r>
            <a:r>
              <a:rPr lang="en-US" err="1"/>
              <a:t>ovat</a:t>
            </a:r>
            <a:r>
              <a:rPr lang="en-US"/>
              <a:t> </a:t>
            </a:r>
            <a:r>
              <a:rPr lang="en-US" err="1"/>
              <a:t>näkyvillä</a:t>
            </a:r>
            <a:r>
              <a:rPr lang="en-US"/>
              <a:t> </a:t>
            </a:r>
            <a:r>
              <a:rPr lang="en-US" err="1"/>
              <a:t>myös</a:t>
            </a:r>
            <a:r>
              <a:rPr lang="en-US"/>
              <a:t> </a:t>
            </a:r>
            <a:r>
              <a:rPr lang="en-US" err="1"/>
              <a:t>Mirossa</a:t>
            </a:r>
            <a:endParaRPr lang="en-US"/>
          </a:p>
          <a:p>
            <a:pPr marL="342900" lvl="0" indent="-342900">
              <a:buFont typeface="+mj-lt"/>
              <a:buAutoNum type="arabicPeriod"/>
            </a:pPr>
            <a:r>
              <a:rPr lang="en-US" err="1"/>
              <a:t>Palaamme</a:t>
            </a:r>
            <a:r>
              <a:rPr lang="en-US"/>
              <a:t> 10min </a:t>
            </a:r>
            <a:r>
              <a:rPr lang="en-US" err="1"/>
              <a:t>jälkeen</a:t>
            </a:r>
            <a:r>
              <a:rPr lang="en-US"/>
              <a:t> </a:t>
            </a:r>
            <a:r>
              <a:rPr lang="en-US" err="1"/>
              <a:t>tähän</a:t>
            </a:r>
            <a:r>
              <a:rPr lang="en-US"/>
              <a:t> </a:t>
            </a:r>
            <a:r>
              <a:rPr lang="en-US" err="1"/>
              <a:t>yhteiseen</a:t>
            </a:r>
            <a:r>
              <a:rPr lang="en-US"/>
              <a:t> </a:t>
            </a:r>
            <a:r>
              <a:rPr lang="en-US" err="1"/>
              <a:t>ryhmään</a:t>
            </a:r>
            <a:r>
              <a:rPr lang="en-US"/>
              <a:t> </a:t>
            </a:r>
          </a:p>
        </p:txBody>
      </p:sp>
      <p:sp>
        <p:nvSpPr>
          <p:cNvPr id="572" name="Google Shape;572;p20"/>
          <p:cNvSpPr txBox="1">
            <a:spLocks noGrp="1"/>
          </p:cNvSpPr>
          <p:nvPr>
            <p:ph type="title"/>
          </p:nvPr>
        </p:nvSpPr>
        <p:spPr>
          <a:noFill/>
          <a:ln>
            <a:noFill/>
          </a:ln>
        </p:spPr>
        <p:txBody>
          <a:bodyPr spcFirstLastPara="1" wrap="square" lIns="0" tIns="0" rIns="0" bIns="0" anchor="ctr" anchorCtr="0">
            <a:noAutofit/>
          </a:bodyPr>
          <a:lstStyle/>
          <a:p>
            <a:pPr lvl="0"/>
            <a:r>
              <a:rPr lang="en-US" err="1"/>
              <a:t>Haasta</a:t>
            </a:r>
            <a:r>
              <a:rPr lang="en-US"/>
              <a:t> </a:t>
            </a:r>
            <a:r>
              <a:rPr lang="en-US" err="1"/>
              <a:t>oletuksia</a:t>
            </a:r>
            <a:r>
              <a:rPr lang="en-US"/>
              <a:t> </a:t>
            </a:r>
            <a:r>
              <a:rPr lang="en-US" err="1"/>
              <a:t>tulevaisuudesta</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Oval 1">
            <a:extLst>
              <a:ext uri="{FF2B5EF4-FFF2-40B4-BE49-F238E27FC236}">
                <a16:creationId xmlns:a16="http://schemas.microsoft.com/office/drawing/2014/main" id="{37C62769-7582-664F-90D1-0CABAA9639BC}"/>
              </a:ext>
              <a:ext uri="{C183D7F6-B498-43B3-948B-1728B52AA6E4}">
                <adec:decorative xmlns:adec="http://schemas.microsoft.com/office/drawing/2017/decorative" val="1"/>
              </a:ext>
            </a:extLst>
          </p:cNvPr>
          <p:cNvSpPr/>
          <p:nvPr/>
        </p:nvSpPr>
        <p:spPr>
          <a:xfrm>
            <a:off x="1995714" y="-4536"/>
            <a:ext cx="5152572" cy="51525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5" name="Otsikko 4">
            <a:extLst>
              <a:ext uri="{FF2B5EF4-FFF2-40B4-BE49-F238E27FC236}">
                <a16:creationId xmlns:a16="http://schemas.microsoft.com/office/drawing/2014/main" id="{796FA718-2AD2-45C3-832D-D867F8772E3B}"/>
              </a:ext>
            </a:extLst>
          </p:cNvPr>
          <p:cNvSpPr>
            <a:spLocks noGrp="1"/>
          </p:cNvSpPr>
          <p:nvPr>
            <p:ph type="title" idx="4294967295"/>
          </p:nvPr>
        </p:nvSpPr>
        <p:spPr>
          <a:xfrm>
            <a:off x="61509" y="-869503"/>
            <a:ext cx="8208912" cy="808773"/>
          </a:xfrm>
        </p:spPr>
        <p:txBody>
          <a:bodyPr/>
          <a:lstStyle/>
          <a:p>
            <a:r>
              <a:rPr lang="fi-FI"/>
              <a:t>Aloitus</a:t>
            </a:r>
          </a:p>
        </p:txBody>
      </p:sp>
      <p:sp>
        <p:nvSpPr>
          <p:cNvPr id="7" name="Tekstiruutu 6">
            <a:extLst>
              <a:ext uri="{FF2B5EF4-FFF2-40B4-BE49-F238E27FC236}">
                <a16:creationId xmlns:a16="http://schemas.microsoft.com/office/drawing/2014/main" id="{A9552FF6-8ACB-4160-83D0-B4E65BD914C7}"/>
              </a:ext>
              <a:ext uri="{C183D7F6-B498-43B3-948B-1728B52AA6E4}">
                <adec:decorative xmlns:adec="http://schemas.microsoft.com/office/drawing/2017/decorative" val="1"/>
              </a:ext>
            </a:extLst>
          </p:cNvPr>
          <p:cNvSpPr txBox="1"/>
          <p:nvPr/>
        </p:nvSpPr>
        <p:spPr>
          <a:xfrm>
            <a:off x="1741715" y="4030794"/>
            <a:ext cx="5660570" cy="338554"/>
          </a:xfrm>
          <a:prstGeom prst="rect">
            <a:avLst/>
          </a:prstGeom>
          <a:noFill/>
        </p:spPr>
        <p:txBody>
          <a:bodyPr wrap="square">
            <a:spAutoFit/>
          </a:bodyPr>
          <a:lstStyle/>
          <a:p>
            <a:pPr algn="ctr"/>
            <a:r>
              <a:rPr lang="en-US" sz="1600">
                <a:latin typeface="+mj-lt"/>
              </a:rPr>
              <a:t>x.x.20xx</a:t>
            </a:r>
          </a:p>
        </p:txBody>
      </p:sp>
      <p:sp>
        <p:nvSpPr>
          <p:cNvPr id="4" name="Tekstiruutu 3">
            <a:extLst>
              <a:ext uri="{FF2B5EF4-FFF2-40B4-BE49-F238E27FC236}">
                <a16:creationId xmlns:a16="http://schemas.microsoft.com/office/drawing/2014/main" id="{4EAB7911-F981-4BFE-A457-377A3B550DA5}"/>
              </a:ext>
              <a:ext uri="{C183D7F6-B498-43B3-948B-1728B52AA6E4}">
                <adec:decorative xmlns:adec="http://schemas.microsoft.com/office/drawing/2017/decorative" val="1"/>
              </a:ext>
            </a:extLst>
          </p:cNvPr>
          <p:cNvSpPr txBox="1"/>
          <p:nvPr/>
        </p:nvSpPr>
        <p:spPr>
          <a:xfrm>
            <a:off x="873579" y="4331025"/>
            <a:ext cx="1575825" cy="646331"/>
          </a:xfrm>
          <a:prstGeom prst="rect">
            <a:avLst/>
          </a:prstGeom>
          <a:noFill/>
        </p:spPr>
        <p:txBody>
          <a:bodyPr wrap="square" lIns="0" tIns="0" rIns="0" bIns="0" rtlCol="0">
            <a:spAutoFit/>
          </a:bodyPr>
          <a:lstStyle/>
          <a:p>
            <a:r>
              <a:rPr lang="fi-FI" sz="1400" b="0" i="0">
                <a:latin typeface="+mn-lt"/>
              </a:rPr>
              <a:t>Ota mukava asento, </a:t>
            </a:r>
          </a:p>
          <a:p>
            <a:r>
              <a:rPr lang="fi-FI" sz="1400" b="0" i="0">
                <a:latin typeface="+mn-lt"/>
              </a:rPr>
              <a:t>aloitamme hetken kuluttua</a:t>
            </a:r>
            <a:endParaRPr lang="en-FI" sz="1400" b="0" i="0">
              <a:latin typeface="+mn-lt"/>
            </a:endParaRPr>
          </a:p>
        </p:txBody>
      </p:sp>
      <p:cxnSp>
        <p:nvCxnSpPr>
          <p:cNvPr id="3" name="Suora yhdysviiva 2">
            <a:extLst>
              <a:ext uri="{FF2B5EF4-FFF2-40B4-BE49-F238E27FC236}">
                <a16:creationId xmlns:a16="http://schemas.microsoft.com/office/drawing/2014/main" id="{78B51275-39C6-40E8-A712-8DCB4DAED643}"/>
              </a:ext>
              <a:ext uri="{C183D7F6-B498-43B3-948B-1728B52AA6E4}">
                <adec:decorative xmlns:adec="http://schemas.microsoft.com/office/drawing/2017/decorative" val="1"/>
              </a:ext>
            </a:extLst>
          </p:cNvPr>
          <p:cNvCxnSpPr>
            <a:cxnSpLocks/>
            <a:endCxn id="13" idx="3"/>
          </p:cNvCxnSpPr>
          <p:nvPr/>
        </p:nvCxnSpPr>
        <p:spPr>
          <a:xfrm flipV="1">
            <a:off x="619580" y="4771476"/>
            <a:ext cx="131903" cy="11164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A picture containing indoor, table, sitting, small&#10;&#10;Description automatically generated">
            <a:extLst>
              <a:ext uri="{FF2B5EF4-FFF2-40B4-BE49-F238E27FC236}">
                <a16:creationId xmlns:a16="http://schemas.microsoft.com/office/drawing/2014/main" id="{261E38DC-FC22-E143-AB72-3FA7E8032D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579" y="1168900"/>
            <a:ext cx="7396842" cy="2805700"/>
          </a:xfrm>
          <a:prstGeom prst="rect">
            <a:avLst/>
          </a:prstGeom>
        </p:spPr>
      </p:pic>
      <p:pic>
        <p:nvPicPr>
          <p:cNvPr id="13" name="Google Shape;125;p1">
            <a:extLst>
              <a:ext uri="{FF2B5EF4-FFF2-40B4-BE49-F238E27FC236}">
                <a16:creationId xmlns:a16="http://schemas.microsoft.com/office/drawing/2014/main" id="{A2EC7F80-B10B-B64E-84CD-EA004665577B}"/>
              </a:ext>
              <a:ext uri="{C183D7F6-B498-43B3-948B-1728B52AA6E4}">
                <adec:decorative xmlns:adec="http://schemas.microsoft.com/office/drawing/2017/decorative" val="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4399452"/>
            <a:ext cx="751483" cy="7440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3;p4">
            <a:extLst>
              <a:ext uri="{FF2B5EF4-FFF2-40B4-BE49-F238E27FC236}">
                <a16:creationId xmlns:a16="http://schemas.microsoft.com/office/drawing/2014/main" id="{4951C2AC-2B9F-F748-BBD1-BBB7A3BAAF78}"/>
              </a:ext>
            </a:extLst>
          </p:cNvPr>
          <p:cNvSpPr txBox="1">
            <a:spLocks/>
          </p:cNvSpPr>
          <p:nvPr/>
        </p:nvSpPr>
        <p:spPr>
          <a:xfrm>
            <a:off x="1541637" y="2086850"/>
            <a:ext cx="3475635" cy="1923604"/>
          </a:xfrm>
          <a:prstGeom prst="rect">
            <a:avLst/>
          </a:prstGeom>
          <a:noFill/>
          <a:ln>
            <a:noFill/>
          </a:ln>
        </p:spPr>
        <p:txBody>
          <a:bodyPr spcFirstLastPara="1" wrap="square" lIns="0" tIns="0" rIns="0" bIns="0" anchor="t" anchorCtr="0">
            <a:spAutoFit/>
          </a:bodyPr>
          <a:lstStyle>
            <a:lvl1pPr marL="179388" indent="-179388" algn="l" defTabSz="457200" rtl="0" eaLnBrk="1" latinLnBrk="0" hangingPunct="1">
              <a:spcBef>
                <a:spcPct val="20000"/>
              </a:spcBef>
              <a:buFont typeface="Lucida Grande"/>
              <a:buChar char="-"/>
              <a:defRPr sz="1600" b="0" i="0" kern="1200">
                <a:solidFill>
                  <a:schemeClr val="tx1"/>
                </a:solidFill>
                <a:latin typeface="+mn-lt"/>
                <a:ea typeface="+mn-ea"/>
                <a:cs typeface="Georgia"/>
              </a:defRPr>
            </a:lvl1pPr>
            <a:lvl2pPr marL="357188" indent="-177800" algn="l" defTabSz="457200" rtl="0" eaLnBrk="1" latinLnBrk="0" hangingPunct="1">
              <a:spcBef>
                <a:spcPct val="20000"/>
              </a:spcBef>
              <a:buFont typeface="Georgia" panose="02040502050405020303" pitchFamily="18" charset="0"/>
              <a:buChar char="–"/>
              <a:defRPr sz="1400" b="0" i="0" kern="1200">
                <a:solidFill>
                  <a:schemeClr val="tx1"/>
                </a:solidFill>
                <a:latin typeface="+mn-lt"/>
                <a:ea typeface="+mn-ea"/>
                <a:cs typeface="Georgia"/>
              </a:defRPr>
            </a:lvl2pPr>
            <a:lvl3pPr marL="53657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3pPr>
            <a:lvl4pPr marL="72072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fontAlgn="auto">
              <a:spcBef>
                <a:spcPts val="0"/>
              </a:spcBef>
              <a:spcAft>
                <a:spcPts val="0"/>
              </a:spcAft>
              <a:buClr>
                <a:srgbClr val="000000"/>
              </a:buClr>
              <a:buSzPts val="3200"/>
              <a:buNone/>
              <a:defRPr/>
            </a:pPr>
            <a:r>
              <a:rPr lang="fi-FI" sz="2400" b="1" kern="0">
                <a:solidFill>
                  <a:srgbClr val="000000"/>
                </a:solidFill>
                <a:latin typeface="+mj-lt"/>
                <a:ea typeface="Georgia"/>
                <a:sym typeface="Georgia"/>
              </a:rPr>
              <a:t>Kuvittele toivottava tulevaisuus</a:t>
            </a:r>
          </a:p>
          <a:p>
            <a:pPr marL="0" indent="0" defTabSz="914400" fontAlgn="auto">
              <a:spcBef>
                <a:spcPts val="560"/>
              </a:spcBef>
              <a:spcAft>
                <a:spcPts val="0"/>
              </a:spcAft>
              <a:buClr>
                <a:srgbClr val="000000"/>
              </a:buClr>
              <a:buSzPts val="2800"/>
              <a:buNone/>
              <a:defRPr/>
            </a:pPr>
            <a:r>
              <a:rPr lang="fi-FI" sz="1800" kern="0">
                <a:solidFill>
                  <a:srgbClr val="000000"/>
                </a:solidFill>
                <a:ea typeface="Georgia"/>
                <a:sym typeface="Georgia"/>
              </a:rPr>
              <a:t>Ai </a:t>
            </a:r>
            <a:r>
              <a:rPr lang="fi-FI" sz="1800" kern="0" err="1">
                <a:solidFill>
                  <a:srgbClr val="000000"/>
                </a:solidFill>
                <a:ea typeface="Georgia"/>
                <a:sym typeface="Georgia"/>
              </a:rPr>
              <a:t>miks</a:t>
            </a:r>
            <a:r>
              <a:rPr lang="fi-FI" sz="1800" kern="0">
                <a:solidFill>
                  <a:srgbClr val="000000"/>
                </a:solidFill>
                <a:ea typeface="Georgia"/>
                <a:sym typeface="Georgia"/>
              </a:rPr>
              <a:t>? Koska on vaikea toteuttaa sellaista tulevaisuutta, jota emme pysty edes kuvittelemaan. </a:t>
            </a:r>
            <a:endParaRPr lang="fi-FI" sz="1800">
              <a:solidFill>
                <a:srgbClr val="000000"/>
              </a:solidFill>
              <a:latin typeface="Arial"/>
              <a:ea typeface="Arial"/>
              <a:cs typeface="Arial"/>
              <a:sym typeface="Arial"/>
            </a:endParaRPr>
          </a:p>
        </p:txBody>
      </p:sp>
      <p:sp>
        <p:nvSpPr>
          <p:cNvPr id="10" name="Google Shape;194;p4">
            <a:extLst>
              <a:ext uri="{FF2B5EF4-FFF2-40B4-BE49-F238E27FC236}">
                <a16:creationId xmlns:a16="http://schemas.microsoft.com/office/drawing/2014/main" id="{705B3BB9-A7F2-5E49-8183-25D530170125}"/>
              </a:ext>
              <a:ext uri="{C183D7F6-B498-43B3-948B-1728B52AA6E4}">
                <adec:decorative xmlns:adec="http://schemas.microsoft.com/office/drawing/2017/decorative" val="1"/>
              </a:ext>
            </a:extLst>
          </p:cNvPr>
          <p:cNvSpPr>
            <a:spLocks noChangeAspect="1"/>
          </p:cNvSpPr>
          <p:nvPr/>
        </p:nvSpPr>
        <p:spPr>
          <a:xfrm>
            <a:off x="539551" y="920537"/>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a:t>
            </a:r>
            <a:endParaRPr sz="2000" b="0" i="0" u="none" strike="noStrike" cap="none">
              <a:solidFill>
                <a:schemeClr val="dk1"/>
              </a:solidFill>
              <a:latin typeface="Arial Black"/>
              <a:ea typeface="Arial Black"/>
              <a:cs typeface="Arial Black"/>
              <a:sym typeface="Arial Black"/>
            </a:endParaRPr>
          </a:p>
        </p:txBody>
      </p:sp>
      <p:sp>
        <p:nvSpPr>
          <p:cNvPr id="11" name="Google Shape;194;p4">
            <a:extLst>
              <a:ext uri="{FF2B5EF4-FFF2-40B4-BE49-F238E27FC236}">
                <a16:creationId xmlns:a16="http://schemas.microsoft.com/office/drawing/2014/main" id="{62EF8FA2-6C9E-7D49-8496-B4196F02459F}"/>
              </a:ext>
              <a:ext uri="{C183D7F6-B498-43B3-948B-1728B52AA6E4}">
                <adec:decorative xmlns:adec="http://schemas.microsoft.com/office/drawing/2017/decorative" val="1"/>
              </a:ext>
            </a:extLst>
          </p:cNvPr>
          <p:cNvSpPr>
            <a:spLocks noChangeAspect="1"/>
          </p:cNvSpPr>
          <p:nvPr/>
        </p:nvSpPr>
        <p:spPr>
          <a:xfrm>
            <a:off x="539551" y="1757780"/>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latin typeface="Arial Black"/>
                <a:ea typeface="Arial Black"/>
                <a:cs typeface="Arial Black"/>
                <a:sym typeface="Arial Black"/>
              </a:rPr>
              <a:t>1</a:t>
            </a:r>
            <a:endParaRPr sz="2000" b="0" i="0" u="none" strike="noStrike" cap="none">
              <a:latin typeface="Arial Black"/>
              <a:ea typeface="Arial Black"/>
              <a:cs typeface="Arial Black"/>
              <a:sym typeface="Arial Black"/>
            </a:endParaRPr>
          </a:p>
        </p:txBody>
      </p:sp>
      <p:sp>
        <p:nvSpPr>
          <p:cNvPr id="12" name="Google Shape;194;p4">
            <a:extLst>
              <a:ext uri="{FF2B5EF4-FFF2-40B4-BE49-F238E27FC236}">
                <a16:creationId xmlns:a16="http://schemas.microsoft.com/office/drawing/2014/main" id="{99E42242-A186-7C46-BD40-222146F3A822}"/>
              </a:ext>
              <a:ext uri="{C183D7F6-B498-43B3-948B-1728B52AA6E4}">
                <adec:decorative xmlns:adec="http://schemas.microsoft.com/office/drawing/2017/decorative" val="1"/>
              </a:ext>
            </a:extLst>
          </p:cNvPr>
          <p:cNvSpPr>
            <a:spLocks noChangeAspect="1"/>
          </p:cNvSpPr>
          <p:nvPr/>
        </p:nvSpPr>
        <p:spPr>
          <a:xfrm>
            <a:off x="539551" y="2595023"/>
            <a:ext cx="720000" cy="720000"/>
          </a:xfrm>
          <a:prstGeom prst="ellipse">
            <a:avLst/>
          </a:prstGeom>
          <a:solidFill>
            <a:schemeClr val="tx1"/>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solidFill>
                  <a:schemeClr val="bg1"/>
                </a:solidFill>
                <a:latin typeface="Arial Black"/>
                <a:ea typeface="Arial Black"/>
                <a:cs typeface="Arial Black"/>
                <a:sym typeface="Arial Black"/>
              </a:rPr>
              <a:t>2</a:t>
            </a:r>
            <a:endParaRPr sz="2000" b="0" i="0" u="none" strike="noStrike" cap="none">
              <a:solidFill>
                <a:schemeClr val="bg1"/>
              </a:solidFill>
              <a:latin typeface="Arial Black"/>
              <a:ea typeface="Arial Black"/>
              <a:cs typeface="Arial Black"/>
              <a:sym typeface="Arial Black"/>
            </a:endParaRPr>
          </a:p>
        </p:txBody>
      </p:sp>
      <p:sp>
        <p:nvSpPr>
          <p:cNvPr id="13" name="Google Shape;194;p4">
            <a:extLst>
              <a:ext uri="{FF2B5EF4-FFF2-40B4-BE49-F238E27FC236}">
                <a16:creationId xmlns:a16="http://schemas.microsoft.com/office/drawing/2014/main" id="{093F409D-31B5-834C-B03C-C07E05701D02}"/>
              </a:ext>
              <a:ext uri="{C183D7F6-B498-43B3-948B-1728B52AA6E4}">
                <adec:decorative xmlns:adec="http://schemas.microsoft.com/office/drawing/2017/decorative" val="1"/>
              </a:ext>
            </a:extLst>
          </p:cNvPr>
          <p:cNvSpPr>
            <a:spLocks noChangeAspect="1"/>
          </p:cNvSpPr>
          <p:nvPr/>
        </p:nvSpPr>
        <p:spPr>
          <a:xfrm>
            <a:off x="539551" y="3432266"/>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3</a:t>
            </a:r>
            <a:endParaRPr sz="2000" b="0" i="0" u="none" strike="noStrike" cap="none">
              <a:solidFill>
                <a:schemeClr val="dk1"/>
              </a:solidFill>
              <a:latin typeface="Arial Black"/>
              <a:ea typeface="Arial Black"/>
              <a:cs typeface="Arial Black"/>
              <a:sym typeface="Arial Black"/>
            </a:endParaRPr>
          </a:p>
        </p:txBody>
      </p:sp>
      <p:pic>
        <p:nvPicPr>
          <p:cNvPr id="6" name="Kuva 5" descr="Kuva patsaan päästä, josta tursuaa erilaisia asioita kuten kukka, maapallo, pilviä, tuuliturbiineja, aurinkopaneeleita, vettä ja nurmikkoa.&#10;&#10;Kuvaus luotu automaattisesti">
            <a:extLst>
              <a:ext uri="{FF2B5EF4-FFF2-40B4-BE49-F238E27FC236}">
                <a16:creationId xmlns:a16="http://schemas.microsoft.com/office/drawing/2014/main" id="{09CDD762-3ABB-4665-A704-A84E16808A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0176" y="1021246"/>
            <a:ext cx="3847437" cy="4122254"/>
          </a:xfrm>
          <a:prstGeom prst="rect">
            <a:avLst/>
          </a:prstGeom>
        </p:spPr>
      </p:pic>
      <p:sp>
        <p:nvSpPr>
          <p:cNvPr id="2" name="Otsikko 1">
            <a:extLst>
              <a:ext uri="{FF2B5EF4-FFF2-40B4-BE49-F238E27FC236}">
                <a16:creationId xmlns:a16="http://schemas.microsoft.com/office/drawing/2014/main" id="{C5451F8E-DEA0-45C0-B1F5-0104FCA712C2}"/>
              </a:ext>
            </a:extLst>
          </p:cNvPr>
          <p:cNvSpPr>
            <a:spLocks noGrp="1"/>
          </p:cNvSpPr>
          <p:nvPr>
            <p:ph type="title" idx="4294967295"/>
          </p:nvPr>
        </p:nvSpPr>
        <p:spPr>
          <a:xfrm>
            <a:off x="0" y="-920573"/>
            <a:ext cx="8208912" cy="808773"/>
          </a:xfrm>
        </p:spPr>
        <p:txBody>
          <a:bodyPr/>
          <a:lstStyle/>
          <a:p>
            <a:r>
              <a:rPr lang="fi-FI"/>
              <a:t>Kuvittele-osio</a:t>
            </a:r>
          </a:p>
        </p:txBody>
      </p:sp>
    </p:spTree>
    <p:extLst>
      <p:ext uri="{BB962C8B-B14F-4D97-AF65-F5344CB8AC3E}">
        <p14:creationId xmlns:p14="http://schemas.microsoft.com/office/powerpoint/2010/main" val="3525751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 name="Rectangle 5">
            <a:extLst>
              <a:ext uri="{FF2B5EF4-FFF2-40B4-BE49-F238E27FC236}">
                <a16:creationId xmlns:a16="http://schemas.microsoft.com/office/drawing/2014/main" id="{BC445B6F-9CEF-B24E-8B60-1146EC0C2EE8}"/>
              </a:ext>
              <a:ext uri="{C183D7F6-B498-43B3-948B-1728B52AA6E4}">
                <adec:decorative xmlns:adec="http://schemas.microsoft.com/office/drawing/2017/decorative" val="1"/>
              </a:ext>
            </a:extLst>
          </p:cNvPr>
          <p:cNvSpPr/>
          <p:nvPr/>
        </p:nvSpPr>
        <p:spPr>
          <a:xfrm rot="120000">
            <a:off x="1376422" y="2880468"/>
            <a:ext cx="6286096"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7" name="Rectangle 6">
            <a:extLst>
              <a:ext uri="{FF2B5EF4-FFF2-40B4-BE49-F238E27FC236}">
                <a16:creationId xmlns:a16="http://schemas.microsoft.com/office/drawing/2014/main" id="{D3A9B498-51DC-724E-8683-F3AF4ACCF865}"/>
              </a:ext>
              <a:ext uri="{C183D7F6-B498-43B3-948B-1728B52AA6E4}">
                <adec:decorative xmlns:adec="http://schemas.microsoft.com/office/drawing/2017/decorative" val="1"/>
              </a:ext>
            </a:extLst>
          </p:cNvPr>
          <p:cNvSpPr/>
          <p:nvPr/>
        </p:nvSpPr>
        <p:spPr>
          <a:xfrm rot="-120000">
            <a:off x="2019559" y="2160450"/>
            <a:ext cx="5044067"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8" name="Rectangle 7">
            <a:extLst>
              <a:ext uri="{FF2B5EF4-FFF2-40B4-BE49-F238E27FC236}">
                <a16:creationId xmlns:a16="http://schemas.microsoft.com/office/drawing/2014/main" id="{BE58EB53-6855-2A45-9E64-FDEA71242EFA}"/>
              </a:ext>
              <a:ext uri="{C183D7F6-B498-43B3-948B-1728B52AA6E4}">
                <adec:decorative xmlns:adec="http://schemas.microsoft.com/office/drawing/2017/decorative" val="1"/>
              </a:ext>
            </a:extLst>
          </p:cNvPr>
          <p:cNvSpPr/>
          <p:nvPr/>
        </p:nvSpPr>
        <p:spPr>
          <a:xfrm rot="120000">
            <a:off x="2457449" y="1387929"/>
            <a:ext cx="4229101"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4" name="Title 3">
            <a:extLst>
              <a:ext uri="{FF2B5EF4-FFF2-40B4-BE49-F238E27FC236}">
                <a16:creationId xmlns:a16="http://schemas.microsoft.com/office/drawing/2014/main" id="{80244F23-82AF-7545-8573-9DD95252F74D}"/>
              </a:ext>
            </a:extLst>
          </p:cNvPr>
          <p:cNvSpPr>
            <a:spLocks noGrp="1"/>
          </p:cNvSpPr>
          <p:nvPr>
            <p:ph type="title"/>
          </p:nvPr>
        </p:nvSpPr>
        <p:spPr>
          <a:xfrm>
            <a:off x="467544" y="1270083"/>
            <a:ext cx="8208912" cy="2603335"/>
          </a:xfrm>
        </p:spPr>
        <p:txBody>
          <a:bodyPr/>
          <a:lstStyle/>
          <a:p>
            <a:pPr algn="ctr"/>
            <a:r>
              <a:rPr lang="en-US" sz="4800" err="1">
                <a:solidFill>
                  <a:schemeClr val="dk1"/>
                </a:solidFill>
                <a:ea typeface="Georgia"/>
                <a:cs typeface="Georgia"/>
                <a:sym typeface="Georgia"/>
              </a:rPr>
              <a:t>Ennen</a:t>
            </a:r>
            <a:r>
              <a:rPr lang="en-US" sz="4800">
                <a:solidFill>
                  <a:schemeClr val="dk1"/>
                </a:solidFill>
                <a:ea typeface="Georgia"/>
                <a:cs typeface="Georgia"/>
                <a:sym typeface="Georgia"/>
              </a:rPr>
              <a:t> </a:t>
            </a:r>
            <a:r>
              <a:rPr lang="en-US" sz="4800" err="1">
                <a:solidFill>
                  <a:schemeClr val="dk1"/>
                </a:solidFill>
                <a:ea typeface="Georgia"/>
                <a:cs typeface="Georgia"/>
                <a:sym typeface="Georgia"/>
              </a:rPr>
              <a:t>kuin</a:t>
            </a:r>
            <a:r>
              <a:rPr lang="en-US" sz="4800">
                <a:solidFill>
                  <a:schemeClr val="dk1"/>
                </a:solidFill>
                <a:ea typeface="Georgia"/>
                <a:cs typeface="Georgia"/>
                <a:sym typeface="Georgia"/>
              </a:rPr>
              <a:t> </a:t>
            </a:r>
            <a:r>
              <a:rPr lang="en-US" sz="4800" err="1">
                <a:solidFill>
                  <a:schemeClr val="dk1"/>
                </a:solidFill>
                <a:ea typeface="Georgia"/>
                <a:cs typeface="Georgia"/>
                <a:sym typeface="Georgia"/>
              </a:rPr>
              <a:t>kuvittelemme</a:t>
            </a:r>
            <a:r>
              <a:rPr lang="en-US" sz="4800">
                <a:solidFill>
                  <a:schemeClr val="dk1"/>
                </a:solidFill>
                <a:ea typeface="Georgia"/>
                <a:cs typeface="Georgia"/>
                <a:sym typeface="Georgia"/>
              </a:rPr>
              <a:t>, </a:t>
            </a:r>
            <a:br>
              <a:rPr lang="en-US" sz="4800">
                <a:solidFill>
                  <a:schemeClr val="dk1"/>
                </a:solidFill>
                <a:ea typeface="Georgia"/>
                <a:cs typeface="Georgia"/>
                <a:sym typeface="Georgia"/>
              </a:rPr>
            </a:br>
            <a:r>
              <a:rPr lang="en-US" sz="4800" err="1">
                <a:solidFill>
                  <a:schemeClr val="dk1"/>
                </a:solidFill>
                <a:ea typeface="Georgia"/>
                <a:cs typeface="Georgia"/>
                <a:sym typeface="Georgia"/>
              </a:rPr>
              <a:t>muistellaan</a:t>
            </a:r>
            <a:r>
              <a:rPr lang="en-US" sz="4800">
                <a:solidFill>
                  <a:schemeClr val="dk1"/>
                </a:solidFill>
                <a:ea typeface="Georgia"/>
                <a:cs typeface="Georgia"/>
                <a:sym typeface="Georgia"/>
              </a:rPr>
              <a:t> </a:t>
            </a:r>
            <a:r>
              <a:rPr lang="en-US" sz="4800" err="1">
                <a:solidFill>
                  <a:schemeClr val="dk1"/>
                </a:solidFill>
                <a:ea typeface="Georgia"/>
                <a:cs typeface="Georgia"/>
                <a:sym typeface="Georgia"/>
              </a:rPr>
              <a:t>hetki</a:t>
            </a:r>
            <a:r>
              <a:rPr lang="en-US" sz="4800">
                <a:solidFill>
                  <a:schemeClr val="dk1"/>
                </a:solidFill>
                <a:ea typeface="Georgia"/>
                <a:cs typeface="Georgia"/>
                <a:sym typeface="Georgia"/>
              </a:rPr>
              <a:t>.</a:t>
            </a:r>
            <a:endParaRPr lang="en-FI" sz="4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C957227-154C-4142-8EBD-9AC0AE596E2A}"/>
              </a:ext>
              <a:ext uri="{C183D7F6-B498-43B3-948B-1728B52AA6E4}">
                <adec:decorative xmlns:adec="http://schemas.microsoft.com/office/drawing/2017/decorative" val="1"/>
              </a:ext>
            </a:extLst>
          </p:cNvPr>
          <p:cNvSpPr/>
          <p:nvPr/>
        </p:nvSpPr>
        <p:spPr>
          <a:xfrm rot="21435280">
            <a:off x="406961" y="1202898"/>
            <a:ext cx="3548195" cy="3499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grpSp>
        <p:nvGrpSpPr>
          <p:cNvPr id="23" name="Group 22" descr="Aikajana, joka ulottuu vuodesta 1940 vuoteen 2020.">
            <a:extLst>
              <a:ext uri="{FF2B5EF4-FFF2-40B4-BE49-F238E27FC236}">
                <a16:creationId xmlns:a16="http://schemas.microsoft.com/office/drawing/2014/main" id="{E02173FF-281B-764E-93BF-9FE4FC397F3E}"/>
              </a:ext>
            </a:extLst>
          </p:cNvPr>
          <p:cNvGrpSpPr/>
          <p:nvPr/>
        </p:nvGrpSpPr>
        <p:grpSpPr>
          <a:xfrm>
            <a:off x="400618" y="3377495"/>
            <a:ext cx="7533370" cy="215444"/>
            <a:chOff x="400618" y="3739416"/>
            <a:chExt cx="7533370" cy="215444"/>
          </a:xfrm>
        </p:grpSpPr>
        <p:sp>
          <p:nvSpPr>
            <p:cNvPr id="9" name="Tekstiruutu 8">
              <a:extLst>
                <a:ext uri="{FF2B5EF4-FFF2-40B4-BE49-F238E27FC236}">
                  <a16:creationId xmlns:a16="http://schemas.microsoft.com/office/drawing/2014/main" id="{35849BF7-FA2F-4DD8-ABCE-A38A9FE2A22A}"/>
                </a:ext>
              </a:extLst>
            </p:cNvPr>
            <p:cNvSpPr txBox="1"/>
            <p:nvPr/>
          </p:nvSpPr>
          <p:spPr>
            <a:xfrm>
              <a:off x="7453087" y="3739416"/>
              <a:ext cx="480901" cy="215444"/>
            </a:xfrm>
            <a:prstGeom prst="rect">
              <a:avLst/>
            </a:prstGeom>
            <a:noFill/>
          </p:spPr>
          <p:txBody>
            <a:bodyPr wrap="none" lIns="0" tIns="0" rIns="0" bIns="0" rtlCol="0">
              <a:spAutoFit/>
            </a:bodyPr>
            <a:lstStyle/>
            <a:p>
              <a:r>
                <a:rPr lang="en-US" sz="1400">
                  <a:latin typeface="+mj-lt"/>
                </a:rPr>
                <a:t>2020</a:t>
              </a:r>
              <a:endParaRPr lang="fi-FI" sz="1400">
                <a:latin typeface="+mj-lt"/>
              </a:endParaRPr>
            </a:p>
          </p:txBody>
        </p:sp>
        <p:sp>
          <p:nvSpPr>
            <p:cNvPr id="11" name="Tekstiruutu 10">
              <a:extLst>
                <a:ext uri="{FF2B5EF4-FFF2-40B4-BE49-F238E27FC236}">
                  <a16:creationId xmlns:a16="http://schemas.microsoft.com/office/drawing/2014/main" id="{90E9A349-98DB-4DEB-B560-6CBB9A7993F1}"/>
                </a:ext>
              </a:extLst>
            </p:cNvPr>
            <p:cNvSpPr txBox="1"/>
            <p:nvPr/>
          </p:nvSpPr>
          <p:spPr>
            <a:xfrm>
              <a:off x="5689969" y="3739416"/>
              <a:ext cx="480901" cy="215444"/>
            </a:xfrm>
            <a:prstGeom prst="rect">
              <a:avLst/>
            </a:prstGeom>
            <a:noFill/>
          </p:spPr>
          <p:txBody>
            <a:bodyPr wrap="none" lIns="0" tIns="0" rIns="0" bIns="0" rtlCol="0">
              <a:spAutoFit/>
            </a:bodyPr>
            <a:lstStyle/>
            <a:p>
              <a:r>
                <a:rPr lang="en-US" sz="1400">
                  <a:latin typeface="+mj-lt"/>
                </a:rPr>
                <a:t>2000</a:t>
              </a:r>
              <a:endParaRPr lang="fi-FI" sz="1400">
                <a:latin typeface="+mj-lt"/>
              </a:endParaRPr>
            </a:p>
          </p:txBody>
        </p:sp>
        <p:sp>
          <p:nvSpPr>
            <p:cNvPr id="13" name="Tekstiruutu 12">
              <a:extLst>
                <a:ext uri="{FF2B5EF4-FFF2-40B4-BE49-F238E27FC236}">
                  <a16:creationId xmlns:a16="http://schemas.microsoft.com/office/drawing/2014/main" id="{1478C29A-29B4-4A6B-8469-0737E8375377}"/>
                </a:ext>
              </a:extLst>
            </p:cNvPr>
            <p:cNvSpPr txBox="1"/>
            <p:nvPr/>
          </p:nvSpPr>
          <p:spPr>
            <a:xfrm>
              <a:off x="3926852" y="3739416"/>
              <a:ext cx="480901" cy="215444"/>
            </a:xfrm>
            <a:prstGeom prst="rect">
              <a:avLst/>
            </a:prstGeom>
            <a:noFill/>
          </p:spPr>
          <p:txBody>
            <a:bodyPr wrap="none" lIns="0" tIns="0" rIns="0" bIns="0" rtlCol="0">
              <a:spAutoFit/>
            </a:bodyPr>
            <a:lstStyle/>
            <a:p>
              <a:r>
                <a:rPr lang="en-US" sz="1400">
                  <a:latin typeface="+mj-lt"/>
                </a:rPr>
                <a:t>1980</a:t>
              </a:r>
              <a:endParaRPr lang="fi-FI" sz="1400">
                <a:latin typeface="+mj-lt"/>
              </a:endParaRPr>
            </a:p>
          </p:txBody>
        </p:sp>
        <p:sp>
          <p:nvSpPr>
            <p:cNvPr id="15" name="Tekstiruutu 14">
              <a:extLst>
                <a:ext uri="{FF2B5EF4-FFF2-40B4-BE49-F238E27FC236}">
                  <a16:creationId xmlns:a16="http://schemas.microsoft.com/office/drawing/2014/main" id="{5DDBC777-2B9C-43F4-B4A9-05D633794CDC}"/>
                </a:ext>
              </a:extLst>
            </p:cNvPr>
            <p:cNvSpPr txBox="1"/>
            <p:nvPr/>
          </p:nvSpPr>
          <p:spPr>
            <a:xfrm>
              <a:off x="2163735" y="3739416"/>
              <a:ext cx="480901" cy="215444"/>
            </a:xfrm>
            <a:prstGeom prst="rect">
              <a:avLst/>
            </a:prstGeom>
            <a:noFill/>
          </p:spPr>
          <p:txBody>
            <a:bodyPr wrap="none" lIns="0" tIns="0" rIns="0" bIns="0" rtlCol="0">
              <a:spAutoFit/>
            </a:bodyPr>
            <a:lstStyle/>
            <a:p>
              <a:r>
                <a:rPr lang="en-US" sz="1400">
                  <a:latin typeface="+mj-lt"/>
                </a:rPr>
                <a:t>1960</a:t>
              </a:r>
              <a:endParaRPr lang="fi-FI" sz="1400">
                <a:latin typeface="+mj-lt"/>
              </a:endParaRPr>
            </a:p>
          </p:txBody>
        </p:sp>
        <p:sp>
          <p:nvSpPr>
            <p:cNvPr id="17" name="Tekstiruutu 16">
              <a:extLst>
                <a:ext uri="{FF2B5EF4-FFF2-40B4-BE49-F238E27FC236}">
                  <a16:creationId xmlns:a16="http://schemas.microsoft.com/office/drawing/2014/main" id="{0BFC96B5-C5CD-460A-86C6-6FC0DC95E905}"/>
                </a:ext>
              </a:extLst>
            </p:cNvPr>
            <p:cNvSpPr txBox="1"/>
            <p:nvPr/>
          </p:nvSpPr>
          <p:spPr>
            <a:xfrm>
              <a:off x="400618" y="3739416"/>
              <a:ext cx="480901" cy="215444"/>
            </a:xfrm>
            <a:prstGeom prst="rect">
              <a:avLst/>
            </a:prstGeom>
            <a:noFill/>
          </p:spPr>
          <p:txBody>
            <a:bodyPr wrap="none" lIns="0" tIns="0" rIns="0" bIns="0" rtlCol="0">
              <a:spAutoFit/>
            </a:bodyPr>
            <a:lstStyle/>
            <a:p>
              <a:r>
                <a:rPr lang="en-US" sz="1400">
                  <a:latin typeface="+mj-lt"/>
                </a:rPr>
                <a:t>1940</a:t>
              </a:r>
              <a:endParaRPr lang="fi-FI" sz="1400">
                <a:latin typeface="+mj-lt"/>
              </a:endParaRPr>
            </a:p>
          </p:txBody>
        </p:sp>
      </p:grpSp>
      <p:sp>
        <p:nvSpPr>
          <p:cNvPr id="6" name="Google Shape;687;p27">
            <a:extLst>
              <a:ext uri="{FF2B5EF4-FFF2-40B4-BE49-F238E27FC236}">
                <a16:creationId xmlns:a16="http://schemas.microsoft.com/office/drawing/2014/main" id="{DD0CA11D-B627-4300-9ABC-685EA79C8021}"/>
              </a:ext>
            </a:extLst>
          </p:cNvPr>
          <p:cNvSpPr txBox="1">
            <a:spLocks noGrp="1"/>
          </p:cNvSpPr>
          <p:nvPr>
            <p:ph type="body" idx="1"/>
          </p:nvPr>
        </p:nvSpPr>
        <p:spPr>
          <a:noFill/>
          <a:ln>
            <a:noFill/>
          </a:ln>
        </p:spPr>
        <p:txBody>
          <a:bodyPr spcFirstLastPara="1" vert="horz" wrap="square" lIns="0" tIns="0" rIns="0" bIns="0" rtlCol="0" anchor="t" anchorCtr="0">
            <a:noAutofit/>
          </a:bodyPr>
          <a:lstStyle/>
          <a:p>
            <a:pPr marL="0" indent="0">
              <a:buNone/>
            </a:pPr>
            <a:r>
              <a:rPr lang="en-US" b="1" err="1">
                <a:latin typeface="+mj-lt"/>
              </a:rPr>
              <a:t>Tehtävä</a:t>
            </a:r>
            <a:r>
              <a:rPr lang="en-US" b="1">
                <a:latin typeface="+mj-lt"/>
              </a:rPr>
              <a:t> 2: </a:t>
            </a:r>
            <a:r>
              <a:rPr lang="en-US" b="1" err="1">
                <a:latin typeface="+mj-lt"/>
              </a:rPr>
              <a:t>Miten</a:t>
            </a:r>
            <a:r>
              <a:rPr lang="en-US" b="1">
                <a:latin typeface="+mj-lt"/>
              </a:rPr>
              <a:t> </a:t>
            </a:r>
            <a:r>
              <a:rPr lang="en-US" b="1" err="1">
                <a:latin typeface="+mj-lt"/>
              </a:rPr>
              <a:t>käytännössä</a:t>
            </a:r>
            <a:r>
              <a:rPr lang="en-US" b="1">
                <a:latin typeface="+mj-lt"/>
              </a:rPr>
              <a:t>?</a:t>
            </a:r>
          </a:p>
          <a:p>
            <a:pPr marL="0" indent="0">
              <a:buNone/>
            </a:pPr>
            <a:endParaRPr lang="en-US"/>
          </a:p>
          <a:p>
            <a:pPr marL="342900" indent="-342900">
              <a:buFont typeface="+mj-lt"/>
              <a:buAutoNum type="arabicPeriod"/>
            </a:pPr>
            <a:r>
              <a:rPr lang="en-US" err="1"/>
              <a:t>Mennään</a:t>
            </a:r>
            <a:r>
              <a:rPr lang="en-US"/>
              <a:t> </a:t>
            </a:r>
            <a:r>
              <a:rPr lang="en-US" err="1"/>
              <a:t>yhteiselle</a:t>
            </a:r>
            <a:r>
              <a:rPr lang="en-US"/>
              <a:t> Miro-</a:t>
            </a:r>
            <a:r>
              <a:rPr lang="en-US" err="1"/>
              <a:t>alustalle</a:t>
            </a:r>
            <a:r>
              <a:rPr lang="en-US"/>
              <a:t> ja tehdään </a:t>
            </a:r>
            <a:r>
              <a:rPr lang="en-US" err="1"/>
              <a:t>tämä</a:t>
            </a:r>
            <a:r>
              <a:rPr lang="en-US"/>
              <a:t> </a:t>
            </a:r>
            <a:r>
              <a:rPr lang="en-US" err="1"/>
              <a:t>harjoitus</a:t>
            </a:r>
            <a:r>
              <a:rPr lang="en-US"/>
              <a:t> </a:t>
            </a:r>
            <a:r>
              <a:rPr lang="en-US" err="1"/>
              <a:t>yhdessä</a:t>
            </a:r>
            <a:r>
              <a:rPr lang="en-US"/>
              <a:t> </a:t>
            </a:r>
            <a:r>
              <a:rPr lang="en-US" err="1"/>
              <a:t>yhtäaikaa</a:t>
            </a:r>
            <a:endParaRPr lang="en-US"/>
          </a:p>
          <a:p>
            <a:pPr marL="342900" indent="-342900">
              <a:buFont typeface="+mj-lt"/>
              <a:buAutoNum type="arabicPeriod"/>
            </a:pPr>
            <a:r>
              <a:rPr lang="en-US" err="1"/>
              <a:t>Merkitse</a:t>
            </a:r>
            <a:r>
              <a:rPr lang="en-US"/>
              <a:t> </a:t>
            </a:r>
            <a:r>
              <a:rPr lang="en-US" err="1"/>
              <a:t>aikajanalle</a:t>
            </a:r>
            <a:r>
              <a:rPr lang="en-US"/>
              <a:t> post it -</a:t>
            </a:r>
            <a:r>
              <a:rPr lang="en-US" err="1"/>
              <a:t>lapulla</a:t>
            </a:r>
            <a:r>
              <a:rPr lang="en-US"/>
              <a:t> </a:t>
            </a:r>
          </a:p>
          <a:p>
            <a:pPr lvl="1"/>
            <a:r>
              <a:rPr lang="en-US" err="1"/>
              <a:t>Katse</a:t>
            </a:r>
            <a:r>
              <a:rPr lang="en-US"/>
              <a:t> </a:t>
            </a:r>
            <a:r>
              <a:rPr lang="en-US" err="1"/>
              <a:t>menneisyyteen</a:t>
            </a:r>
            <a:r>
              <a:rPr lang="en-US"/>
              <a:t>: </a:t>
            </a:r>
            <a:r>
              <a:rPr lang="en-US" err="1"/>
              <a:t>Millaiset</a:t>
            </a:r>
            <a:r>
              <a:rPr lang="en-US"/>
              <a:t> </a:t>
            </a:r>
            <a:r>
              <a:rPr lang="en-US" err="1"/>
              <a:t>asiat</a:t>
            </a:r>
            <a:r>
              <a:rPr lang="en-US"/>
              <a:t> </a:t>
            </a:r>
            <a:r>
              <a:rPr lang="en-US" err="1"/>
              <a:t>ovat</a:t>
            </a:r>
            <a:r>
              <a:rPr lang="en-US"/>
              <a:t> </a:t>
            </a:r>
            <a:r>
              <a:rPr lang="en-US" err="1"/>
              <a:t>vaikuttaneet</a:t>
            </a:r>
            <a:r>
              <a:rPr lang="en-US"/>
              <a:t> </a:t>
            </a:r>
            <a:r>
              <a:rPr lang="en-US" err="1"/>
              <a:t>siihen</a:t>
            </a:r>
            <a:r>
              <a:rPr lang="en-US"/>
              <a:t> </a:t>
            </a:r>
            <a:r>
              <a:rPr lang="en-US" err="1"/>
              <a:t>minkälainen</a:t>
            </a:r>
            <a:r>
              <a:rPr lang="en-US"/>
              <a:t> </a:t>
            </a:r>
            <a:r>
              <a:rPr lang="en-US" err="1"/>
              <a:t>nykyhetki</a:t>
            </a:r>
            <a:r>
              <a:rPr lang="en-US"/>
              <a:t> on?</a:t>
            </a:r>
          </a:p>
          <a:p>
            <a:pPr lvl="1"/>
            <a:r>
              <a:rPr lang="en-US" err="1"/>
              <a:t>Katse</a:t>
            </a:r>
            <a:r>
              <a:rPr lang="en-US"/>
              <a:t> </a:t>
            </a:r>
            <a:r>
              <a:rPr lang="en-US" err="1"/>
              <a:t>tulevaisuuteen</a:t>
            </a:r>
            <a:r>
              <a:rPr lang="en-US"/>
              <a:t>: </a:t>
            </a:r>
            <a:r>
              <a:rPr lang="en-US" err="1"/>
              <a:t>Mitkä</a:t>
            </a:r>
            <a:r>
              <a:rPr lang="en-US"/>
              <a:t> </a:t>
            </a:r>
            <a:r>
              <a:rPr lang="en-US" err="1"/>
              <a:t>tämän</a:t>
            </a:r>
            <a:r>
              <a:rPr lang="en-US"/>
              <a:t> </a:t>
            </a:r>
            <a:r>
              <a:rPr lang="en-US" err="1"/>
              <a:t>hetken</a:t>
            </a:r>
            <a:r>
              <a:rPr lang="en-US"/>
              <a:t> </a:t>
            </a:r>
            <a:r>
              <a:rPr lang="en-US" err="1"/>
              <a:t>asiat</a:t>
            </a:r>
            <a:r>
              <a:rPr lang="en-US"/>
              <a:t> </a:t>
            </a:r>
            <a:r>
              <a:rPr lang="en-US" err="1"/>
              <a:t>vaikuttavat</a:t>
            </a:r>
            <a:r>
              <a:rPr lang="en-US"/>
              <a:t> </a:t>
            </a:r>
            <a:r>
              <a:rPr lang="en-US" err="1"/>
              <a:t>tulevaisuuteen</a:t>
            </a:r>
            <a:r>
              <a:rPr lang="en-US"/>
              <a:t>?</a:t>
            </a:r>
          </a:p>
        </p:txBody>
      </p:sp>
      <p:sp>
        <p:nvSpPr>
          <p:cNvPr id="2" name="Otsikko 1">
            <a:extLst>
              <a:ext uri="{FF2B5EF4-FFF2-40B4-BE49-F238E27FC236}">
                <a16:creationId xmlns:a16="http://schemas.microsoft.com/office/drawing/2014/main" id="{A78EBA6F-1FAA-4054-A8EB-7A1C23AF1CBF}"/>
              </a:ext>
            </a:extLst>
          </p:cNvPr>
          <p:cNvSpPr>
            <a:spLocks noGrp="1"/>
          </p:cNvSpPr>
          <p:nvPr>
            <p:ph type="title"/>
          </p:nvPr>
        </p:nvSpPr>
        <p:spPr/>
        <p:txBody>
          <a:bodyPr/>
          <a:lstStyle/>
          <a:p>
            <a:r>
              <a:rPr lang="en-US" err="1"/>
              <a:t>Miten</a:t>
            </a:r>
            <a:r>
              <a:rPr lang="en-US"/>
              <a:t> </a:t>
            </a:r>
            <a:r>
              <a:rPr lang="en-US" err="1"/>
              <a:t>maailma</a:t>
            </a:r>
            <a:r>
              <a:rPr lang="en-US"/>
              <a:t> on </a:t>
            </a:r>
            <a:r>
              <a:rPr lang="en-US" err="1"/>
              <a:t>muuttanut</a:t>
            </a:r>
            <a:r>
              <a:rPr lang="en-US"/>
              <a:t> </a:t>
            </a:r>
            <a:r>
              <a:rPr lang="en-US" err="1"/>
              <a:t>meitä</a:t>
            </a:r>
            <a:r>
              <a:rPr lang="en-US"/>
              <a:t>?</a:t>
            </a:r>
            <a:endParaRPr lang="fi-FI"/>
          </a:p>
        </p:txBody>
      </p:sp>
      <p:grpSp>
        <p:nvGrpSpPr>
          <p:cNvPr id="27" name="Group 26">
            <a:extLst>
              <a:ext uri="{FF2B5EF4-FFF2-40B4-BE49-F238E27FC236}">
                <a16:creationId xmlns:a16="http://schemas.microsoft.com/office/drawing/2014/main" id="{EB432C32-B729-2B48-8F88-B115B3166E54}"/>
              </a:ext>
              <a:ext uri="{C183D7F6-B498-43B3-948B-1728B52AA6E4}">
                <adec:decorative xmlns:adec="http://schemas.microsoft.com/office/drawing/2017/decorative" val="1"/>
              </a:ext>
            </a:extLst>
          </p:cNvPr>
          <p:cNvGrpSpPr/>
          <p:nvPr/>
        </p:nvGrpSpPr>
        <p:grpSpPr>
          <a:xfrm>
            <a:off x="2509267" y="3794568"/>
            <a:ext cx="956930" cy="853945"/>
            <a:chOff x="2604034" y="3794568"/>
            <a:chExt cx="956930" cy="853945"/>
          </a:xfrm>
        </p:grpSpPr>
        <p:sp>
          <p:nvSpPr>
            <p:cNvPr id="14" name="Tekstiruutu 13">
              <a:extLst>
                <a:ext uri="{FF2B5EF4-FFF2-40B4-BE49-F238E27FC236}">
                  <a16:creationId xmlns:a16="http://schemas.microsoft.com/office/drawing/2014/main" id="{EAC53952-F41D-4513-8CE5-0D21FA621714}"/>
                </a:ext>
              </a:extLst>
            </p:cNvPr>
            <p:cNvSpPr txBox="1"/>
            <p:nvPr/>
          </p:nvSpPr>
          <p:spPr>
            <a:xfrm>
              <a:off x="2604034" y="4217626"/>
              <a:ext cx="956930" cy="430887"/>
            </a:xfrm>
            <a:prstGeom prst="rect">
              <a:avLst/>
            </a:prstGeom>
            <a:noFill/>
          </p:spPr>
          <p:txBody>
            <a:bodyPr wrap="square" lIns="0" tIns="0" rIns="0" bIns="0" rtlCol="0">
              <a:spAutoFit/>
            </a:bodyPr>
            <a:lstStyle/>
            <a:p>
              <a:pPr algn="ctr"/>
              <a:r>
                <a:rPr lang="en-US" sz="1400" err="1">
                  <a:latin typeface="+mn-lt"/>
                </a:rPr>
                <a:t>Peruskoulu</a:t>
              </a:r>
              <a:r>
                <a:rPr lang="en-US" sz="1400">
                  <a:latin typeface="+mn-lt"/>
                </a:rPr>
                <a:t> </a:t>
              </a:r>
              <a:r>
                <a:rPr lang="en-US" sz="1400" err="1">
                  <a:latin typeface="+mn-lt"/>
                </a:rPr>
                <a:t>kaikille</a:t>
              </a:r>
              <a:endParaRPr lang="fi-FI" sz="1400">
                <a:latin typeface="+mn-lt"/>
              </a:endParaRPr>
            </a:p>
          </p:txBody>
        </p:sp>
        <p:cxnSp>
          <p:nvCxnSpPr>
            <p:cNvPr id="25" name="Straight Connector 24">
              <a:extLst>
                <a:ext uri="{FF2B5EF4-FFF2-40B4-BE49-F238E27FC236}">
                  <a16:creationId xmlns:a16="http://schemas.microsoft.com/office/drawing/2014/main" id="{4DE3DA2B-0808-9C48-AF12-F20DA1F9845C}"/>
                </a:ext>
              </a:extLst>
            </p:cNvPr>
            <p:cNvCxnSpPr>
              <a:cxnSpLocks/>
            </p:cNvCxnSpPr>
            <p:nvPr/>
          </p:nvCxnSpPr>
          <p:spPr>
            <a:xfrm>
              <a:off x="3082499" y="3794568"/>
              <a:ext cx="0" cy="24562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E89D6406-CA6B-C348-BA70-168C5FF303C9}"/>
              </a:ext>
              <a:ext uri="{C183D7F6-B498-43B3-948B-1728B52AA6E4}">
                <adec:decorative xmlns:adec="http://schemas.microsoft.com/office/drawing/2017/decorative" val="1"/>
              </a:ext>
            </a:extLst>
          </p:cNvPr>
          <p:cNvGrpSpPr/>
          <p:nvPr/>
        </p:nvGrpSpPr>
        <p:grpSpPr>
          <a:xfrm>
            <a:off x="3784516" y="3794568"/>
            <a:ext cx="1435396" cy="853944"/>
            <a:chOff x="4274691" y="3794568"/>
            <a:chExt cx="1435396" cy="853944"/>
          </a:xfrm>
        </p:grpSpPr>
        <p:sp>
          <p:nvSpPr>
            <p:cNvPr id="7" name="Tekstiruutu 6">
              <a:extLst>
                <a:ext uri="{FF2B5EF4-FFF2-40B4-BE49-F238E27FC236}">
                  <a16:creationId xmlns:a16="http://schemas.microsoft.com/office/drawing/2014/main" id="{E8D9444C-7C76-4266-ABC0-7B2000302653}"/>
                </a:ext>
              </a:extLst>
            </p:cNvPr>
            <p:cNvSpPr txBox="1"/>
            <p:nvPr/>
          </p:nvSpPr>
          <p:spPr>
            <a:xfrm>
              <a:off x="4274691" y="4217625"/>
              <a:ext cx="1435396" cy="430887"/>
            </a:xfrm>
            <a:prstGeom prst="rect">
              <a:avLst/>
            </a:prstGeom>
            <a:noFill/>
          </p:spPr>
          <p:txBody>
            <a:bodyPr wrap="square" lIns="0" tIns="0" rIns="0" bIns="0" rtlCol="0">
              <a:spAutoFit/>
            </a:bodyPr>
            <a:lstStyle/>
            <a:p>
              <a:pPr algn="ctr"/>
              <a:r>
                <a:rPr lang="en-US" sz="1400" err="1">
                  <a:latin typeface="+mn-lt"/>
                </a:rPr>
                <a:t>Berliinin</a:t>
              </a:r>
              <a:r>
                <a:rPr lang="en-US" sz="1400">
                  <a:latin typeface="+mn-lt"/>
                </a:rPr>
                <a:t> </a:t>
              </a:r>
              <a:r>
                <a:rPr lang="en-US" sz="1400" err="1">
                  <a:latin typeface="+mn-lt"/>
                </a:rPr>
                <a:t>muurin</a:t>
              </a:r>
              <a:r>
                <a:rPr lang="en-US" sz="1400">
                  <a:latin typeface="+mn-lt"/>
                </a:rPr>
                <a:t> </a:t>
              </a:r>
              <a:r>
                <a:rPr lang="en-US" sz="1400" err="1">
                  <a:latin typeface="+mn-lt"/>
                </a:rPr>
                <a:t>murtuminen</a:t>
              </a:r>
              <a:endParaRPr lang="fi-FI" sz="1400">
                <a:latin typeface="+mn-lt"/>
              </a:endParaRPr>
            </a:p>
          </p:txBody>
        </p:sp>
        <p:cxnSp>
          <p:nvCxnSpPr>
            <p:cNvPr id="28" name="Straight Connector 27">
              <a:extLst>
                <a:ext uri="{FF2B5EF4-FFF2-40B4-BE49-F238E27FC236}">
                  <a16:creationId xmlns:a16="http://schemas.microsoft.com/office/drawing/2014/main" id="{1DF7B51D-E17B-9141-B19B-460D3CB955C0}"/>
                </a:ext>
              </a:extLst>
            </p:cNvPr>
            <p:cNvCxnSpPr>
              <a:cxnSpLocks/>
            </p:cNvCxnSpPr>
            <p:nvPr/>
          </p:nvCxnSpPr>
          <p:spPr>
            <a:xfrm>
              <a:off x="4992389" y="3794568"/>
              <a:ext cx="0" cy="24562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91E51E40-779F-014F-A0C7-5D80802B6CA2}"/>
              </a:ext>
              <a:ext uri="{C183D7F6-B498-43B3-948B-1728B52AA6E4}">
                <adec:decorative xmlns:adec="http://schemas.microsoft.com/office/drawing/2017/decorative" val="1"/>
              </a:ext>
            </a:extLst>
          </p:cNvPr>
          <p:cNvGrpSpPr/>
          <p:nvPr/>
        </p:nvGrpSpPr>
        <p:grpSpPr>
          <a:xfrm>
            <a:off x="6862694" y="3794568"/>
            <a:ext cx="956930" cy="634585"/>
            <a:chOff x="6555944" y="3794568"/>
            <a:chExt cx="956930" cy="634585"/>
          </a:xfrm>
        </p:grpSpPr>
        <p:sp>
          <p:nvSpPr>
            <p:cNvPr id="10" name="Tekstiruutu 9">
              <a:extLst>
                <a:ext uri="{FF2B5EF4-FFF2-40B4-BE49-F238E27FC236}">
                  <a16:creationId xmlns:a16="http://schemas.microsoft.com/office/drawing/2014/main" id="{1C56A38E-D6C2-42B3-B72E-F1282766C229}"/>
                </a:ext>
              </a:extLst>
            </p:cNvPr>
            <p:cNvSpPr txBox="1"/>
            <p:nvPr/>
          </p:nvSpPr>
          <p:spPr>
            <a:xfrm>
              <a:off x="6555944" y="4213709"/>
              <a:ext cx="956930" cy="215444"/>
            </a:xfrm>
            <a:prstGeom prst="rect">
              <a:avLst/>
            </a:prstGeom>
            <a:noFill/>
          </p:spPr>
          <p:txBody>
            <a:bodyPr wrap="square" lIns="0" tIns="0" rIns="0" bIns="0" rtlCol="0">
              <a:spAutoFit/>
            </a:bodyPr>
            <a:lstStyle/>
            <a:p>
              <a:pPr algn="ctr"/>
              <a:r>
                <a:rPr lang="en-US" sz="1400" err="1">
                  <a:latin typeface="+mn-lt"/>
                </a:rPr>
                <a:t>Nyhtökaura</a:t>
              </a:r>
              <a:endParaRPr lang="fi-FI" sz="1400">
                <a:latin typeface="+mn-lt"/>
              </a:endParaRPr>
            </a:p>
          </p:txBody>
        </p:sp>
        <p:cxnSp>
          <p:nvCxnSpPr>
            <p:cNvPr id="30" name="Straight Connector 29">
              <a:extLst>
                <a:ext uri="{FF2B5EF4-FFF2-40B4-BE49-F238E27FC236}">
                  <a16:creationId xmlns:a16="http://schemas.microsoft.com/office/drawing/2014/main" id="{27F7D191-227E-D84E-B164-D98600DE9BE7}"/>
                </a:ext>
              </a:extLst>
            </p:cNvPr>
            <p:cNvCxnSpPr>
              <a:cxnSpLocks/>
            </p:cNvCxnSpPr>
            <p:nvPr/>
          </p:nvCxnSpPr>
          <p:spPr>
            <a:xfrm>
              <a:off x="7034409" y="3794568"/>
              <a:ext cx="0" cy="24562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2692DCAF-DB34-F243-A8F8-6CD3C1965E17}"/>
              </a:ext>
              <a:ext uri="{C183D7F6-B498-43B3-948B-1728B52AA6E4}">
                <adec:decorative xmlns:adec="http://schemas.microsoft.com/office/drawing/2017/decorative" val="1"/>
              </a:ext>
            </a:extLst>
          </p:cNvPr>
          <p:cNvGrpSpPr/>
          <p:nvPr/>
        </p:nvGrpSpPr>
        <p:grpSpPr>
          <a:xfrm>
            <a:off x="5348212" y="3802228"/>
            <a:ext cx="956931" cy="842369"/>
            <a:chOff x="5459144" y="3806143"/>
            <a:chExt cx="956931" cy="842369"/>
          </a:xfrm>
        </p:grpSpPr>
        <p:sp>
          <p:nvSpPr>
            <p:cNvPr id="12" name="Tekstiruutu 11">
              <a:extLst>
                <a:ext uri="{FF2B5EF4-FFF2-40B4-BE49-F238E27FC236}">
                  <a16:creationId xmlns:a16="http://schemas.microsoft.com/office/drawing/2014/main" id="{9EAB3F42-7563-489A-8D31-9262C4E6E177}"/>
                </a:ext>
              </a:extLst>
            </p:cNvPr>
            <p:cNvSpPr txBox="1"/>
            <p:nvPr/>
          </p:nvSpPr>
          <p:spPr>
            <a:xfrm>
              <a:off x="5459144" y="4217625"/>
              <a:ext cx="956931" cy="430887"/>
            </a:xfrm>
            <a:prstGeom prst="rect">
              <a:avLst/>
            </a:prstGeom>
            <a:noFill/>
          </p:spPr>
          <p:txBody>
            <a:bodyPr wrap="square" lIns="0" tIns="0" rIns="0" bIns="0" rtlCol="0">
              <a:spAutoFit/>
            </a:bodyPr>
            <a:lstStyle/>
            <a:p>
              <a:pPr algn="ctr"/>
              <a:r>
                <a:rPr lang="en-US" sz="1400" err="1">
                  <a:latin typeface="+mn-lt"/>
                </a:rPr>
                <a:t>Suomesta</a:t>
              </a:r>
              <a:r>
                <a:rPr lang="en-US" sz="1400">
                  <a:latin typeface="+mn-lt"/>
                </a:rPr>
                <a:t> EU-</a:t>
              </a:r>
              <a:r>
                <a:rPr lang="en-US" sz="1400" err="1">
                  <a:latin typeface="+mn-lt"/>
                </a:rPr>
                <a:t>jäsen</a:t>
              </a:r>
              <a:endParaRPr lang="fi-FI" sz="1400">
                <a:latin typeface="+mn-lt"/>
              </a:endParaRPr>
            </a:p>
          </p:txBody>
        </p:sp>
        <p:cxnSp>
          <p:nvCxnSpPr>
            <p:cNvPr id="32" name="Straight Connector 31">
              <a:extLst>
                <a:ext uri="{FF2B5EF4-FFF2-40B4-BE49-F238E27FC236}">
                  <a16:creationId xmlns:a16="http://schemas.microsoft.com/office/drawing/2014/main" id="{05652320-AB31-164E-94E4-1AC543359FDA}"/>
                </a:ext>
              </a:extLst>
            </p:cNvPr>
            <p:cNvCxnSpPr>
              <a:cxnSpLocks/>
            </p:cNvCxnSpPr>
            <p:nvPr/>
          </p:nvCxnSpPr>
          <p:spPr>
            <a:xfrm>
              <a:off x="5937609" y="3806143"/>
              <a:ext cx="0" cy="24562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8" name="Suora nuoliyhdysviiva 7">
            <a:extLst>
              <a:ext uri="{FF2B5EF4-FFF2-40B4-BE49-F238E27FC236}">
                <a16:creationId xmlns:a16="http://schemas.microsoft.com/office/drawing/2014/main" id="{A2D4AF5B-E85F-4909-B3B2-D3CC26387D10}"/>
              </a:ext>
              <a:ext uri="{C183D7F6-B498-43B3-948B-1728B52AA6E4}">
                <adec:decorative xmlns:adec="http://schemas.microsoft.com/office/drawing/2017/decorative" val="1"/>
              </a:ext>
            </a:extLst>
          </p:cNvPr>
          <p:cNvCxnSpPr>
            <a:cxnSpLocks/>
          </p:cNvCxnSpPr>
          <p:nvPr/>
        </p:nvCxnSpPr>
        <p:spPr>
          <a:xfrm>
            <a:off x="0" y="3794568"/>
            <a:ext cx="7743463" cy="0"/>
          </a:xfrm>
          <a:prstGeom prst="straightConnector1">
            <a:avLst/>
          </a:prstGeom>
          <a:ln w="25400">
            <a:solidFill>
              <a:schemeClr val="accent5"/>
            </a:solidFill>
            <a:round/>
            <a:tailEnd type="arrow"/>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85314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22B2E2-EAD7-CB4C-9730-B657AC249837}"/>
              </a:ext>
            </a:extLst>
          </p:cNvPr>
          <p:cNvSpPr>
            <a:spLocks noGrp="1"/>
          </p:cNvSpPr>
          <p:nvPr>
            <p:ph type="title"/>
          </p:nvPr>
        </p:nvSpPr>
        <p:spPr/>
        <p:txBody>
          <a:bodyPr/>
          <a:lstStyle/>
          <a:p>
            <a:r>
              <a:rPr lang="en-US" err="1"/>
              <a:t>Mitä</a:t>
            </a:r>
            <a:r>
              <a:rPr lang="en-US"/>
              <a:t> </a:t>
            </a:r>
            <a:r>
              <a:rPr lang="en-US" err="1"/>
              <a:t>teemme</a:t>
            </a:r>
            <a:endParaRPr lang="en-FI"/>
          </a:p>
        </p:txBody>
      </p:sp>
      <p:grpSp>
        <p:nvGrpSpPr>
          <p:cNvPr id="24" name="Group 23">
            <a:extLst>
              <a:ext uri="{FF2B5EF4-FFF2-40B4-BE49-F238E27FC236}">
                <a16:creationId xmlns:a16="http://schemas.microsoft.com/office/drawing/2014/main" id="{B5AC5FEA-F9D7-8D46-A726-BC3B03975F38}"/>
              </a:ext>
              <a:ext uri="{C183D7F6-B498-43B3-948B-1728B52AA6E4}">
                <adec:decorative xmlns:adec="http://schemas.microsoft.com/office/drawing/2017/decorative" val="1"/>
              </a:ext>
            </a:extLst>
          </p:cNvPr>
          <p:cNvGrpSpPr/>
          <p:nvPr/>
        </p:nvGrpSpPr>
        <p:grpSpPr>
          <a:xfrm>
            <a:off x="1841490" y="1272406"/>
            <a:ext cx="5461020" cy="3092891"/>
            <a:chOff x="1768533" y="1272406"/>
            <a:chExt cx="5461020" cy="3092891"/>
          </a:xfrm>
        </p:grpSpPr>
        <p:grpSp>
          <p:nvGrpSpPr>
            <p:cNvPr id="7" name="Group 6">
              <a:extLst>
                <a:ext uri="{FF2B5EF4-FFF2-40B4-BE49-F238E27FC236}">
                  <a16:creationId xmlns:a16="http://schemas.microsoft.com/office/drawing/2014/main" id="{380132AE-9C4E-1F43-B380-AB1B78BB65F9}"/>
                </a:ext>
              </a:extLst>
            </p:cNvPr>
            <p:cNvGrpSpPr/>
            <p:nvPr/>
          </p:nvGrpSpPr>
          <p:grpSpPr>
            <a:xfrm>
              <a:off x="1768533" y="1272406"/>
              <a:ext cx="1199210" cy="1355678"/>
              <a:chOff x="619642" y="1263246"/>
              <a:chExt cx="1199210" cy="1355678"/>
            </a:xfrm>
          </p:grpSpPr>
          <p:sp>
            <p:nvSpPr>
              <p:cNvPr id="5" name="Rectangle 4">
                <a:extLst>
                  <a:ext uri="{FF2B5EF4-FFF2-40B4-BE49-F238E27FC236}">
                    <a16:creationId xmlns:a16="http://schemas.microsoft.com/office/drawing/2014/main" id="{99BE4F4E-F72A-9E4E-8FBB-51AE913DB341}"/>
                  </a:ext>
                </a:extLst>
              </p:cNvPr>
              <p:cNvSpPr/>
              <p:nvPr/>
            </p:nvSpPr>
            <p:spPr>
              <a:xfrm>
                <a:off x="619642" y="2126481"/>
                <a:ext cx="1199210" cy="492443"/>
              </a:xfrm>
              <a:prstGeom prst="rect">
                <a:avLst/>
              </a:prstGeom>
            </p:spPr>
            <p:txBody>
              <a:bodyPr wrap="square" lIns="0" tIns="0" rIns="0" bIns="0">
                <a:spAutoFit/>
              </a:bodyPr>
              <a:lstStyle/>
              <a:p>
                <a:pPr marL="114297" indent="0" algn="ctr">
                  <a:buNone/>
                </a:pPr>
                <a:r>
                  <a:rPr lang="fi-FI" sz="1600">
                    <a:latin typeface="+mn-lt"/>
                  </a:rPr>
                  <a:t>Kuvitellaan ensin yksin</a:t>
                </a:r>
              </a:p>
            </p:txBody>
          </p:sp>
          <p:sp>
            <p:nvSpPr>
              <p:cNvPr id="6" name="Google Shape;194;p4">
                <a:extLst>
                  <a:ext uri="{FF2B5EF4-FFF2-40B4-BE49-F238E27FC236}">
                    <a16:creationId xmlns:a16="http://schemas.microsoft.com/office/drawing/2014/main" id="{C775BE12-D9DE-554F-BDDD-1C77F81D25A6}"/>
                  </a:ext>
                </a:extLst>
              </p:cNvPr>
              <p:cNvSpPr>
                <a:spLocks noChangeAspect="1"/>
              </p:cNvSpPr>
              <p:nvPr/>
            </p:nvSpPr>
            <p:spPr>
              <a:xfrm>
                <a:off x="859247" y="1263246"/>
                <a:ext cx="720000" cy="720000"/>
              </a:xfrm>
              <a:prstGeom prst="ellipse">
                <a:avLst/>
              </a:prstGeom>
              <a:solidFill>
                <a:schemeClr val="accent5"/>
              </a:solidFill>
              <a:ln w="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latin typeface="Arial Black"/>
                    <a:ea typeface="Arial Black"/>
                    <a:cs typeface="Arial Black"/>
                    <a:sym typeface="Arial Black"/>
                  </a:rPr>
                  <a:t>1</a:t>
                </a:r>
                <a:endParaRPr sz="2000" b="0" i="0" u="none" strike="noStrike" cap="none">
                  <a:latin typeface="Arial Black"/>
                  <a:ea typeface="Arial Black"/>
                  <a:cs typeface="Arial Black"/>
                  <a:sym typeface="Arial Black"/>
                </a:endParaRPr>
              </a:p>
            </p:txBody>
          </p:sp>
        </p:grpSp>
        <p:grpSp>
          <p:nvGrpSpPr>
            <p:cNvPr id="8" name="Group 7">
              <a:extLst>
                <a:ext uri="{FF2B5EF4-FFF2-40B4-BE49-F238E27FC236}">
                  <a16:creationId xmlns:a16="http://schemas.microsoft.com/office/drawing/2014/main" id="{9BDB1286-78CC-9747-BC12-2271AD430F61}"/>
                </a:ext>
              </a:extLst>
            </p:cNvPr>
            <p:cNvGrpSpPr/>
            <p:nvPr/>
          </p:nvGrpSpPr>
          <p:grpSpPr>
            <a:xfrm>
              <a:off x="3517473" y="1272406"/>
              <a:ext cx="1581174" cy="1355678"/>
              <a:chOff x="619642" y="1263246"/>
              <a:chExt cx="1581174" cy="1355678"/>
            </a:xfrm>
          </p:grpSpPr>
          <p:sp>
            <p:nvSpPr>
              <p:cNvPr id="9" name="Rectangle 8">
                <a:extLst>
                  <a:ext uri="{FF2B5EF4-FFF2-40B4-BE49-F238E27FC236}">
                    <a16:creationId xmlns:a16="http://schemas.microsoft.com/office/drawing/2014/main" id="{2642646A-A75D-B241-A45D-CC80986E7014}"/>
                  </a:ext>
                </a:extLst>
              </p:cNvPr>
              <p:cNvSpPr/>
              <p:nvPr/>
            </p:nvSpPr>
            <p:spPr>
              <a:xfrm>
                <a:off x="619642" y="2126481"/>
                <a:ext cx="1581174" cy="492443"/>
              </a:xfrm>
              <a:prstGeom prst="rect">
                <a:avLst/>
              </a:prstGeom>
            </p:spPr>
            <p:txBody>
              <a:bodyPr wrap="square" lIns="0" tIns="0" rIns="0" bIns="0">
                <a:spAutoFit/>
              </a:bodyPr>
              <a:lstStyle/>
              <a:p>
                <a:pPr marL="114297" indent="0" algn="ctr">
                  <a:buNone/>
                </a:pPr>
                <a:r>
                  <a:rPr lang="fi-FI" sz="1600">
                    <a:latin typeface="+mn-lt"/>
                  </a:rPr>
                  <a:t>Keskustellaan ja tunnustellaan</a:t>
                </a:r>
              </a:p>
            </p:txBody>
          </p:sp>
          <p:sp>
            <p:nvSpPr>
              <p:cNvPr id="10" name="Google Shape;194;p4">
                <a:extLst>
                  <a:ext uri="{FF2B5EF4-FFF2-40B4-BE49-F238E27FC236}">
                    <a16:creationId xmlns:a16="http://schemas.microsoft.com/office/drawing/2014/main" id="{1218C332-63FE-5C46-83FC-E91E88300C06}"/>
                  </a:ext>
                </a:extLst>
              </p:cNvPr>
              <p:cNvSpPr>
                <a:spLocks noChangeAspect="1"/>
              </p:cNvSpPr>
              <p:nvPr/>
            </p:nvSpPr>
            <p:spPr>
              <a:xfrm>
                <a:off x="1050229" y="1263246"/>
                <a:ext cx="720000" cy="720000"/>
              </a:xfrm>
              <a:prstGeom prst="ellipse">
                <a:avLst/>
              </a:prstGeom>
              <a:solidFill>
                <a:schemeClr val="accent5"/>
              </a:solidFill>
              <a:ln w="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latin typeface="Arial Black"/>
                    <a:ea typeface="Arial Black"/>
                    <a:cs typeface="Arial Black"/>
                    <a:sym typeface="Arial Black"/>
                  </a:rPr>
                  <a:t>2</a:t>
                </a:r>
                <a:endParaRPr sz="2000" b="0" i="0" u="none" strike="noStrike" cap="none">
                  <a:latin typeface="Arial Black"/>
                  <a:ea typeface="Arial Black"/>
                  <a:cs typeface="Arial Black"/>
                  <a:sym typeface="Arial Black"/>
                </a:endParaRPr>
              </a:p>
            </p:txBody>
          </p:sp>
        </p:grpSp>
        <p:grpSp>
          <p:nvGrpSpPr>
            <p:cNvPr id="11" name="Group 10">
              <a:extLst>
                <a:ext uri="{FF2B5EF4-FFF2-40B4-BE49-F238E27FC236}">
                  <a16:creationId xmlns:a16="http://schemas.microsoft.com/office/drawing/2014/main" id="{349AE6E1-6ABD-764D-8B06-B424C06FF651}"/>
                </a:ext>
              </a:extLst>
            </p:cNvPr>
            <p:cNvGrpSpPr/>
            <p:nvPr/>
          </p:nvGrpSpPr>
          <p:grpSpPr>
            <a:xfrm>
              <a:off x="5648379" y="1272406"/>
              <a:ext cx="1581174" cy="1355678"/>
              <a:chOff x="619642" y="1263246"/>
              <a:chExt cx="1581174" cy="1355678"/>
            </a:xfrm>
          </p:grpSpPr>
          <p:sp>
            <p:nvSpPr>
              <p:cNvPr id="12" name="Rectangle 11">
                <a:extLst>
                  <a:ext uri="{FF2B5EF4-FFF2-40B4-BE49-F238E27FC236}">
                    <a16:creationId xmlns:a16="http://schemas.microsoft.com/office/drawing/2014/main" id="{DD39A35E-C487-6D4A-9E99-B2DAE0041C8B}"/>
                  </a:ext>
                </a:extLst>
              </p:cNvPr>
              <p:cNvSpPr/>
              <p:nvPr/>
            </p:nvSpPr>
            <p:spPr>
              <a:xfrm>
                <a:off x="619642" y="2126481"/>
                <a:ext cx="1581174" cy="492443"/>
              </a:xfrm>
              <a:prstGeom prst="rect">
                <a:avLst/>
              </a:prstGeom>
            </p:spPr>
            <p:txBody>
              <a:bodyPr wrap="square" lIns="0" tIns="0" rIns="0" bIns="0">
                <a:spAutoFit/>
              </a:bodyPr>
              <a:lstStyle/>
              <a:p>
                <a:pPr marL="114297" indent="0" algn="ctr">
                  <a:buNone/>
                </a:pPr>
                <a:r>
                  <a:rPr lang="fi-FI" sz="1600">
                    <a:latin typeface="+mn-lt"/>
                  </a:rPr>
                  <a:t>Valitaan yhteinen suunta</a:t>
                </a:r>
              </a:p>
            </p:txBody>
          </p:sp>
          <p:sp>
            <p:nvSpPr>
              <p:cNvPr id="13" name="Google Shape;194;p4">
                <a:extLst>
                  <a:ext uri="{FF2B5EF4-FFF2-40B4-BE49-F238E27FC236}">
                    <a16:creationId xmlns:a16="http://schemas.microsoft.com/office/drawing/2014/main" id="{998072FE-FBA1-7B45-B84F-634123E18113}"/>
                  </a:ext>
                </a:extLst>
              </p:cNvPr>
              <p:cNvSpPr>
                <a:spLocks noChangeAspect="1"/>
              </p:cNvSpPr>
              <p:nvPr/>
            </p:nvSpPr>
            <p:spPr>
              <a:xfrm>
                <a:off x="1050229" y="1263246"/>
                <a:ext cx="720000" cy="720000"/>
              </a:xfrm>
              <a:prstGeom prst="ellipse">
                <a:avLst/>
              </a:prstGeom>
              <a:solidFill>
                <a:schemeClr val="accent5"/>
              </a:solidFill>
              <a:ln w="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latin typeface="Arial Black"/>
                    <a:ea typeface="Arial Black"/>
                    <a:cs typeface="Arial Black"/>
                    <a:sym typeface="Arial Black"/>
                  </a:rPr>
                  <a:t>3</a:t>
                </a:r>
                <a:endParaRPr sz="2000" b="0" i="0" u="none" strike="noStrike" cap="none">
                  <a:latin typeface="Arial Black"/>
                  <a:ea typeface="Arial Black"/>
                  <a:cs typeface="Arial Black"/>
                  <a:sym typeface="Arial Black"/>
                </a:endParaRPr>
              </a:p>
            </p:txBody>
          </p:sp>
        </p:grpSp>
        <p:grpSp>
          <p:nvGrpSpPr>
            <p:cNvPr id="18" name="Group 17">
              <a:extLst>
                <a:ext uri="{FF2B5EF4-FFF2-40B4-BE49-F238E27FC236}">
                  <a16:creationId xmlns:a16="http://schemas.microsoft.com/office/drawing/2014/main" id="{FF9AC9E1-D961-EA45-9A86-663A39F8CCA0}"/>
                </a:ext>
              </a:extLst>
            </p:cNvPr>
            <p:cNvGrpSpPr/>
            <p:nvPr/>
          </p:nvGrpSpPr>
          <p:grpSpPr>
            <a:xfrm>
              <a:off x="2452021" y="3009619"/>
              <a:ext cx="1581174" cy="1355678"/>
              <a:chOff x="619642" y="1263246"/>
              <a:chExt cx="1581174" cy="1355678"/>
            </a:xfrm>
          </p:grpSpPr>
          <p:sp>
            <p:nvSpPr>
              <p:cNvPr id="19" name="Rectangle 18">
                <a:extLst>
                  <a:ext uri="{FF2B5EF4-FFF2-40B4-BE49-F238E27FC236}">
                    <a16:creationId xmlns:a16="http://schemas.microsoft.com/office/drawing/2014/main" id="{9A403B8B-E709-6C40-84B3-690BCF909837}"/>
                  </a:ext>
                </a:extLst>
              </p:cNvPr>
              <p:cNvSpPr/>
              <p:nvPr/>
            </p:nvSpPr>
            <p:spPr>
              <a:xfrm>
                <a:off x="619642" y="2126481"/>
                <a:ext cx="1581174" cy="492443"/>
              </a:xfrm>
              <a:prstGeom prst="rect">
                <a:avLst/>
              </a:prstGeom>
            </p:spPr>
            <p:txBody>
              <a:bodyPr wrap="square" lIns="0" tIns="0" rIns="0" bIns="0">
                <a:spAutoFit/>
              </a:bodyPr>
              <a:lstStyle/>
              <a:p>
                <a:pPr marL="114297" indent="0" algn="ctr">
                  <a:buNone/>
                </a:pPr>
                <a:r>
                  <a:rPr lang="fi-FI" sz="1600">
                    <a:latin typeface="+mn-lt"/>
                  </a:rPr>
                  <a:t>Työstetään suuntaa</a:t>
                </a:r>
              </a:p>
            </p:txBody>
          </p:sp>
          <p:sp>
            <p:nvSpPr>
              <p:cNvPr id="20" name="Google Shape;194;p4">
                <a:extLst>
                  <a:ext uri="{FF2B5EF4-FFF2-40B4-BE49-F238E27FC236}">
                    <a16:creationId xmlns:a16="http://schemas.microsoft.com/office/drawing/2014/main" id="{74C86AE9-FC2F-6A40-8F73-C9239C209EE3}"/>
                  </a:ext>
                </a:extLst>
              </p:cNvPr>
              <p:cNvSpPr>
                <a:spLocks noChangeAspect="1"/>
              </p:cNvSpPr>
              <p:nvPr/>
            </p:nvSpPr>
            <p:spPr>
              <a:xfrm>
                <a:off x="1050229" y="1263246"/>
                <a:ext cx="720000" cy="720000"/>
              </a:xfrm>
              <a:prstGeom prst="ellipse">
                <a:avLst/>
              </a:prstGeom>
              <a:solidFill>
                <a:schemeClr val="accent5"/>
              </a:solidFill>
              <a:ln w="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latin typeface="Arial Black"/>
                    <a:ea typeface="Arial Black"/>
                    <a:cs typeface="Arial Black"/>
                    <a:sym typeface="Arial Black"/>
                  </a:rPr>
                  <a:t>4</a:t>
                </a:r>
                <a:endParaRPr sz="2000" b="0" i="0" u="none" strike="noStrike" cap="none">
                  <a:latin typeface="Arial Black"/>
                  <a:ea typeface="Arial Black"/>
                  <a:cs typeface="Arial Black"/>
                  <a:sym typeface="Arial Black"/>
                </a:endParaRPr>
              </a:p>
            </p:txBody>
          </p:sp>
        </p:grpSp>
        <p:grpSp>
          <p:nvGrpSpPr>
            <p:cNvPr id="21" name="Group 20">
              <a:extLst>
                <a:ext uri="{FF2B5EF4-FFF2-40B4-BE49-F238E27FC236}">
                  <a16:creationId xmlns:a16="http://schemas.microsoft.com/office/drawing/2014/main" id="{AD846D04-F103-D64C-A16E-927495DBF3F8}"/>
                </a:ext>
              </a:extLst>
            </p:cNvPr>
            <p:cNvGrpSpPr/>
            <p:nvPr/>
          </p:nvGrpSpPr>
          <p:grpSpPr>
            <a:xfrm>
              <a:off x="4582926" y="3009619"/>
              <a:ext cx="1581174" cy="1355678"/>
              <a:chOff x="619642" y="1263246"/>
              <a:chExt cx="1581174" cy="1355678"/>
            </a:xfrm>
          </p:grpSpPr>
          <p:sp>
            <p:nvSpPr>
              <p:cNvPr id="22" name="Rectangle 21">
                <a:extLst>
                  <a:ext uri="{FF2B5EF4-FFF2-40B4-BE49-F238E27FC236}">
                    <a16:creationId xmlns:a16="http://schemas.microsoft.com/office/drawing/2014/main" id="{D37FD6C6-4FE1-E040-B8E2-A87D514E7F8C}"/>
                  </a:ext>
                </a:extLst>
              </p:cNvPr>
              <p:cNvSpPr/>
              <p:nvPr/>
            </p:nvSpPr>
            <p:spPr>
              <a:xfrm>
                <a:off x="619642" y="2126481"/>
                <a:ext cx="1581174" cy="492443"/>
              </a:xfrm>
              <a:prstGeom prst="rect">
                <a:avLst/>
              </a:prstGeom>
            </p:spPr>
            <p:txBody>
              <a:bodyPr wrap="square" lIns="0" tIns="0" rIns="0" bIns="0">
                <a:spAutoFit/>
              </a:bodyPr>
              <a:lstStyle/>
              <a:p>
                <a:pPr marL="114297" indent="0" algn="ctr">
                  <a:buNone/>
                </a:pPr>
                <a:r>
                  <a:rPr lang="fi-FI" sz="1600">
                    <a:latin typeface="+mn-lt"/>
                  </a:rPr>
                  <a:t>Ideoidaan tekoja</a:t>
                </a:r>
              </a:p>
            </p:txBody>
          </p:sp>
          <p:sp>
            <p:nvSpPr>
              <p:cNvPr id="23" name="Google Shape;194;p4">
                <a:extLst>
                  <a:ext uri="{FF2B5EF4-FFF2-40B4-BE49-F238E27FC236}">
                    <a16:creationId xmlns:a16="http://schemas.microsoft.com/office/drawing/2014/main" id="{EA1DBBCA-9FED-D449-B81B-1D82C383EC1F}"/>
                  </a:ext>
                </a:extLst>
              </p:cNvPr>
              <p:cNvSpPr>
                <a:spLocks noChangeAspect="1"/>
              </p:cNvSpPr>
              <p:nvPr/>
            </p:nvSpPr>
            <p:spPr>
              <a:xfrm>
                <a:off x="1050229" y="1263246"/>
                <a:ext cx="720000" cy="720000"/>
              </a:xfrm>
              <a:prstGeom prst="ellipse">
                <a:avLst/>
              </a:prstGeom>
              <a:solidFill>
                <a:schemeClr val="accent5"/>
              </a:solidFill>
              <a:ln w="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latin typeface="Arial Black"/>
                    <a:ea typeface="Arial Black"/>
                    <a:cs typeface="Arial Black"/>
                    <a:sym typeface="Arial Black"/>
                  </a:rPr>
                  <a:t>5</a:t>
                </a:r>
                <a:endParaRPr sz="2000" b="0" i="0" u="none" strike="noStrike" cap="none">
                  <a:latin typeface="Arial Black"/>
                  <a:ea typeface="Arial Black"/>
                  <a:cs typeface="Arial Black"/>
                  <a:sym typeface="Arial Black"/>
                </a:endParaRPr>
              </a:p>
            </p:txBody>
          </p:sp>
        </p:grpSp>
      </p:grpSp>
    </p:spTree>
    <p:extLst>
      <p:ext uri="{BB962C8B-B14F-4D97-AF65-F5344CB8AC3E}">
        <p14:creationId xmlns:p14="http://schemas.microsoft.com/office/powerpoint/2010/main" val="2833484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10" name="Rectangle 9">
            <a:extLst>
              <a:ext uri="{FF2B5EF4-FFF2-40B4-BE49-F238E27FC236}">
                <a16:creationId xmlns:a16="http://schemas.microsoft.com/office/drawing/2014/main" id="{B862E17E-EB5B-3E4A-9C3A-922DDEDD12CB}"/>
              </a:ext>
              <a:ext uri="{C183D7F6-B498-43B3-948B-1728B52AA6E4}">
                <adec:decorative xmlns:adec="http://schemas.microsoft.com/office/drawing/2017/decorative" val="1"/>
              </a:ext>
            </a:extLst>
          </p:cNvPr>
          <p:cNvSpPr/>
          <p:nvPr/>
        </p:nvSpPr>
        <p:spPr>
          <a:xfrm rot="-60000">
            <a:off x="1013419" y="3859961"/>
            <a:ext cx="3928179" cy="3891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7" name="Rectangle 6">
            <a:extLst>
              <a:ext uri="{FF2B5EF4-FFF2-40B4-BE49-F238E27FC236}">
                <a16:creationId xmlns:a16="http://schemas.microsoft.com/office/drawing/2014/main" id="{69E8CF2F-EB74-4641-A62C-74F2EFCAC9C1}"/>
              </a:ext>
              <a:ext uri="{C183D7F6-B498-43B3-948B-1728B52AA6E4}">
                <adec:decorative xmlns:adec="http://schemas.microsoft.com/office/drawing/2017/decorative" val="1"/>
              </a:ext>
            </a:extLst>
          </p:cNvPr>
          <p:cNvSpPr/>
          <p:nvPr/>
        </p:nvSpPr>
        <p:spPr>
          <a:xfrm rot="60000">
            <a:off x="952054" y="3638916"/>
            <a:ext cx="7272733" cy="3891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5" name="Rectangle 4">
            <a:extLst>
              <a:ext uri="{FF2B5EF4-FFF2-40B4-BE49-F238E27FC236}">
                <a16:creationId xmlns:a16="http://schemas.microsoft.com/office/drawing/2014/main" id="{F88B0168-8C5B-1C44-94D9-4D7942B05694}"/>
              </a:ext>
              <a:ext uri="{C183D7F6-B498-43B3-948B-1728B52AA6E4}">
                <adec:decorative xmlns:adec="http://schemas.microsoft.com/office/drawing/2017/decorative" val="1"/>
              </a:ext>
            </a:extLst>
          </p:cNvPr>
          <p:cNvSpPr/>
          <p:nvPr/>
        </p:nvSpPr>
        <p:spPr>
          <a:xfrm rot="120000">
            <a:off x="540080" y="1201414"/>
            <a:ext cx="3577771" cy="3426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687" name="Google Shape;687;p27"/>
          <p:cNvSpPr txBox="1">
            <a:spLocks noGrp="1"/>
          </p:cNvSpPr>
          <p:nvPr>
            <p:ph type="body" idx="1"/>
          </p:nvPr>
        </p:nvSpPr>
        <p:spPr>
          <a:noFill/>
          <a:ln>
            <a:noFill/>
          </a:ln>
        </p:spPr>
        <p:txBody>
          <a:bodyPr spcFirstLastPara="1" vert="horz" wrap="square" lIns="0" tIns="0" rIns="0" bIns="0" rtlCol="0" anchor="t" anchorCtr="0">
            <a:noAutofit/>
          </a:bodyPr>
          <a:lstStyle/>
          <a:p>
            <a:pPr marL="127000" indent="0">
              <a:buNone/>
            </a:pPr>
            <a:r>
              <a:rPr lang="en-US" b="1" err="1">
                <a:latin typeface="+mj-lt"/>
              </a:rPr>
              <a:t>Tehtävä</a:t>
            </a:r>
            <a:r>
              <a:rPr lang="en-US" b="1">
                <a:latin typeface="+mj-lt"/>
              </a:rPr>
              <a:t> 3: </a:t>
            </a:r>
            <a:r>
              <a:rPr lang="en-US" b="1" err="1">
                <a:latin typeface="+mj-lt"/>
              </a:rPr>
              <a:t>Miten</a:t>
            </a:r>
            <a:r>
              <a:rPr lang="en-US" b="1">
                <a:latin typeface="+mj-lt"/>
              </a:rPr>
              <a:t> </a:t>
            </a:r>
            <a:r>
              <a:rPr lang="en-US" b="1" err="1">
                <a:latin typeface="+mj-lt"/>
              </a:rPr>
              <a:t>käytännössä</a:t>
            </a:r>
            <a:r>
              <a:rPr lang="en-US" b="1">
                <a:latin typeface="+mj-lt"/>
              </a:rPr>
              <a:t>?</a:t>
            </a:r>
          </a:p>
          <a:p>
            <a:pPr marL="127000" indent="0">
              <a:buNone/>
            </a:pPr>
            <a:endParaRPr lang="en-US"/>
          </a:p>
          <a:p>
            <a:pPr marL="469900" indent="-342900">
              <a:buFont typeface="+mj-lt"/>
              <a:buAutoNum type="arabicPeriod"/>
            </a:pPr>
            <a:r>
              <a:rPr lang="en-US" err="1"/>
              <a:t>Nyt</a:t>
            </a:r>
            <a:r>
              <a:rPr lang="en-US"/>
              <a:t> </a:t>
            </a:r>
            <a:r>
              <a:rPr lang="en-US" err="1"/>
              <a:t>saat</a:t>
            </a:r>
            <a:r>
              <a:rPr lang="en-US"/>
              <a:t> </a:t>
            </a:r>
            <a:r>
              <a:rPr lang="en-US" err="1"/>
              <a:t>työskennellä</a:t>
            </a:r>
            <a:r>
              <a:rPr lang="en-US"/>
              <a:t> n. 7 min </a:t>
            </a:r>
            <a:r>
              <a:rPr lang="en-US" err="1"/>
              <a:t>itsenäisesti</a:t>
            </a:r>
            <a:r>
              <a:rPr lang="en-US"/>
              <a:t>.</a:t>
            </a:r>
          </a:p>
          <a:p>
            <a:pPr marL="469900" indent="-342900">
              <a:buFont typeface="+mj-lt"/>
              <a:buAutoNum type="arabicPeriod"/>
            </a:pPr>
            <a:r>
              <a:rPr lang="en-US"/>
              <a:t>Ota </a:t>
            </a:r>
            <a:r>
              <a:rPr lang="en-US" err="1"/>
              <a:t>kynä</a:t>
            </a:r>
            <a:r>
              <a:rPr lang="en-US"/>
              <a:t> ja </a:t>
            </a:r>
            <a:r>
              <a:rPr lang="en-US" err="1"/>
              <a:t>paperia</a:t>
            </a:r>
            <a:r>
              <a:rPr lang="en-US"/>
              <a:t> tai </a:t>
            </a:r>
            <a:r>
              <a:rPr lang="en-US" err="1"/>
              <a:t>avaa</a:t>
            </a:r>
            <a:r>
              <a:rPr lang="en-US"/>
              <a:t> </a:t>
            </a:r>
            <a:r>
              <a:rPr lang="en-US" err="1"/>
              <a:t>tyhjä</a:t>
            </a:r>
            <a:r>
              <a:rPr lang="en-US"/>
              <a:t> </a:t>
            </a:r>
            <a:r>
              <a:rPr lang="en-US" err="1"/>
              <a:t>tiedosto</a:t>
            </a:r>
            <a:r>
              <a:rPr lang="en-US"/>
              <a:t>.</a:t>
            </a:r>
          </a:p>
          <a:p>
            <a:pPr marL="469900" indent="-342900">
              <a:buFont typeface="+mj-lt"/>
              <a:buAutoNum type="arabicPeriod"/>
            </a:pPr>
            <a:r>
              <a:rPr lang="fi-FI"/>
              <a:t>Valitse teema, jota käsittelet visiossasi.</a:t>
            </a:r>
            <a:r>
              <a:rPr lang="en-US"/>
              <a:t> </a:t>
            </a:r>
            <a:r>
              <a:rPr lang="en-US" err="1"/>
              <a:t>Mieti</a:t>
            </a:r>
            <a:r>
              <a:rPr lang="en-US"/>
              <a:t>, </a:t>
            </a:r>
            <a:r>
              <a:rPr lang="en-US" err="1"/>
              <a:t>mitä</a:t>
            </a:r>
            <a:r>
              <a:rPr lang="en-US"/>
              <a:t> </a:t>
            </a:r>
            <a:r>
              <a:rPr lang="en-US" err="1"/>
              <a:t>sellaista</a:t>
            </a:r>
            <a:r>
              <a:rPr lang="en-US"/>
              <a:t> </a:t>
            </a:r>
            <a:r>
              <a:rPr lang="en-US" err="1"/>
              <a:t>hyvää</a:t>
            </a:r>
            <a:r>
              <a:rPr lang="en-US"/>
              <a:t> on </a:t>
            </a:r>
            <a:r>
              <a:rPr lang="en-US" err="1"/>
              <a:t>nykyhetkessä</a:t>
            </a:r>
            <a:r>
              <a:rPr lang="en-US"/>
              <a:t> </a:t>
            </a:r>
            <a:r>
              <a:rPr lang="en-US" err="1"/>
              <a:t>mitä</a:t>
            </a:r>
            <a:r>
              <a:rPr lang="en-US"/>
              <a:t> </a:t>
            </a:r>
            <a:r>
              <a:rPr lang="en-US" err="1"/>
              <a:t>haluat</a:t>
            </a:r>
            <a:r>
              <a:rPr lang="en-US"/>
              <a:t> </a:t>
            </a:r>
            <a:r>
              <a:rPr lang="en-US" err="1"/>
              <a:t>vahvistaa</a:t>
            </a:r>
            <a:r>
              <a:rPr lang="en-US"/>
              <a:t>, </a:t>
            </a:r>
            <a:r>
              <a:rPr lang="en-US" err="1"/>
              <a:t>jotta</a:t>
            </a:r>
            <a:r>
              <a:rPr lang="en-US"/>
              <a:t> </a:t>
            </a:r>
            <a:r>
              <a:rPr lang="en-US" err="1"/>
              <a:t>tulevaisuus</a:t>
            </a:r>
            <a:r>
              <a:rPr lang="en-US"/>
              <a:t> </a:t>
            </a:r>
            <a:r>
              <a:rPr lang="en-US" err="1"/>
              <a:t>olisi</a:t>
            </a:r>
            <a:r>
              <a:rPr lang="en-US"/>
              <a:t> </a:t>
            </a:r>
            <a:r>
              <a:rPr lang="en-US" err="1"/>
              <a:t>parempi</a:t>
            </a:r>
            <a:r>
              <a:rPr lang="en-US"/>
              <a:t>? </a:t>
            </a:r>
          </a:p>
          <a:p>
            <a:pPr marL="469900" indent="-342900">
              <a:buFont typeface="+mj-lt"/>
              <a:buAutoNum type="arabicPeriod"/>
            </a:pPr>
            <a:r>
              <a:rPr lang="en-US" err="1"/>
              <a:t>Kirjoita</a:t>
            </a:r>
            <a:r>
              <a:rPr lang="en-US"/>
              <a:t> </a:t>
            </a:r>
            <a:r>
              <a:rPr lang="en-US" err="1"/>
              <a:t>millä</a:t>
            </a:r>
            <a:r>
              <a:rPr lang="en-US"/>
              <a:t> </a:t>
            </a:r>
            <a:r>
              <a:rPr lang="en-US" err="1"/>
              <a:t>tavoin</a:t>
            </a:r>
            <a:r>
              <a:rPr lang="en-US"/>
              <a:t> </a:t>
            </a:r>
            <a:r>
              <a:rPr lang="en-US" err="1"/>
              <a:t>tulevaisuus</a:t>
            </a:r>
            <a:r>
              <a:rPr lang="en-US"/>
              <a:t> </a:t>
            </a:r>
            <a:r>
              <a:rPr lang="en-US" err="1"/>
              <a:t>olisi</a:t>
            </a:r>
            <a:r>
              <a:rPr lang="en-US"/>
              <a:t> </a:t>
            </a:r>
            <a:r>
              <a:rPr lang="en-US" err="1"/>
              <a:t>parempi</a:t>
            </a:r>
            <a:r>
              <a:rPr lang="en-US"/>
              <a:t> ja </a:t>
            </a:r>
            <a:r>
              <a:rPr lang="en-US" err="1"/>
              <a:t>kenelle</a:t>
            </a:r>
            <a:r>
              <a:rPr lang="en-US"/>
              <a:t>? </a:t>
            </a:r>
            <a:r>
              <a:rPr lang="en-US" err="1"/>
              <a:t>Yritä</a:t>
            </a:r>
            <a:r>
              <a:rPr lang="en-US"/>
              <a:t> olla </a:t>
            </a:r>
            <a:r>
              <a:rPr lang="en-US" err="1"/>
              <a:t>mahdollisimman</a:t>
            </a:r>
            <a:r>
              <a:rPr lang="en-US"/>
              <a:t> </a:t>
            </a:r>
            <a:r>
              <a:rPr lang="en-US" err="1"/>
              <a:t>konkreettinen</a:t>
            </a:r>
            <a:r>
              <a:rPr lang="en-US"/>
              <a:t>.</a:t>
            </a:r>
          </a:p>
          <a:p>
            <a:pPr marL="596900" lvl="1" indent="0">
              <a:buNone/>
            </a:pPr>
            <a:endParaRPr lang="en-US"/>
          </a:p>
          <a:p>
            <a:pPr marL="596900" lvl="1" indent="0">
              <a:buNone/>
            </a:pPr>
            <a:r>
              <a:rPr lang="en-US" sz="1600" i="1"/>
              <a:t>Haluan </a:t>
            </a:r>
            <a:r>
              <a:rPr lang="en-US" sz="1600" i="1" err="1"/>
              <a:t>vahvistaa</a:t>
            </a:r>
            <a:r>
              <a:rPr lang="en-US" sz="1600" i="1"/>
              <a:t> </a:t>
            </a:r>
            <a:r>
              <a:rPr lang="en-US" sz="1600" b="1" i="1" err="1"/>
              <a:t>mitä</a:t>
            </a:r>
            <a:r>
              <a:rPr lang="en-US" sz="1600" i="1"/>
              <a:t>, </a:t>
            </a:r>
            <a:r>
              <a:rPr lang="en-US" sz="1600" i="1" err="1"/>
              <a:t>jotta</a:t>
            </a:r>
            <a:r>
              <a:rPr lang="en-US" sz="1600" i="1"/>
              <a:t> </a:t>
            </a:r>
            <a:r>
              <a:rPr lang="en-US" sz="1600" i="1" err="1"/>
              <a:t>vuonna</a:t>
            </a:r>
            <a:r>
              <a:rPr lang="en-US" sz="1600" i="1"/>
              <a:t> 2050 </a:t>
            </a:r>
            <a:r>
              <a:rPr lang="en-US" sz="1600" b="1" i="1" err="1"/>
              <a:t>mikä</a:t>
            </a:r>
            <a:r>
              <a:rPr lang="en-US" sz="1600" b="1" i="1"/>
              <a:t> on </a:t>
            </a:r>
            <a:r>
              <a:rPr lang="en-US" sz="1600" b="1" i="1" err="1"/>
              <a:t>eri</a:t>
            </a:r>
            <a:r>
              <a:rPr lang="en-US" sz="1600" b="1" i="1"/>
              <a:t> </a:t>
            </a:r>
            <a:r>
              <a:rPr lang="en-US" sz="1600" b="1" i="1" err="1"/>
              <a:t>tavalla</a:t>
            </a:r>
            <a:r>
              <a:rPr lang="en-US" sz="1600" i="1"/>
              <a:t> / </a:t>
            </a:r>
            <a:r>
              <a:rPr lang="en-US" sz="1600" b="1" i="1" err="1"/>
              <a:t>mitä</a:t>
            </a:r>
            <a:r>
              <a:rPr lang="en-US" sz="1600" b="1" i="1"/>
              <a:t> on </a:t>
            </a:r>
            <a:r>
              <a:rPr lang="en-US" sz="1600" b="1" i="1" err="1"/>
              <a:t>tapahtunut</a:t>
            </a:r>
            <a:r>
              <a:rPr lang="en-US" sz="1600" i="1"/>
              <a:t> / </a:t>
            </a:r>
            <a:r>
              <a:rPr lang="en-US" sz="1600" b="1" i="1" err="1"/>
              <a:t>millainen</a:t>
            </a:r>
            <a:r>
              <a:rPr lang="en-US" sz="1600" b="1" i="1"/>
              <a:t> </a:t>
            </a:r>
            <a:r>
              <a:rPr lang="en-US" sz="1600" b="1" i="1" err="1"/>
              <a:t>maailma</a:t>
            </a:r>
            <a:r>
              <a:rPr lang="en-US" sz="1600" b="1" i="1"/>
              <a:t> on</a:t>
            </a:r>
            <a:r>
              <a:rPr lang="en-US" sz="1600" i="1"/>
              <a:t>.</a:t>
            </a:r>
          </a:p>
        </p:txBody>
      </p:sp>
      <p:sp>
        <p:nvSpPr>
          <p:cNvPr id="686" name="Google Shape;686;p27"/>
          <p:cNvSpPr txBox="1">
            <a:spLocks noGrp="1"/>
          </p:cNvSpPr>
          <p:nvPr>
            <p:ph type="title"/>
          </p:nvPr>
        </p:nvSpPr>
        <p:spPr>
          <a:noFill/>
          <a:ln>
            <a:noFill/>
          </a:ln>
        </p:spPr>
        <p:txBody>
          <a:bodyPr spcFirstLastPara="1" vert="horz" wrap="square" lIns="0" tIns="0" rIns="0" bIns="0" rtlCol="0" anchor="ctr" anchorCtr="0">
            <a:noAutofit/>
          </a:bodyPr>
          <a:lstStyle/>
          <a:p>
            <a:r>
              <a:rPr lang="en-US" err="1"/>
              <a:t>Kuvittele</a:t>
            </a:r>
            <a:r>
              <a:rPr lang="en-US"/>
              <a:t> </a:t>
            </a:r>
            <a:r>
              <a:rPr lang="en-US" err="1"/>
              <a:t>toivottava</a:t>
            </a:r>
            <a:r>
              <a:rPr lang="en-US"/>
              <a:t> </a:t>
            </a:r>
            <a:r>
              <a:rPr lang="en-US" err="1"/>
              <a:t>tulevaisuus</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10" name="Rectangle 9">
            <a:extLst>
              <a:ext uri="{FF2B5EF4-FFF2-40B4-BE49-F238E27FC236}">
                <a16:creationId xmlns:a16="http://schemas.microsoft.com/office/drawing/2014/main" id="{223F5ECE-A7E1-674B-9A49-C45DD4758832}"/>
              </a:ext>
            </a:extLst>
          </p:cNvPr>
          <p:cNvSpPr/>
          <p:nvPr/>
        </p:nvSpPr>
        <p:spPr>
          <a:xfrm>
            <a:off x="2598543" y="993516"/>
            <a:ext cx="3946914" cy="1323439"/>
          </a:xfrm>
          <a:prstGeom prst="rect">
            <a:avLst/>
          </a:prstGeom>
        </p:spPr>
        <p:txBody>
          <a:bodyPr wrap="none">
            <a:spAutoFit/>
          </a:bodyPr>
          <a:lstStyle/>
          <a:p>
            <a:r>
              <a:rPr lang="en-US" sz="8000">
                <a:solidFill>
                  <a:schemeClr val="accent5"/>
                </a:solidFill>
                <a:latin typeface="+mj-lt"/>
              </a:rPr>
              <a:t>10 min</a:t>
            </a:r>
            <a:endParaRPr lang="en-FI" sz="8000">
              <a:solidFill>
                <a:schemeClr val="accent5"/>
              </a:solidFill>
              <a:latin typeface="+mj-lt"/>
            </a:endParaRPr>
          </a:p>
        </p:txBody>
      </p:sp>
      <p:sp>
        <p:nvSpPr>
          <p:cNvPr id="17" name="Google Shape;712;p29">
            <a:extLst>
              <a:ext uri="{FF2B5EF4-FFF2-40B4-BE49-F238E27FC236}">
                <a16:creationId xmlns:a16="http://schemas.microsoft.com/office/drawing/2014/main" id="{58BDC1C3-9EA6-9C48-AA7F-B8412AA1B32F}"/>
              </a:ext>
            </a:extLst>
          </p:cNvPr>
          <p:cNvSpPr txBox="1">
            <a:spLocks noGrp="1"/>
          </p:cNvSpPr>
          <p:nvPr>
            <p:ph type="title"/>
          </p:nvPr>
        </p:nvSpPr>
        <p:spPr>
          <a:xfrm>
            <a:off x="3271209" y="572505"/>
            <a:ext cx="2601581" cy="559102"/>
          </a:xfrm>
          <a:noFill/>
          <a:ln>
            <a:noFill/>
          </a:ln>
        </p:spPr>
        <p:txBody>
          <a:bodyPr spcFirstLastPara="1" wrap="square" lIns="0" tIns="0" rIns="0" bIns="0" anchor="ctr" anchorCtr="0">
            <a:noAutofit/>
          </a:bodyPr>
          <a:lstStyle/>
          <a:p>
            <a:pPr lvl="0"/>
            <a:r>
              <a:rPr lang="en-US" sz="4800" err="1"/>
              <a:t>Tauko</a:t>
            </a:r>
            <a:endParaRPr lang="en-US" sz="6000">
              <a:solidFill>
                <a:schemeClr val="accent5"/>
              </a:solidFill>
              <a:sym typeface="Georgia"/>
            </a:endParaRPr>
          </a:p>
        </p:txBody>
      </p:sp>
      <p:pic>
        <p:nvPicPr>
          <p:cNvPr id="7" name="Picture 6" descr="Kahvikuppi">
            <a:extLst>
              <a:ext uri="{FF2B5EF4-FFF2-40B4-BE49-F238E27FC236}">
                <a16:creationId xmlns:a16="http://schemas.microsoft.com/office/drawing/2014/main" id="{95E9BE4F-497D-4B40-AF6F-8740D1AC9E2C}"/>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727199" y="1774793"/>
            <a:ext cx="5689600" cy="29568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9" name="Rectangle 8">
            <a:extLst>
              <a:ext uri="{FF2B5EF4-FFF2-40B4-BE49-F238E27FC236}">
                <a16:creationId xmlns:a16="http://schemas.microsoft.com/office/drawing/2014/main" id="{FED4AB4E-1428-4E44-BC83-90B2CCC64679}"/>
              </a:ext>
              <a:ext uri="{C183D7F6-B498-43B3-948B-1728B52AA6E4}">
                <adec:decorative xmlns:adec="http://schemas.microsoft.com/office/drawing/2017/decorative" val="1"/>
              </a:ext>
            </a:extLst>
          </p:cNvPr>
          <p:cNvSpPr/>
          <p:nvPr/>
        </p:nvSpPr>
        <p:spPr>
          <a:xfrm rot="-60000">
            <a:off x="1021690" y="3786761"/>
            <a:ext cx="6494919" cy="3891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0" name="Rectangle 9">
            <a:extLst>
              <a:ext uri="{FF2B5EF4-FFF2-40B4-BE49-F238E27FC236}">
                <a16:creationId xmlns:a16="http://schemas.microsoft.com/office/drawing/2014/main" id="{8BB7EF77-1407-EF47-9EB9-6B4F39DE5635}"/>
              </a:ext>
              <a:ext uri="{C183D7F6-B498-43B3-948B-1728B52AA6E4}">
                <adec:decorative xmlns:adec="http://schemas.microsoft.com/office/drawing/2017/decorative" val="1"/>
              </a:ext>
            </a:extLst>
          </p:cNvPr>
          <p:cNvSpPr/>
          <p:nvPr/>
        </p:nvSpPr>
        <p:spPr>
          <a:xfrm rot="60000">
            <a:off x="969210" y="3545805"/>
            <a:ext cx="4364766" cy="3891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5" name="Rectangle 4">
            <a:extLst>
              <a:ext uri="{FF2B5EF4-FFF2-40B4-BE49-F238E27FC236}">
                <a16:creationId xmlns:a16="http://schemas.microsoft.com/office/drawing/2014/main" id="{F9E949BE-3725-7A46-B712-73C0B7A57605}"/>
              </a:ext>
              <a:ext uri="{C183D7F6-B498-43B3-948B-1728B52AA6E4}">
                <adec:decorative xmlns:adec="http://schemas.microsoft.com/office/drawing/2017/decorative" val="1"/>
              </a:ext>
            </a:extLst>
          </p:cNvPr>
          <p:cNvSpPr/>
          <p:nvPr/>
        </p:nvSpPr>
        <p:spPr>
          <a:xfrm rot="-120000">
            <a:off x="478858" y="1159436"/>
            <a:ext cx="3383800"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722" name="Google Shape;722;p30"/>
          <p:cNvSpPr txBox="1">
            <a:spLocks noGrp="1"/>
          </p:cNvSpPr>
          <p:nvPr>
            <p:ph type="body" idx="1"/>
          </p:nvPr>
        </p:nvSpPr>
        <p:spPr>
          <a:xfrm>
            <a:off x="467544" y="1203598"/>
            <a:ext cx="8208912" cy="3354955"/>
          </a:xfrm>
          <a:noFill/>
          <a:ln>
            <a:noFill/>
          </a:ln>
        </p:spPr>
        <p:txBody>
          <a:bodyPr spcFirstLastPara="1" vert="horz" wrap="square" lIns="0" tIns="0" rIns="0" bIns="0" rtlCol="0" anchor="t" anchorCtr="0">
            <a:normAutofit fontScale="92500" lnSpcReduction="10000"/>
          </a:bodyPr>
          <a:lstStyle/>
          <a:p>
            <a:pPr marL="127000" indent="0">
              <a:buNone/>
            </a:pPr>
            <a:r>
              <a:rPr lang="en-US" b="1" err="1">
                <a:latin typeface="+mj-lt"/>
              </a:rPr>
              <a:t>Tehtävä</a:t>
            </a:r>
            <a:r>
              <a:rPr lang="en-US" b="1">
                <a:latin typeface="+mj-lt"/>
              </a:rPr>
              <a:t> 4: </a:t>
            </a:r>
            <a:r>
              <a:rPr lang="en-US" b="1" err="1">
                <a:latin typeface="+mj-lt"/>
              </a:rPr>
              <a:t>Miten</a:t>
            </a:r>
            <a:r>
              <a:rPr lang="en-US" b="1">
                <a:latin typeface="+mj-lt"/>
              </a:rPr>
              <a:t> </a:t>
            </a:r>
            <a:r>
              <a:rPr lang="en-US" b="1" err="1">
                <a:latin typeface="+mj-lt"/>
              </a:rPr>
              <a:t>käytännössä</a:t>
            </a:r>
            <a:r>
              <a:rPr lang="en-US" b="1">
                <a:latin typeface="+mj-lt"/>
              </a:rPr>
              <a:t>?</a:t>
            </a:r>
          </a:p>
          <a:p>
            <a:pPr marL="127000" indent="0">
              <a:buNone/>
            </a:pPr>
            <a:endParaRPr lang="en-US" b="1">
              <a:latin typeface="+mj-lt"/>
            </a:endParaRPr>
          </a:p>
          <a:p>
            <a:pPr marL="469900" indent="-342900">
              <a:buFont typeface="+mj-lt"/>
              <a:buAutoNum type="arabicPeriod"/>
            </a:pPr>
            <a:r>
              <a:rPr lang="en-US" err="1"/>
              <a:t>Jakaudumme</a:t>
            </a:r>
            <a:r>
              <a:rPr lang="en-US"/>
              <a:t> </a:t>
            </a:r>
            <a:r>
              <a:rPr lang="en-US" err="1"/>
              <a:t>pienryhmiin</a:t>
            </a:r>
            <a:r>
              <a:rPr lang="en-US"/>
              <a:t> 20 </a:t>
            </a:r>
            <a:r>
              <a:rPr lang="en-US" err="1"/>
              <a:t>minuutiksi</a:t>
            </a:r>
            <a:r>
              <a:rPr lang="en-US"/>
              <a:t>. </a:t>
            </a:r>
          </a:p>
          <a:p>
            <a:pPr marL="469900" indent="-342900">
              <a:buFont typeface="+mj-lt"/>
              <a:buAutoNum type="arabicPeriod"/>
            </a:pPr>
            <a:r>
              <a:rPr lang="en-US" b="1" err="1"/>
              <a:t>Kirjoittakaa</a:t>
            </a:r>
            <a:r>
              <a:rPr lang="en-US" b="1"/>
              <a:t> </a:t>
            </a:r>
            <a:r>
              <a:rPr lang="en-US" b="1" err="1"/>
              <a:t>jokainen</a:t>
            </a:r>
            <a:r>
              <a:rPr lang="en-US" b="1"/>
              <a:t> </a:t>
            </a:r>
            <a:r>
              <a:rPr lang="en-US" b="1" err="1"/>
              <a:t>visiovirkkeenne</a:t>
            </a:r>
            <a:r>
              <a:rPr lang="en-US" b="1"/>
              <a:t> </a:t>
            </a:r>
            <a:r>
              <a:rPr lang="en-US" b="1" err="1"/>
              <a:t>Miroon</a:t>
            </a:r>
            <a:r>
              <a:rPr lang="en-US" b="1"/>
              <a:t>.</a:t>
            </a:r>
          </a:p>
          <a:p>
            <a:pPr marL="469900" indent="-342900">
              <a:buFont typeface="+mj-lt"/>
              <a:buAutoNum type="arabicPeriod"/>
            </a:pPr>
            <a:r>
              <a:rPr lang="en-US" err="1"/>
              <a:t>Keskustelkaa</a:t>
            </a:r>
            <a:r>
              <a:rPr lang="en-US"/>
              <a:t>: </a:t>
            </a:r>
            <a:r>
              <a:rPr lang="en-US" err="1"/>
              <a:t>Mikä</a:t>
            </a:r>
            <a:r>
              <a:rPr lang="en-US"/>
              <a:t> on </a:t>
            </a:r>
            <a:r>
              <a:rPr lang="en-US" err="1"/>
              <a:t>yhteistä</a:t>
            </a:r>
            <a:r>
              <a:rPr lang="en-US"/>
              <a:t>? </a:t>
            </a:r>
            <a:r>
              <a:rPr lang="en-US" err="1"/>
              <a:t>Mikä</a:t>
            </a:r>
            <a:r>
              <a:rPr lang="en-US"/>
              <a:t> </a:t>
            </a:r>
            <a:r>
              <a:rPr lang="en-US" err="1"/>
              <a:t>erilaista</a:t>
            </a:r>
            <a:r>
              <a:rPr lang="en-US"/>
              <a:t>? </a:t>
            </a:r>
            <a:r>
              <a:rPr lang="en-US" err="1"/>
              <a:t>Kenen</a:t>
            </a:r>
            <a:r>
              <a:rPr lang="en-US"/>
              <a:t> </a:t>
            </a:r>
            <a:r>
              <a:rPr lang="en-US" err="1"/>
              <a:t>kannalta</a:t>
            </a:r>
            <a:r>
              <a:rPr lang="en-US"/>
              <a:t> </a:t>
            </a:r>
            <a:r>
              <a:rPr lang="en-US" err="1"/>
              <a:t>visiot</a:t>
            </a:r>
            <a:r>
              <a:rPr lang="en-US"/>
              <a:t> </a:t>
            </a:r>
            <a:r>
              <a:rPr lang="en-US" err="1"/>
              <a:t>ovat</a:t>
            </a:r>
            <a:r>
              <a:rPr lang="en-US"/>
              <a:t> </a:t>
            </a:r>
            <a:r>
              <a:rPr lang="en-US" err="1"/>
              <a:t>toivottavia</a:t>
            </a:r>
            <a:r>
              <a:rPr lang="en-US"/>
              <a:t>?</a:t>
            </a:r>
          </a:p>
          <a:p>
            <a:pPr marL="939800" lvl="1" indent="-342900">
              <a:buFont typeface="+mj-lt"/>
              <a:buAutoNum type="arabicPeriod"/>
            </a:pPr>
            <a:r>
              <a:rPr lang="en-US" err="1"/>
              <a:t>Keskustelusäännöt</a:t>
            </a:r>
            <a:r>
              <a:rPr lang="en-US"/>
              <a:t>: </a:t>
            </a:r>
            <a:r>
              <a:rPr lang="en-US" err="1"/>
              <a:t>Kuuntele</a:t>
            </a:r>
            <a:r>
              <a:rPr lang="en-US"/>
              <a:t>. Ole </a:t>
            </a:r>
            <a:r>
              <a:rPr lang="en-US" err="1"/>
              <a:t>kiltti</a:t>
            </a:r>
            <a:r>
              <a:rPr lang="en-US"/>
              <a:t> </a:t>
            </a:r>
            <a:r>
              <a:rPr lang="en-US" err="1"/>
              <a:t>toisille</a:t>
            </a:r>
            <a:r>
              <a:rPr lang="en-US"/>
              <a:t>. </a:t>
            </a:r>
            <a:r>
              <a:rPr lang="en-US" err="1"/>
              <a:t>Hyväksy</a:t>
            </a:r>
            <a:r>
              <a:rPr lang="en-US"/>
              <a:t> </a:t>
            </a:r>
            <a:r>
              <a:rPr lang="en-US" err="1"/>
              <a:t>erilaiset</a:t>
            </a:r>
            <a:r>
              <a:rPr lang="en-US"/>
              <a:t> </a:t>
            </a:r>
            <a:r>
              <a:rPr lang="en-US" err="1"/>
              <a:t>näkemykset</a:t>
            </a:r>
            <a:r>
              <a:rPr lang="en-US"/>
              <a:t> ja </a:t>
            </a:r>
            <a:r>
              <a:rPr lang="en-US" err="1"/>
              <a:t>kunnioita</a:t>
            </a:r>
            <a:r>
              <a:rPr lang="en-US"/>
              <a:t> </a:t>
            </a:r>
            <a:r>
              <a:rPr lang="en-US" err="1"/>
              <a:t>niitä</a:t>
            </a:r>
            <a:r>
              <a:rPr lang="en-US"/>
              <a:t>. </a:t>
            </a:r>
          </a:p>
          <a:p>
            <a:pPr marL="469900" indent="-342900">
              <a:buFont typeface="+mj-lt"/>
              <a:buAutoNum type="arabicPeriod"/>
            </a:pPr>
            <a:r>
              <a:rPr lang="en-US" err="1"/>
              <a:t>Valitkaa</a:t>
            </a:r>
            <a:r>
              <a:rPr lang="en-US"/>
              <a:t> </a:t>
            </a:r>
            <a:r>
              <a:rPr lang="en-US" err="1"/>
              <a:t>yhteinen</a:t>
            </a:r>
            <a:r>
              <a:rPr lang="en-US"/>
              <a:t> </a:t>
            </a:r>
            <a:r>
              <a:rPr lang="en-US" err="1"/>
              <a:t>visio</a:t>
            </a:r>
            <a:r>
              <a:rPr lang="en-US"/>
              <a:t> </a:t>
            </a:r>
            <a:r>
              <a:rPr lang="en-US" err="1"/>
              <a:t>äänestämällä</a:t>
            </a:r>
            <a:r>
              <a:rPr lang="en-US"/>
              <a:t>: </a:t>
            </a:r>
            <a:r>
              <a:rPr lang="en-US" err="1"/>
              <a:t>jokaisella</a:t>
            </a:r>
            <a:r>
              <a:rPr lang="en-US"/>
              <a:t> on </a:t>
            </a:r>
            <a:r>
              <a:rPr lang="en-US" err="1"/>
              <a:t>kolme</a:t>
            </a:r>
            <a:r>
              <a:rPr lang="en-US"/>
              <a:t> </a:t>
            </a:r>
            <a:r>
              <a:rPr lang="en-US" err="1"/>
              <a:t>ääntä</a:t>
            </a:r>
            <a:r>
              <a:rPr lang="en-US"/>
              <a:t> (=</a:t>
            </a:r>
            <a:r>
              <a:rPr lang="en-US" err="1"/>
              <a:t>palluraa</a:t>
            </a:r>
            <a:r>
              <a:rPr lang="en-US"/>
              <a:t>) </a:t>
            </a:r>
            <a:r>
              <a:rPr lang="en-US" err="1"/>
              <a:t>käytössään</a:t>
            </a:r>
            <a:r>
              <a:rPr lang="en-US"/>
              <a:t>. </a:t>
            </a:r>
          </a:p>
          <a:p>
            <a:pPr marL="469900" indent="-342900">
              <a:buFont typeface="+mj-lt"/>
              <a:buAutoNum type="arabicPeriod"/>
            </a:pPr>
            <a:r>
              <a:rPr lang="en-US" err="1"/>
              <a:t>Kirjoittakaa</a:t>
            </a:r>
            <a:r>
              <a:rPr lang="en-US"/>
              <a:t> </a:t>
            </a:r>
            <a:r>
              <a:rPr lang="en-US" err="1"/>
              <a:t>Miroon</a:t>
            </a:r>
            <a:r>
              <a:rPr lang="en-US"/>
              <a:t> </a:t>
            </a:r>
            <a:r>
              <a:rPr lang="en-US" err="1"/>
              <a:t>valitsemanne</a:t>
            </a:r>
            <a:r>
              <a:rPr lang="en-US"/>
              <a:t> </a:t>
            </a:r>
            <a:r>
              <a:rPr lang="en-US" err="1"/>
              <a:t>toivottavan</a:t>
            </a:r>
            <a:r>
              <a:rPr lang="en-US"/>
              <a:t> </a:t>
            </a:r>
            <a:r>
              <a:rPr lang="en-US" err="1"/>
              <a:t>tulevaisuuden</a:t>
            </a:r>
            <a:r>
              <a:rPr lang="en-US"/>
              <a:t> </a:t>
            </a:r>
            <a:r>
              <a:rPr lang="en-US" err="1"/>
              <a:t>pohjalta</a:t>
            </a:r>
            <a:r>
              <a:rPr lang="en-US"/>
              <a:t> </a:t>
            </a:r>
            <a:r>
              <a:rPr lang="en-US" err="1"/>
              <a:t>napakka</a:t>
            </a:r>
            <a:r>
              <a:rPr lang="en-US"/>
              <a:t>, </a:t>
            </a:r>
            <a:r>
              <a:rPr lang="en-US" err="1"/>
              <a:t>mahdollisimman</a:t>
            </a:r>
            <a:r>
              <a:rPr lang="en-US"/>
              <a:t> </a:t>
            </a:r>
            <a:r>
              <a:rPr lang="en-US" b="1" err="1"/>
              <a:t>konkreettinen</a:t>
            </a:r>
            <a:r>
              <a:rPr lang="en-US"/>
              <a:t> </a:t>
            </a:r>
            <a:r>
              <a:rPr lang="en-US" err="1"/>
              <a:t>visio</a:t>
            </a:r>
            <a:r>
              <a:rPr lang="en-US"/>
              <a:t> </a:t>
            </a:r>
            <a:r>
              <a:rPr lang="en-US" err="1"/>
              <a:t>muodossa</a:t>
            </a:r>
            <a:r>
              <a:rPr lang="en-US"/>
              <a:t>:  </a:t>
            </a:r>
          </a:p>
          <a:p>
            <a:pPr marL="596900" lvl="1" indent="0">
              <a:buNone/>
            </a:pPr>
            <a:endParaRPr lang="en-US"/>
          </a:p>
          <a:p>
            <a:pPr marL="596900" lvl="1" indent="0">
              <a:buNone/>
            </a:pPr>
            <a:r>
              <a:rPr lang="en-US" b="1" i="1"/>
              <a:t>“</a:t>
            </a:r>
            <a:r>
              <a:rPr lang="en-US" b="1" i="1" err="1"/>
              <a:t>Vuonna</a:t>
            </a:r>
            <a:r>
              <a:rPr lang="en-US" b="1" i="1"/>
              <a:t> 2050 </a:t>
            </a:r>
            <a:r>
              <a:rPr lang="en-US" b="1" i="1" err="1"/>
              <a:t>kuka</a:t>
            </a:r>
            <a:r>
              <a:rPr lang="en-US" b="1" i="1"/>
              <a:t>/</a:t>
            </a:r>
            <a:r>
              <a:rPr lang="en-US" b="1" i="1" err="1"/>
              <a:t>mikä</a:t>
            </a:r>
            <a:r>
              <a:rPr lang="en-US" b="1" i="1"/>
              <a:t>/</a:t>
            </a:r>
            <a:r>
              <a:rPr lang="en-US" b="1" i="1" err="1"/>
              <a:t>missä</a:t>
            </a:r>
            <a:r>
              <a:rPr lang="en-US" b="1" i="1"/>
              <a:t> + </a:t>
            </a:r>
            <a:r>
              <a:rPr lang="en-US" b="1" i="1" err="1"/>
              <a:t>verbi</a:t>
            </a:r>
            <a:r>
              <a:rPr lang="en-US" b="1" i="1"/>
              <a:t> + </a:t>
            </a:r>
            <a:r>
              <a:rPr lang="en-US" b="1" i="1" err="1"/>
              <a:t>mitä</a:t>
            </a:r>
            <a:r>
              <a:rPr lang="en-US" b="1" i="1"/>
              <a:t>” </a:t>
            </a:r>
          </a:p>
          <a:p>
            <a:pPr marL="596900" lvl="1" indent="0">
              <a:buNone/>
            </a:pPr>
            <a:r>
              <a:rPr lang="en-US" i="1"/>
              <a:t>(</a:t>
            </a:r>
            <a:r>
              <a:rPr lang="en-US" i="1" err="1"/>
              <a:t>esim</a:t>
            </a:r>
            <a:r>
              <a:rPr lang="en-US" i="1"/>
              <a:t>. “</a:t>
            </a:r>
            <a:r>
              <a:rPr lang="en-US" i="1" err="1"/>
              <a:t>Vuonna</a:t>
            </a:r>
            <a:r>
              <a:rPr lang="en-US" i="1"/>
              <a:t> 2050 </a:t>
            </a:r>
            <a:r>
              <a:rPr lang="en-US" i="1" err="1"/>
              <a:t>jokaisen</a:t>
            </a:r>
            <a:r>
              <a:rPr lang="en-US" i="1"/>
              <a:t> </a:t>
            </a:r>
            <a:r>
              <a:rPr lang="en-US" i="1" err="1"/>
              <a:t>suomalaisen</a:t>
            </a:r>
            <a:r>
              <a:rPr lang="en-US" i="1"/>
              <a:t> </a:t>
            </a:r>
            <a:r>
              <a:rPr lang="en-US" i="1" err="1"/>
              <a:t>hiilijalanjälki</a:t>
            </a:r>
            <a:r>
              <a:rPr lang="en-US" i="1"/>
              <a:t> on 80 % </a:t>
            </a:r>
            <a:r>
              <a:rPr lang="en-US" i="1" err="1"/>
              <a:t>pienempi</a:t>
            </a:r>
            <a:r>
              <a:rPr lang="en-US" i="1"/>
              <a:t> </a:t>
            </a:r>
            <a:r>
              <a:rPr lang="en-US" i="1" err="1"/>
              <a:t>kuin</a:t>
            </a:r>
            <a:r>
              <a:rPr lang="en-US" i="1"/>
              <a:t> </a:t>
            </a:r>
            <a:r>
              <a:rPr lang="en-US" i="1" err="1"/>
              <a:t>nyt</a:t>
            </a:r>
            <a:r>
              <a:rPr lang="en-US" i="1"/>
              <a:t>”)</a:t>
            </a:r>
          </a:p>
          <a:p>
            <a:pPr marL="596900" lvl="1" indent="0">
              <a:buNone/>
            </a:pPr>
            <a:endParaRPr lang="en-US"/>
          </a:p>
          <a:p>
            <a:pPr marL="127000" indent="0">
              <a:buNone/>
            </a:pPr>
            <a:r>
              <a:rPr lang="en-US" err="1"/>
              <a:t>Lopuksi</a:t>
            </a:r>
            <a:r>
              <a:rPr lang="en-US"/>
              <a:t> </a:t>
            </a:r>
            <a:r>
              <a:rPr lang="en-US" err="1"/>
              <a:t>palaamme</a:t>
            </a:r>
            <a:r>
              <a:rPr lang="en-US"/>
              <a:t> </a:t>
            </a:r>
            <a:r>
              <a:rPr lang="en-US" err="1"/>
              <a:t>jälleen</a:t>
            </a:r>
            <a:r>
              <a:rPr lang="en-US"/>
              <a:t> </a:t>
            </a:r>
            <a:r>
              <a:rPr lang="en-US" err="1"/>
              <a:t>yhteiseen</a:t>
            </a:r>
            <a:r>
              <a:rPr lang="en-US"/>
              <a:t>, </a:t>
            </a:r>
            <a:r>
              <a:rPr lang="en-US" err="1"/>
              <a:t>isoon</a:t>
            </a:r>
            <a:r>
              <a:rPr lang="en-US"/>
              <a:t> </a:t>
            </a:r>
            <a:r>
              <a:rPr lang="en-US" err="1"/>
              <a:t>ryhmään</a:t>
            </a:r>
            <a:r>
              <a:rPr lang="en-US"/>
              <a:t>. </a:t>
            </a:r>
          </a:p>
        </p:txBody>
      </p:sp>
      <p:sp>
        <p:nvSpPr>
          <p:cNvPr id="721" name="Google Shape;721;p30"/>
          <p:cNvSpPr txBox="1">
            <a:spLocks noGrp="1"/>
          </p:cNvSpPr>
          <p:nvPr>
            <p:ph type="title"/>
          </p:nvPr>
        </p:nvSpPr>
        <p:spPr>
          <a:noFill/>
          <a:ln>
            <a:noFill/>
          </a:ln>
        </p:spPr>
        <p:txBody>
          <a:bodyPr spcFirstLastPara="1" vert="horz" wrap="square" lIns="0" tIns="0" rIns="0" bIns="0" rtlCol="0" anchor="ctr" anchorCtr="0">
            <a:noAutofit/>
          </a:bodyPr>
          <a:lstStyle/>
          <a:p>
            <a:r>
              <a:rPr lang="en-US" err="1"/>
              <a:t>Jaetaan</a:t>
            </a:r>
            <a:r>
              <a:rPr lang="en-US"/>
              <a:t> </a:t>
            </a:r>
            <a:r>
              <a:rPr lang="en-US" err="1"/>
              <a:t>ajatuksiamme</a:t>
            </a:r>
            <a:r>
              <a:rPr lang="en-US"/>
              <a:t> </a:t>
            </a:r>
            <a:r>
              <a:rPr lang="en-US" err="1"/>
              <a:t>tulevaisuudesta</a:t>
            </a:r>
            <a:r>
              <a:rPr lang="en-US"/>
              <a:t> </a:t>
            </a:r>
            <a:r>
              <a:rPr lang="en-US" err="1"/>
              <a:t>pienryhmässä</a:t>
            </a:r>
            <a:r>
              <a:rPr lang="en-US"/>
              <a:t> ja </a:t>
            </a:r>
            <a:r>
              <a:rPr lang="en-US" err="1"/>
              <a:t>etsitään</a:t>
            </a:r>
            <a:r>
              <a:rPr lang="en-US"/>
              <a:t> </a:t>
            </a:r>
            <a:r>
              <a:rPr lang="en-US" err="1"/>
              <a:t>yhteinen</a:t>
            </a:r>
            <a:r>
              <a:rPr lang="en-US"/>
              <a:t> </a:t>
            </a:r>
            <a:r>
              <a:rPr lang="en-US" err="1"/>
              <a:t>suunta</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7" name="Google Shape;193;p4">
            <a:extLst>
              <a:ext uri="{FF2B5EF4-FFF2-40B4-BE49-F238E27FC236}">
                <a16:creationId xmlns:a16="http://schemas.microsoft.com/office/drawing/2014/main" id="{96D35AB6-9BB0-FF49-8F37-98B6586961B0}"/>
              </a:ext>
            </a:extLst>
          </p:cNvPr>
          <p:cNvSpPr txBox="1">
            <a:spLocks/>
          </p:cNvSpPr>
          <p:nvPr/>
        </p:nvSpPr>
        <p:spPr>
          <a:xfrm>
            <a:off x="1541637" y="3199796"/>
            <a:ext cx="4326425" cy="1369606"/>
          </a:xfrm>
          <a:prstGeom prst="rect">
            <a:avLst/>
          </a:prstGeom>
          <a:noFill/>
          <a:ln>
            <a:noFill/>
          </a:ln>
        </p:spPr>
        <p:txBody>
          <a:bodyPr spcFirstLastPara="1" wrap="square" lIns="0" tIns="0" rIns="0" bIns="0" anchor="t" anchorCtr="0">
            <a:spAutoFit/>
          </a:bodyPr>
          <a:lstStyle>
            <a:lvl1pPr marL="179388" indent="-179388" algn="l" defTabSz="457200" rtl="0" eaLnBrk="1" latinLnBrk="0" hangingPunct="1">
              <a:spcBef>
                <a:spcPct val="20000"/>
              </a:spcBef>
              <a:buFont typeface="Lucida Grande"/>
              <a:buChar char="-"/>
              <a:defRPr sz="1600" b="0" i="0" kern="1200">
                <a:solidFill>
                  <a:schemeClr val="tx1"/>
                </a:solidFill>
                <a:latin typeface="+mn-lt"/>
                <a:ea typeface="+mn-ea"/>
                <a:cs typeface="Georgia"/>
              </a:defRPr>
            </a:lvl1pPr>
            <a:lvl2pPr marL="357188" indent="-177800" algn="l" defTabSz="457200" rtl="0" eaLnBrk="1" latinLnBrk="0" hangingPunct="1">
              <a:spcBef>
                <a:spcPct val="20000"/>
              </a:spcBef>
              <a:buFont typeface="Georgia" panose="02040502050405020303" pitchFamily="18" charset="0"/>
              <a:buChar char="–"/>
              <a:defRPr sz="1400" b="0" i="0" kern="1200">
                <a:solidFill>
                  <a:schemeClr val="tx1"/>
                </a:solidFill>
                <a:latin typeface="+mn-lt"/>
                <a:ea typeface="+mn-ea"/>
                <a:cs typeface="Georgia"/>
              </a:defRPr>
            </a:lvl2pPr>
            <a:lvl3pPr marL="53657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3pPr>
            <a:lvl4pPr marL="72072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defTabSz="914400">
              <a:spcBef>
                <a:spcPts val="0"/>
              </a:spcBef>
              <a:buClr>
                <a:srgbClr val="000000"/>
              </a:buClr>
              <a:buSzPts val="3200"/>
              <a:buNone/>
              <a:defRPr/>
            </a:pPr>
            <a:r>
              <a:rPr lang="fi-FI" sz="2400" b="1" kern="0">
                <a:solidFill>
                  <a:srgbClr val="000000"/>
                </a:solidFill>
                <a:latin typeface="+mj-lt"/>
                <a:ea typeface="Georgia"/>
                <a:sym typeface="Georgia"/>
              </a:rPr>
              <a:t>Toimi ja vaikuta tulevaisuuteen.</a:t>
            </a:r>
          </a:p>
          <a:p>
            <a:pPr marL="0" lvl="0" indent="0" defTabSz="914400">
              <a:spcBef>
                <a:spcPts val="560"/>
              </a:spcBef>
              <a:buClr>
                <a:srgbClr val="000000"/>
              </a:buClr>
              <a:buSzPts val="2800"/>
              <a:buNone/>
              <a:defRPr/>
            </a:pPr>
            <a:r>
              <a:rPr lang="fi-FI" sz="1800" kern="0">
                <a:solidFill>
                  <a:srgbClr val="000000"/>
                </a:solidFill>
                <a:ea typeface="Georgia"/>
                <a:sym typeface="Georgia"/>
              </a:rPr>
              <a:t>Ai </a:t>
            </a:r>
            <a:r>
              <a:rPr lang="fi-FI" sz="1800" kern="0" err="1">
                <a:solidFill>
                  <a:srgbClr val="000000"/>
                </a:solidFill>
                <a:ea typeface="Georgia"/>
                <a:sym typeface="Georgia"/>
              </a:rPr>
              <a:t>miks</a:t>
            </a:r>
            <a:r>
              <a:rPr lang="fi-FI" sz="1800" kern="0">
                <a:solidFill>
                  <a:srgbClr val="000000"/>
                </a:solidFill>
                <a:ea typeface="Georgia"/>
                <a:sym typeface="Georgia"/>
              </a:rPr>
              <a:t>? Koska maailma muuttuu vain tekemällä.</a:t>
            </a:r>
            <a:endParaRPr lang="fi-FI" sz="1800" kern="0">
              <a:solidFill>
                <a:srgbClr val="000000"/>
              </a:solidFill>
              <a:latin typeface="Arial"/>
              <a:ea typeface="Arial"/>
              <a:cs typeface="Arial"/>
              <a:sym typeface="Arial"/>
            </a:endParaRPr>
          </a:p>
        </p:txBody>
      </p:sp>
      <p:sp>
        <p:nvSpPr>
          <p:cNvPr id="10" name="Google Shape;194;p4">
            <a:extLst>
              <a:ext uri="{FF2B5EF4-FFF2-40B4-BE49-F238E27FC236}">
                <a16:creationId xmlns:a16="http://schemas.microsoft.com/office/drawing/2014/main" id="{077313A0-B9E0-8F43-9D8C-81A646B6F563}"/>
              </a:ext>
              <a:ext uri="{C183D7F6-B498-43B3-948B-1728B52AA6E4}">
                <adec:decorative xmlns:adec="http://schemas.microsoft.com/office/drawing/2017/decorative" val="1"/>
              </a:ext>
            </a:extLst>
          </p:cNvPr>
          <p:cNvSpPr>
            <a:spLocks noChangeAspect="1"/>
          </p:cNvSpPr>
          <p:nvPr/>
        </p:nvSpPr>
        <p:spPr>
          <a:xfrm>
            <a:off x="539551" y="920537"/>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a:t>
            </a:r>
            <a:endParaRPr sz="2000" b="0" i="0" u="none" strike="noStrike" cap="none">
              <a:solidFill>
                <a:schemeClr val="dk1"/>
              </a:solidFill>
              <a:latin typeface="Arial Black"/>
              <a:ea typeface="Arial Black"/>
              <a:cs typeface="Arial Black"/>
              <a:sym typeface="Arial Black"/>
            </a:endParaRPr>
          </a:p>
        </p:txBody>
      </p:sp>
      <p:sp>
        <p:nvSpPr>
          <p:cNvPr id="12" name="Google Shape;194;p4">
            <a:extLst>
              <a:ext uri="{FF2B5EF4-FFF2-40B4-BE49-F238E27FC236}">
                <a16:creationId xmlns:a16="http://schemas.microsoft.com/office/drawing/2014/main" id="{78D28190-FA1F-2A4B-8875-CE329E8E4F4B}"/>
              </a:ext>
              <a:ext uri="{C183D7F6-B498-43B3-948B-1728B52AA6E4}">
                <adec:decorative xmlns:adec="http://schemas.microsoft.com/office/drawing/2017/decorative" val="1"/>
              </a:ext>
            </a:extLst>
          </p:cNvPr>
          <p:cNvSpPr>
            <a:spLocks noChangeAspect="1"/>
          </p:cNvSpPr>
          <p:nvPr/>
        </p:nvSpPr>
        <p:spPr>
          <a:xfrm>
            <a:off x="539551" y="1757780"/>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latin typeface="Arial Black"/>
                <a:ea typeface="Arial Black"/>
                <a:cs typeface="Arial Black"/>
                <a:sym typeface="Arial Black"/>
              </a:rPr>
              <a:t>1</a:t>
            </a:r>
            <a:endParaRPr sz="2000" b="0" i="0" u="none" strike="noStrike" cap="none">
              <a:latin typeface="Arial Black"/>
              <a:ea typeface="Arial Black"/>
              <a:cs typeface="Arial Black"/>
              <a:sym typeface="Arial Black"/>
            </a:endParaRPr>
          </a:p>
        </p:txBody>
      </p:sp>
      <p:sp>
        <p:nvSpPr>
          <p:cNvPr id="14" name="Google Shape;194;p4">
            <a:extLst>
              <a:ext uri="{FF2B5EF4-FFF2-40B4-BE49-F238E27FC236}">
                <a16:creationId xmlns:a16="http://schemas.microsoft.com/office/drawing/2014/main" id="{AC609DAC-1DC3-6340-B0F7-0312B1BF401B}"/>
              </a:ext>
              <a:ext uri="{C183D7F6-B498-43B3-948B-1728B52AA6E4}">
                <adec:decorative xmlns:adec="http://schemas.microsoft.com/office/drawing/2017/decorative" val="1"/>
              </a:ext>
            </a:extLst>
          </p:cNvPr>
          <p:cNvSpPr>
            <a:spLocks noChangeAspect="1"/>
          </p:cNvSpPr>
          <p:nvPr/>
        </p:nvSpPr>
        <p:spPr>
          <a:xfrm>
            <a:off x="539551" y="2595023"/>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latin typeface="Arial Black"/>
                <a:ea typeface="Arial Black"/>
                <a:cs typeface="Arial Black"/>
                <a:sym typeface="Arial Black"/>
              </a:rPr>
              <a:t>2</a:t>
            </a:r>
            <a:endParaRPr sz="2000" b="0" i="0" u="none" strike="noStrike" cap="none">
              <a:latin typeface="Arial Black"/>
              <a:ea typeface="Arial Black"/>
              <a:cs typeface="Arial Black"/>
              <a:sym typeface="Arial Black"/>
            </a:endParaRPr>
          </a:p>
        </p:txBody>
      </p:sp>
      <p:sp>
        <p:nvSpPr>
          <p:cNvPr id="16" name="Google Shape;194;p4">
            <a:extLst>
              <a:ext uri="{FF2B5EF4-FFF2-40B4-BE49-F238E27FC236}">
                <a16:creationId xmlns:a16="http://schemas.microsoft.com/office/drawing/2014/main" id="{E299CEE6-D337-6641-90E4-16A3137C4E2A}"/>
              </a:ext>
              <a:ext uri="{C183D7F6-B498-43B3-948B-1728B52AA6E4}">
                <adec:decorative xmlns:adec="http://schemas.microsoft.com/office/drawing/2017/decorative" val="1"/>
              </a:ext>
            </a:extLst>
          </p:cNvPr>
          <p:cNvSpPr>
            <a:spLocks noChangeAspect="1"/>
          </p:cNvSpPr>
          <p:nvPr/>
        </p:nvSpPr>
        <p:spPr>
          <a:xfrm>
            <a:off x="539551" y="3432266"/>
            <a:ext cx="720000" cy="720000"/>
          </a:xfrm>
          <a:prstGeom prst="ellipse">
            <a:avLst/>
          </a:prstGeom>
          <a:solidFill>
            <a:schemeClr val="tx1"/>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bg1"/>
                </a:solidFill>
                <a:latin typeface="Arial Black"/>
                <a:ea typeface="Arial Black"/>
                <a:cs typeface="Arial Black"/>
                <a:sym typeface="Arial Black"/>
              </a:rPr>
              <a:t>3</a:t>
            </a:r>
            <a:endParaRPr sz="2000" b="0" i="0" u="none" strike="noStrike" cap="none">
              <a:solidFill>
                <a:schemeClr val="bg1"/>
              </a:solidFill>
              <a:latin typeface="Arial Black"/>
              <a:ea typeface="Arial Black"/>
              <a:cs typeface="Arial Black"/>
              <a:sym typeface="Arial Black"/>
            </a:endParaRPr>
          </a:p>
        </p:txBody>
      </p:sp>
      <p:pic>
        <p:nvPicPr>
          <p:cNvPr id="3" name="Kuva 2" descr="Mustavalkoinen kuva työkalupakista.">
            <a:extLst>
              <a:ext uri="{FF2B5EF4-FFF2-40B4-BE49-F238E27FC236}">
                <a16:creationId xmlns:a16="http://schemas.microsoft.com/office/drawing/2014/main" id="{C185226D-F2E7-48CE-911C-5B01D0874F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728" y="2746008"/>
            <a:ext cx="4113985" cy="2723458"/>
          </a:xfrm>
          <a:prstGeom prst="rect">
            <a:avLst/>
          </a:prstGeom>
        </p:spPr>
      </p:pic>
      <p:sp>
        <p:nvSpPr>
          <p:cNvPr id="2" name="Otsikko 1">
            <a:extLst>
              <a:ext uri="{FF2B5EF4-FFF2-40B4-BE49-F238E27FC236}">
                <a16:creationId xmlns:a16="http://schemas.microsoft.com/office/drawing/2014/main" id="{4C8752B4-5E81-4A6F-BD3D-D810B9C5F42B}"/>
              </a:ext>
            </a:extLst>
          </p:cNvPr>
          <p:cNvSpPr>
            <a:spLocks noGrp="1"/>
          </p:cNvSpPr>
          <p:nvPr>
            <p:ph type="title" idx="4294967295"/>
          </p:nvPr>
        </p:nvSpPr>
        <p:spPr>
          <a:xfrm>
            <a:off x="0" y="-887538"/>
            <a:ext cx="8208912" cy="808773"/>
          </a:xfrm>
        </p:spPr>
        <p:txBody>
          <a:bodyPr/>
          <a:lstStyle/>
          <a:p>
            <a:r>
              <a:rPr lang="fi-FI"/>
              <a:t>Toimi-osio</a:t>
            </a:r>
          </a:p>
        </p:txBody>
      </p:sp>
    </p:spTree>
    <p:extLst>
      <p:ext uri="{BB962C8B-B14F-4D97-AF65-F5344CB8AC3E}">
        <p14:creationId xmlns:p14="http://schemas.microsoft.com/office/powerpoint/2010/main" val="842923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pic>
        <p:nvPicPr>
          <p:cNvPr id="8" name="Picture 7" descr="Taustalla All Male Panel teksti ja edessä istuvia miehiä keskustelemassa.">
            <a:extLst>
              <a:ext uri="{FF2B5EF4-FFF2-40B4-BE49-F238E27FC236}">
                <a16:creationId xmlns:a16="http://schemas.microsoft.com/office/drawing/2014/main" id="{4A41E121-11E2-F747-A36C-F45C0B3B98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10693" y="1203325"/>
            <a:ext cx="5233307" cy="3234750"/>
          </a:xfrm>
          <a:prstGeom prst="rect">
            <a:avLst/>
          </a:prstGeom>
        </p:spPr>
      </p:pic>
      <p:pic>
        <p:nvPicPr>
          <p:cNvPr id="785" name="Google Shape;785;p37" descr="Pyöreä merkki, jonka sisällä kuva näyttelijä David Hasselhofista näyttämässä peukkua."/>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450488" y="2932372"/>
            <a:ext cx="1653500" cy="1668590"/>
          </a:xfrm>
          <a:prstGeom prst="rect">
            <a:avLst/>
          </a:prstGeom>
          <a:noFill/>
          <a:ln>
            <a:noFill/>
          </a:ln>
        </p:spPr>
      </p:pic>
      <p:sp>
        <p:nvSpPr>
          <p:cNvPr id="784" name="Google Shape;784;p37"/>
          <p:cNvSpPr txBox="1">
            <a:spLocks noGrp="1"/>
          </p:cNvSpPr>
          <p:nvPr>
            <p:ph type="body" idx="1"/>
          </p:nvPr>
        </p:nvSpPr>
        <p:spPr>
          <a:xfrm>
            <a:off x="944723" y="1395426"/>
            <a:ext cx="2665031" cy="3313113"/>
          </a:xfrm>
          <a:noFill/>
          <a:ln>
            <a:noFill/>
          </a:ln>
        </p:spPr>
        <p:txBody>
          <a:bodyPr spcFirstLastPara="1" wrap="square" lIns="0" tIns="0" rIns="0" bIns="0" anchor="t" anchorCtr="0">
            <a:noAutofit/>
          </a:bodyPr>
          <a:lstStyle/>
          <a:p>
            <a:pPr marL="127000" lvl="0" indent="0">
              <a:buNone/>
            </a:pPr>
            <a:r>
              <a:rPr lang="en-US" err="1"/>
              <a:t>Tutkija</a:t>
            </a:r>
            <a:r>
              <a:rPr lang="en-US"/>
              <a:t> </a:t>
            </a:r>
            <a:r>
              <a:rPr lang="en-US" err="1"/>
              <a:t>Saara</a:t>
            </a:r>
            <a:r>
              <a:rPr lang="en-US"/>
              <a:t> </a:t>
            </a:r>
            <a:r>
              <a:rPr lang="en-US" err="1"/>
              <a:t>Särmän</a:t>
            </a:r>
            <a:r>
              <a:rPr lang="en-US"/>
              <a:t> David Hasselhoff -</a:t>
            </a:r>
            <a:r>
              <a:rPr lang="en-US" err="1"/>
              <a:t>meemin</a:t>
            </a:r>
            <a:r>
              <a:rPr lang="en-US"/>
              <a:t> </a:t>
            </a:r>
            <a:r>
              <a:rPr lang="en-US" err="1"/>
              <a:t>myötä</a:t>
            </a:r>
            <a:r>
              <a:rPr lang="en-US"/>
              <a:t> "</a:t>
            </a:r>
            <a:r>
              <a:rPr lang="en-US" err="1"/>
              <a:t>miespaneeleista</a:t>
            </a:r>
            <a:r>
              <a:rPr lang="en-US"/>
              <a:t>" </a:t>
            </a:r>
            <a:r>
              <a:rPr lang="en-US" err="1"/>
              <a:t>kasvoi</a:t>
            </a:r>
            <a:r>
              <a:rPr lang="en-US"/>
              <a:t> </a:t>
            </a:r>
            <a:r>
              <a:rPr lang="en-US" err="1"/>
              <a:t>kansainvälistä</a:t>
            </a:r>
            <a:r>
              <a:rPr lang="en-US"/>
              <a:t> </a:t>
            </a:r>
            <a:r>
              <a:rPr lang="en-US" err="1"/>
              <a:t>mainetta</a:t>
            </a:r>
            <a:r>
              <a:rPr lang="en-US"/>
              <a:t> </a:t>
            </a:r>
            <a:r>
              <a:rPr lang="en-US" err="1"/>
              <a:t>niittänyt</a:t>
            </a:r>
            <a:r>
              <a:rPr lang="en-US"/>
              <a:t> </a:t>
            </a:r>
            <a:r>
              <a:rPr lang="en-US" err="1"/>
              <a:t>viraali-ilmiö</a:t>
            </a:r>
            <a:r>
              <a:rPr lang="en-US"/>
              <a:t>.</a:t>
            </a:r>
          </a:p>
        </p:txBody>
      </p:sp>
      <p:sp>
        <p:nvSpPr>
          <p:cNvPr id="783" name="Google Shape;783;p37"/>
          <p:cNvSpPr txBox="1">
            <a:spLocks noGrp="1"/>
          </p:cNvSpPr>
          <p:nvPr>
            <p:ph type="title"/>
          </p:nvPr>
        </p:nvSpPr>
        <p:spPr>
          <a:xfrm>
            <a:off x="467545" y="267494"/>
            <a:ext cx="8208912" cy="808773"/>
          </a:xfrm>
          <a:noFill/>
          <a:ln>
            <a:noFill/>
          </a:ln>
        </p:spPr>
        <p:txBody>
          <a:bodyPr spcFirstLastPara="1" wrap="square" lIns="0" tIns="0" rIns="0" bIns="0" anchor="ctr" anchorCtr="0">
            <a:noAutofit/>
          </a:bodyPr>
          <a:lstStyle/>
          <a:p>
            <a:pPr lvl="0"/>
            <a:r>
              <a:rPr lang="en-US"/>
              <a:t>Tarina meemistä, joka vaikutti ajatusmalleihin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F3CBFA30-605E-41BA-BB0A-0435BE4DA9ED}"/>
              </a:ext>
            </a:extLst>
          </p:cNvPr>
          <p:cNvSpPr>
            <a:spLocks noGrp="1"/>
          </p:cNvSpPr>
          <p:nvPr>
            <p:ph type="title"/>
          </p:nvPr>
        </p:nvSpPr>
        <p:spPr/>
        <p:txBody>
          <a:bodyPr/>
          <a:lstStyle/>
          <a:p>
            <a:r>
              <a:rPr lang="en-US" err="1"/>
              <a:t>Muutoksen</a:t>
            </a:r>
            <a:r>
              <a:rPr lang="en-US"/>
              <a:t> </a:t>
            </a:r>
            <a:r>
              <a:rPr lang="en-US" err="1"/>
              <a:t>tasot</a:t>
            </a:r>
            <a:endParaRPr lang="fi-FI"/>
          </a:p>
        </p:txBody>
      </p:sp>
      <p:sp>
        <p:nvSpPr>
          <p:cNvPr id="23" name="Google Shape;269;p9">
            <a:extLst>
              <a:ext uri="{FF2B5EF4-FFF2-40B4-BE49-F238E27FC236}">
                <a16:creationId xmlns:a16="http://schemas.microsoft.com/office/drawing/2014/main" id="{53B773CA-4E0C-A346-8C89-BB3C40F530A7}"/>
              </a:ext>
            </a:extLst>
          </p:cNvPr>
          <p:cNvSpPr txBox="1"/>
          <p:nvPr/>
        </p:nvSpPr>
        <p:spPr>
          <a:xfrm>
            <a:off x="0" y="4228652"/>
            <a:ext cx="1185598" cy="914848"/>
          </a:xfrm>
          <a:prstGeom prst="rect">
            <a:avLst/>
          </a:prstGeom>
          <a:noFill/>
          <a:ln>
            <a:noFill/>
          </a:ln>
        </p:spPr>
        <p:txBody>
          <a:bodyPr spcFirstLastPara="1" wrap="square" lIns="144000" tIns="0" rIns="0" bIns="144000" anchor="t" anchorCtr="0">
            <a:spAutoFit/>
          </a:bodyPr>
          <a:lstStyle/>
          <a:p>
            <a:pPr defTabSz="1219139">
              <a:defRPr/>
            </a:pPr>
            <a:r>
              <a:rPr lang="fi-FI" sz="1000">
                <a:solidFill>
                  <a:srgbClr val="000000"/>
                </a:solidFill>
                <a:latin typeface="+mn-lt"/>
              </a:rPr>
              <a:t>Mukaillen: </a:t>
            </a:r>
            <a:r>
              <a:rPr lang="fi-FI" sz="1000" err="1">
                <a:solidFill>
                  <a:srgbClr val="000000"/>
                </a:solidFill>
                <a:latin typeface="+mn-lt"/>
              </a:rPr>
              <a:t>Laininen</a:t>
            </a:r>
            <a:r>
              <a:rPr lang="fi-FI" sz="1000">
                <a:solidFill>
                  <a:srgbClr val="000000"/>
                </a:solidFill>
                <a:latin typeface="+mn-lt"/>
              </a:rPr>
              <a:t> 2018; </a:t>
            </a:r>
            <a:br>
              <a:rPr lang="fi-FI" sz="1000">
                <a:solidFill>
                  <a:srgbClr val="000000"/>
                </a:solidFill>
                <a:latin typeface="+mn-lt"/>
              </a:rPr>
            </a:br>
            <a:r>
              <a:rPr lang="fi-FI" sz="1000" err="1">
                <a:solidFill>
                  <a:srgbClr val="000000"/>
                </a:solidFill>
                <a:latin typeface="+mn-lt"/>
              </a:rPr>
              <a:t>O´Brien</a:t>
            </a:r>
            <a:r>
              <a:rPr lang="fi-FI" sz="1000">
                <a:solidFill>
                  <a:srgbClr val="000000"/>
                </a:solidFill>
                <a:latin typeface="+mn-lt"/>
              </a:rPr>
              <a:t> &amp; </a:t>
            </a:r>
            <a:r>
              <a:rPr lang="fi-FI" sz="1000" err="1">
                <a:solidFill>
                  <a:srgbClr val="000000"/>
                </a:solidFill>
                <a:latin typeface="+mn-lt"/>
              </a:rPr>
              <a:t>Sygna</a:t>
            </a:r>
            <a:r>
              <a:rPr lang="fi-FI" sz="1000">
                <a:solidFill>
                  <a:srgbClr val="000000"/>
                </a:solidFill>
                <a:latin typeface="+mn-lt"/>
              </a:rPr>
              <a:t> 2013; </a:t>
            </a:r>
            <a:br>
              <a:rPr lang="fi-FI" sz="1000">
                <a:solidFill>
                  <a:srgbClr val="000000"/>
                </a:solidFill>
                <a:latin typeface="+mn-lt"/>
              </a:rPr>
            </a:br>
            <a:r>
              <a:rPr lang="fi-FI" sz="1000" err="1">
                <a:solidFill>
                  <a:srgbClr val="000000"/>
                </a:solidFill>
                <a:latin typeface="+mn-lt"/>
              </a:rPr>
              <a:t>Sharma</a:t>
            </a:r>
            <a:r>
              <a:rPr lang="fi-FI" sz="1000">
                <a:solidFill>
                  <a:srgbClr val="000000"/>
                </a:solidFill>
                <a:latin typeface="+mn-lt"/>
              </a:rPr>
              <a:t> 2007.</a:t>
            </a:r>
          </a:p>
        </p:txBody>
      </p:sp>
      <p:grpSp>
        <p:nvGrpSpPr>
          <p:cNvPr id="24" name="Group 23" descr="Ympyrä, jossa on kolme kehää sisäkkäin. Sisimmäinen on numero 1, keskimmäinen numero 2 ja ulommainen numero 3. Ympyrä kuvaa erilaisten tekojen vaikutusten laajuutta niin, että sisimmän ympyrän vaikutukset ovat pienimpiä ja vastaavasti uloimman ympyrän vaikutukset laajimpia.">
            <a:extLst>
              <a:ext uri="{FF2B5EF4-FFF2-40B4-BE49-F238E27FC236}">
                <a16:creationId xmlns:a16="http://schemas.microsoft.com/office/drawing/2014/main" id="{94715E85-B794-E34C-88B9-B6D75E458142}"/>
              </a:ext>
            </a:extLst>
          </p:cNvPr>
          <p:cNvGrpSpPr/>
          <p:nvPr/>
        </p:nvGrpSpPr>
        <p:grpSpPr>
          <a:xfrm>
            <a:off x="1390655" y="1819270"/>
            <a:ext cx="6362690" cy="6362690"/>
            <a:chOff x="2293530" y="1897912"/>
            <a:chExt cx="6414488" cy="6414488"/>
          </a:xfrm>
        </p:grpSpPr>
        <p:sp>
          <p:nvSpPr>
            <p:cNvPr id="25" name="Oval 24">
              <a:extLst>
                <a:ext uri="{FF2B5EF4-FFF2-40B4-BE49-F238E27FC236}">
                  <a16:creationId xmlns:a16="http://schemas.microsoft.com/office/drawing/2014/main" id="{4F740DDB-8786-DC42-92D9-BA343436828C}"/>
                </a:ext>
              </a:extLst>
            </p:cNvPr>
            <p:cNvSpPr/>
            <p:nvPr/>
          </p:nvSpPr>
          <p:spPr>
            <a:xfrm>
              <a:off x="2442327" y="2046709"/>
              <a:ext cx="6116894" cy="61168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26" name="Oval 25">
              <a:extLst>
                <a:ext uri="{FF2B5EF4-FFF2-40B4-BE49-F238E27FC236}">
                  <a16:creationId xmlns:a16="http://schemas.microsoft.com/office/drawing/2014/main" id="{8F0D8870-33D7-1C44-831F-5F130C538BA4}"/>
                </a:ext>
              </a:extLst>
            </p:cNvPr>
            <p:cNvSpPr/>
            <p:nvPr/>
          </p:nvSpPr>
          <p:spPr>
            <a:xfrm>
              <a:off x="3199296" y="2803678"/>
              <a:ext cx="4602956" cy="4602956"/>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27" name="Oval 26">
              <a:extLst>
                <a:ext uri="{FF2B5EF4-FFF2-40B4-BE49-F238E27FC236}">
                  <a16:creationId xmlns:a16="http://schemas.microsoft.com/office/drawing/2014/main" id="{8C69E079-D9BC-BD45-A23A-52EA67B89229}"/>
                </a:ext>
              </a:extLst>
            </p:cNvPr>
            <p:cNvSpPr/>
            <p:nvPr/>
          </p:nvSpPr>
          <p:spPr>
            <a:xfrm>
              <a:off x="4227552" y="3831934"/>
              <a:ext cx="2637728" cy="2637728"/>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grpSp>
          <p:nvGrpSpPr>
            <p:cNvPr id="28" name="Group 27">
              <a:extLst>
                <a:ext uri="{FF2B5EF4-FFF2-40B4-BE49-F238E27FC236}">
                  <a16:creationId xmlns:a16="http://schemas.microsoft.com/office/drawing/2014/main" id="{646C17B5-C046-8847-8B06-AEC09502A38F}"/>
                </a:ext>
              </a:extLst>
            </p:cNvPr>
            <p:cNvGrpSpPr/>
            <p:nvPr/>
          </p:nvGrpSpPr>
          <p:grpSpPr>
            <a:xfrm>
              <a:off x="2293530" y="1897912"/>
              <a:ext cx="6414488" cy="6414488"/>
              <a:chOff x="1437972" y="2228025"/>
              <a:chExt cx="9157698" cy="9157698"/>
            </a:xfrm>
          </p:grpSpPr>
          <p:sp>
            <p:nvSpPr>
              <p:cNvPr id="32" name="Oval 31">
                <a:extLst>
                  <a:ext uri="{FF2B5EF4-FFF2-40B4-BE49-F238E27FC236}">
                    <a16:creationId xmlns:a16="http://schemas.microsoft.com/office/drawing/2014/main" id="{D08BD095-A7A4-A14D-8435-E1E3824C0952}"/>
                  </a:ext>
                </a:extLst>
              </p:cNvPr>
              <p:cNvSpPr/>
              <p:nvPr/>
            </p:nvSpPr>
            <p:spPr>
              <a:xfrm>
                <a:off x="1437972" y="2228025"/>
                <a:ext cx="9157698" cy="915769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33" name="Oval 32">
                <a:extLst>
                  <a:ext uri="{FF2B5EF4-FFF2-40B4-BE49-F238E27FC236}">
                    <a16:creationId xmlns:a16="http://schemas.microsoft.com/office/drawing/2014/main" id="{809319BE-C92C-D74D-A596-F92DE16BC145}"/>
                  </a:ext>
                </a:extLst>
              </p:cNvPr>
              <p:cNvSpPr/>
              <p:nvPr/>
            </p:nvSpPr>
            <p:spPr>
              <a:xfrm>
                <a:off x="2948184" y="3738237"/>
                <a:ext cx="6137274" cy="613727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34" name="Oval 33">
                <a:extLst>
                  <a:ext uri="{FF2B5EF4-FFF2-40B4-BE49-F238E27FC236}">
                    <a16:creationId xmlns:a16="http://schemas.microsoft.com/office/drawing/2014/main" id="{CB42A0BD-9007-F94B-A31D-EC4F64A5A944}"/>
                  </a:ext>
                </a:extLst>
              </p:cNvPr>
              <p:cNvSpPr/>
              <p:nvPr/>
            </p:nvSpPr>
            <p:spPr>
              <a:xfrm>
                <a:off x="4389819" y="5163775"/>
                <a:ext cx="3400424" cy="340042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grpSp>
      </p:grpSp>
      <p:grpSp>
        <p:nvGrpSpPr>
          <p:cNvPr id="38" name="Group 37">
            <a:extLst>
              <a:ext uri="{FF2B5EF4-FFF2-40B4-BE49-F238E27FC236}">
                <a16:creationId xmlns:a16="http://schemas.microsoft.com/office/drawing/2014/main" id="{1A7771BD-2C53-4F43-BFA8-092D9469421A}"/>
              </a:ext>
              <a:ext uri="{C183D7F6-B498-43B3-948B-1728B52AA6E4}">
                <adec:decorative xmlns:adec="http://schemas.microsoft.com/office/drawing/2017/decorative" val="1"/>
              </a:ext>
            </a:extLst>
          </p:cNvPr>
          <p:cNvGrpSpPr/>
          <p:nvPr/>
        </p:nvGrpSpPr>
        <p:grpSpPr>
          <a:xfrm>
            <a:off x="2956405" y="3795121"/>
            <a:ext cx="3321735" cy="836161"/>
            <a:chOff x="171405" y="1133783"/>
            <a:chExt cx="3321735" cy="836161"/>
          </a:xfrm>
        </p:grpSpPr>
        <p:sp>
          <p:nvSpPr>
            <p:cNvPr id="39" name="TextBox 38">
              <a:extLst>
                <a:ext uri="{FF2B5EF4-FFF2-40B4-BE49-F238E27FC236}">
                  <a16:creationId xmlns:a16="http://schemas.microsoft.com/office/drawing/2014/main" id="{4B03D524-DC05-6D4C-89F0-62834D9AEFDB}"/>
                </a:ext>
              </a:extLst>
            </p:cNvPr>
            <p:cNvSpPr txBox="1"/>
            <p:nvPr/>
          </p:nvSpPr>
          <p:spPr>
            <a:xfrm>
              <a:off x="171405" y="1600612"/>
              <a:ext cx="3321735" cy="369332"/>
            </a:xfrm>
            <a:prstGeom prst="rect">
              <a:avLst/>
            </a:prstGeom>
            <a:noFill/>
          </p:spPr>
          <p:txBody>
            <a:bodyPr wrap="square" rtlCol="0">
              <a:spAutoFit/>
            </a:bodyPr>
            <a:lstStyle/>
            <a:p>
              <a:pPr algn="ctr" defTabSz="685766">
                <a:defRPr/>
              </a:pPr>
              <a:r>
                <a:rPr lang="fi-FI">
                  <a:solidFill>
                    <a:srgbClr val="000000"/>
                  </a:solidFill>
                  <a:latin typeface="+mn-lt"/>
                  <a:cs typeface="Arial Black" panose="020B0604020202020204" pitchFamily="34" charset="0"/>
                </a:rPr>
                <a:t>Käyttäytyminen</a:t>
              </a:r>
            </a:p>
          </p:txBody>
        </p:sp>
        <p:sp>
          <p:nvSpPr>
            <p:cNvPr id="40" name="Google Shape;194;p4">
              <a:extLst>
                <a:ext uri="{FF2B5EF4-FFF2-40B4-BE49-F238E27FC236}">
                  <a16:creationId xmlns:a16="http://schemas.microsoft.com/office/drawing/2014/main" id="{FC925326-C0AC-A944-915C-9D7C6079AAB4}"/>
                </a:ext>
              </a:extLst>
            </p:cNvPr>
            <p:cNvSpPr>
              <a:spLocks noChangeAspect="1"/>
            </p:cNvSpPr>
            <p:nvPr/>
          </p:nvSpPr>
          <p:spPr>
            <a:xfrm>
              <a:off x="1607033" y="1133783"/>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1100">
                  <a:solidFill>
                    <a:schemeClr val="dk1"/>
                  </a:solidFill>
                  <a:latin typeface="Arial Black"/>
                  <a:ea typeface="Arial Black"/>
                  <a:cs typeface="Arial Black"/>
                  <a:sym typeface="Arial Black"/>
                </a:rPr>
                <a:t>1</a:t>
              </a:r>
              <a:endParaRPr sz="1100" b="0" i="0" u="none" strike="noStrike" cap="none">
                <a:solidFill>
                  <a:schemeClr val="dk1"/>
                </a:solidFill>
                <a:latin typeface="Arial Black"/>
                <a:ea typeface="Arial Black"/>
                <a:cs typeface="Arial Black"/>
                <a:sym typeface="Arial Black"/>
              </a:endParaRPr>
            </a:p>
          </p:txBody>
        </p:sp>
      </p:grpSp>
      <p:grpSp>
        <p:nvGrpSpPr>
          <p:cNvPr id="41" name="Group 40">
            <a:extLst>
              <a:ext uri="{FF2B5EF4-FFF2-40B4-BE49-F238E27FC236}">
                <a16:creationId xmlns:a16="http://schemas.microsoft.com/office/drawing/2014/main" id="{33E243C4-A878-0F4F-B934-DFE82AD175CB}"/>
              </a:ext>
              <a:ext uri="{C183D7F6-B498-43B3-948B-1728B52AA6E4}">
                <adec:decorative xmlns:adec="http://schemas.microsoft.com/office/drawing/2017/decorative" val="1"/>
              </a:ext>
            </a:extLst>
          </p:cNvPr>
          <p:cNvGrpSpPr/>
          <p:nvPr/>
        </p:nvGrpSpPr>
        <p:grpSpPr>
          <a:xfrm>
            <a:off x="3590851" y="2723791"/>
            <a:ext cx="1998365" cy="836161"/>
            <a:chOff x="3618090" y="2661646"/>
            <a:chExt cx="1998365" cy="836161"/>
          </a:xfrm>
        </p:grpSpPr>
        <p:sp>
          <p:nvSpPr>
            <p:cNvPr id="42" name="TextBox 41">
              <a:extLst>
                <a:ext uri="{FF2B5EF4-FFF2-40B4-BE49-F238E27FC236}">
                  <a16:creationId xmlns:a16="http://schemas.microsoft.com/office/drawing/2014/main" id="{9317AC5D-A9A9-4342-9402-BD823C4FC6D6}"/>
                </a:ext>
              </a:extLst>
            </p:cNvPr>
            <p:cNvSpPr txBox="1"/>
            <p:nvPr/>
          </p:nvSpPr>
          <p:spPr>
            <a:xfrm>
              <a:off x="3618090" y="3128475"/>
              <a:ext cx="1998365" cy="369332"/>
            </a:xfrm>
            <a:prstGeom prst="rect">
              <a:avLst/>
            </a:prstGeom>
            <a:noFill/>
          </p:spPr>
          <p:txBody>
            <a:bodyPr wrap="square" rtlCol="0">
              <a:spAutoFit/>
            </a:bodyPr>
            <a:lstStyle/>
            <a:p>
              <a:pPr algn="ctr" defTabSz="685766">
                <a:defRPr/>
              </a:pPr>
              <a:r>
                <a:rPr lang="fi-FI">
                  <a:solidFill>
                    <a:srgbClr val="000000"/>
                  </a:solidFill>
                  <a:latin typeface="+mn-lt"/>
                  <a:cs typeface="Arial Black" panose="020B0604020202020204" pitchFamily="34" charset="0"/>
                </a:rPr>
                <a:t>Rakenteet</a:t>
              </a:r>
            </a:p>
          </p:txBody>
        </p:sp>
        <p:sp>
          <p:nvSpPr>
            <p:cNvPr id="43" name="Google Shape;194;p4">
              <a:extLst>
                <a:ext uri="{FF2B5EF4-FFF2-40B4-BE49-F238E27FC236}">
                  <a16:creationId xmlns:a16="http://schemas.microsoft.com/office/drawing/2014/main" id="{8C19ACFD-3421-8F4C-B08C-8E0997AF66FE}"/>
                </a:ext>
              </a:extLst>
            </p:cNvPr>
            <p:cNvSpPr>
              <a:spLocks noChangeAspect="1"/>
            </p:cNvSpPr>
            <p:nvPr/>
          </p:nvSpPr>
          <p:spPr>
            <a:xfrm>
              <a:off x="4419272" y="2661646"/>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1100">
                  <a:solidFill>
                    <a:schemeClr val="dk1"/>
                  </a:solidFill>
                  <a:latin typeface="Arial Black"/>
                  <a:ea typeface="Arial Black"/>
                  <a:cs typeface="Arial Black"/>
                  <a:sym typeface="Arial Black"/>
                </a:rPr>
                <a:t>2</a:t>
              </a:r>
              <a:endParaRPr sz="1100" b="0" i="0" u="none" strike="noStrike" cap="none">
                <a:solidFill>
                  <a:schemeClr val="dk1"/>
                </a:solidFill>
                <a:latin typeface="Arial Black"/>
                <a:ea typeface="Arial Black"/>
                <a:cs typeface="Arial Black"/>
                <a:sym typeface="Arial Black"/>
              </a:endParaRPr>
            </a:p>
          </p:txBody>
        </p:sp>
      </p:grpSp>
      <p:grpSp>
        <p:nvGrpSpPr>
          <p:cNvPr id="44" name="Group 43">
            <a:extLst>
              <a:ext uri="{FF2B5EF4-FFF2-40B4-BE49-F238E27FC236}">
                <a16:creationId xmlns:a16="http://schemas.microsoft.com/office/drawing/2014/main" id="{B7095B6E-31F1-5A4F-8099-FDD74714395E}"/>
              </a:ext>
              <a:ext uri="{C183D7F6-B498-43B3-948B-1728B52AA6E4}">
                <adec:decorative xmlns:adec="http://schemas.microsoft.com/office/drawing/2017/decorative" val="1"/>
              </a:ext>
            </a:extLst>
          </p:cNvPr>
          <p:cNvGrpSpPr/>
          <p:nvPr/>
        </p:nvGrpSpPr>
        <p:grpSpPr>
          <a:xfrm>
            <a:off x="3590851" y="1652460"/>
            <a:ext cx="1998365" cy="836161"/>
            <a:chOff x="3618090" y="2661646"/>
            <a:chExt cx="1998365" cy="836161"/>
          </a:xfrm>
        </p:grpSpPr>
        <p:sp>
          <p:nvSpPr>
            <p:cNvPr id="45" name="TextBox 44">
              <a:extLst>
                <a:ext uri="{FF2B5EF4-FFF2-40B4-BE49-F238E27FC236}">
                  <a16:creationId xmlns:a16="http://schemas.microsoft.com/office/drawing/2014/main" id="{074CDB42-F060-B541-81C5-C0D32F362F87}"/>
                </a:ext>
              </a:extLst>
            </p:cNvPr>
            <p:cNvSpPr txBox="1"/>
            <p:nvPr/>
          </p:nvSpPr>
          <p:spPr>
            <a:xfrm>
              <a:off x="3618090" y="3128475"/>
              <a:ext cx="1998365" cy="369332"/>
            </a:xfrm>
            <a:prstGeom prst="rect">
              <a:avLst/>
            </a:prstGeom>
            <a:noFill/>
          </p:spPr>
          <p:txBody>
            <a:bodyPr wrap="square" rtlCol="0">
              <a:spAutoFit/>
            </a:bodyPr>
            <a:lstStyle/>
            <a:p>
              <a:pPr algn="ctr" defTabSz="685766">
                <a:defRPr/>
              </a:pPr>
              <a:r>
                <a:rPr lang="fi-FI">
                  <a:solidFill>
                    <a:srgbClr val="000000"/>
                  </a:solidFill>
                  <a:latin typeface="+mn-lt"/>
                  <a:cs typeface="Arial Black" panose="020B0604020202020204" pitchFamily="34" charset="0"/>
                </a:rPr>
                <a:t>Ajattelumallit</a:t>
              </a:r>
            </a:p>
          </p:txBody>
        </p:sp>
        <p:sp>
          <p:nvSpPr>
            <p:cNvPr id="46" name="Google Shape;194;p4">
              <a:extLst>
                <a:ext uri="{FF2B5EF4-FFF2-40B4-BE49-F238E27FC236}">
                  <a16:creationId xmlns:a16="http://schemas.microsoft.com/office/drawing/2014/main" id="{E99B5024-C6BE-2C49-BC52-7A377744CBB2}"/>
                </a:ext>
              </a:extLst>
            </p:cNvPr>
            <p:cNvSpPr>
              <a:spLocks noChangeAspect="1"/>
            </p:cNvSpPr>
            <p:nvPr/>
          </p:nvSpPr>
          <p:spPr>
            <a:xfrm>
              <a:off x="4419272" y="2661646"/>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1100">
                  <a:solidFill>
                    <a:schemeClr val="dk1"/>
                  </a:solidFill>
                  <a:latin typeface="Arial Black"/>
                  <a:ea typeface="Arial Black"/>
                  <a:cs typeface="Arial Black"/>
                  <a:sym typeface="Arial Black"/>
                </a:rPr>
                <a:t>3</a:t>
              </a:r>
              <a:endParaRPr sz="1100" b="0" i="0" u="none" strike="noStrike" cap="none">
                <a:solidFill>
                  <a:schemeClr val="dk1"/>
                </a:solidFill>
                <a:latin typeface="Arial Black"/>
                <a:ea typeface="Arial Black"/>
                <a:cs typeface="Arial Black"/>
                <a:sym typeface="Arial Black"/>
              </a:endParaRPr>
            </a:p>
          </p:txBody>
        </p:sp>
      </p:grpSp>
      <p:sp>
        <p:nvSpPr>
          <p:cNvPr id="48" name="TextBox 47">
            <a:extLst>
              <a:ext uri="{FF2B5EF4-FFF2-40B4-BE49-F238E27FC236}">
                <a16:creationId xmlns:a16="http://schemas.microsoft.com/office/drawing/2014/main" id="{FD881056-65D7-1042-995B-2D6D02BB4175}"/>
              </a:ext>
            </a:extLst>
          </p:cNvPr>
          <p:cNvSpPr txBox="1"/>
          <p:nvPr/>
        </p:nvSpPr>
        <p:spPr>
          <a:xfrm rot="16200000">
            <a:off x="1368169" y="2815610"/>
            <a:ext cx="2065192" cy="584775"/>
          </a:xfrm>
          <a:prstGeom prst="rect">
            <a:avLst/>
          </a:prstGeom>
          <a:noFill/>
        </p:spPr>
        <p:txBody>
          <a:bodyPr wrap="square" rtlCol="0" anchor="t">
            <a:spAutoFit/>
          </a:bodyPr>
          <a:lstStyle/>
          <a:p>
            <a:pPr algn="ctr" defTabSz="685766">
              <a:defRPr/>
            </a:pPr>
            <a:r>
              <a:rPr lang="fi-FI" sz="1600">
                <a:solidFill>
                  <a:srgbClr val="000000"/>
                </a:solidFill>
                <a:latin typeface="+mj-lt"/>
                <a:ea typeface="+mn-lt"/>
                <a:cs typeface="+mn-lt"/>
              </a:rPr>
              <a:t>VAIKUTUSTEN LAAJUUS</a:t>
            </a:r>
            <a:endParaRPr lang="fi-FI" sz="1600">
              <a:solidFill>
                <a:srgbClr val="000000"/>
              </a:solidFill>
              <a:latin typeface="+mj-lt"/>
            </a:endParaRPr>
          </a:p>
        </p:txBody>
      </p:sp>
      <p:cxnSp>
        <p:nvCxnSpPr>
          <p:cNvPr id="29" name="Straight Arrow Connector 28">
            <a:extLst>
              <a:ext uri="{FF2B5EF4-FFF2-40B4-BE49-F238E27FC236}">
                <a16:creationId xmlns:a16="http://schemas.microsoft.com/office/drawing/2014/main" id="{D954A648-4584-4BBB-9D94-7BFDCA0D645F}"/>
              </a:ext>
            </a:extLst>
          </p:cNvPr>
          <p:cNvCxnSpPr>
            <a:cxnSpLocks/>
          </p:cNvCxnSpPr>
          <p:nvPr/>
        </p:nvCxnSpPr>
        <p:spPr>
          <a:xfrm flipV="1">
            <a:off x="2693153" y="1657450"/>
            <a:ext cx="0" cy="3101162"/>
          </a:xfrm>
          <a:prstGeom prst="straightConnector1">
            <a:avLst/>
          </a:prstGeom>
          <a:ln w="63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469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6" name="Rectangle 5">
            <a:extLst>
              <a:ext uri="{FF2B5EF4-FFF2-40B4-BE49-F238E27FC236}">
                <a16:creationId xmlns:a16="http://schemas.microsoft.com/office/drawing/2014/main" id="{639C8CB8-3C6A-CC41-A61B-A37D34A9CA97}"/>
              </a:ext>
              <a:ext uri="{C183D7F6-B498-43B3-948B-1728B52AA6E4}">
                <adec:decorative xmlns:adec="http://schemas.microsoft.com/office/drawing/2017/decorative" val="1"/>
              </a:ext>
            </a:extLst>
          </p:cNvPr>
          <p:cNvSpPr/>
          <p:nvPr/>
        </p:nvSpPr>
        <p:spPr>
          <a:xfrm rot="120000">
            <a:off x="1592034" y="2881991"/>
            <a:ext cx="5894616"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5" name="Rectangle 4">
            <a:extLst>
              <a:ext uri="{FF2B5EF4-FFF2-40B4-BE49-F238E27FC236}">
                <a16:creationId xmlns:a16="http://schemas.microsoft.com/office/drawing/2014/main" id="{3BBDD428-6722-0A44-A8E9-DBD9A27A4C41}"/>
              </a:ext>
              <a:ext uri="{C183D7F6-B498-43B3-948B-1728B52AA6E4}">
                <adec:decorative xmlns:adec="http://schemas.microsoft.com/office/drawing/2017/decorative" val="1"/>
              </a:ext>
            </a:extLst>
          </p:cNvPr>
          <p:cNvSpPr/>
          <p:nvPr/>
        </p:nvSpPr>
        <p:spPr>
          <a:xfrm rot="-120000">
            <a:off x="2057399" y="2122714"/>
            <a:ext cx="4923065"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 name="Rectangle 1">
            <a:extLst>
              <a:ext uri="{FF2B5EF4-FFF2-40B4-BE49-F238E27FC236}">
                <a16:creationId xmlns:a16="http://schemas.microsoft.com/office/drawing/2014/main" id="{85658EEF-AEB3-AA48-B34F-7324FE782764}"/>
              </a:ext>
              <a:ext uri="{C183D7F6-B498-43B3-948B-1728B52AA6E4}">
                <adec:decorative xmlns:adec="http://schemas.microsoft.com/office/drawing/2017/decorative" val="1"/>
              </a:ext>
            </a:extLst>
          </p:cNvPr>
          <p:cNvSpPr/>
          <p:nvPr/>
        </p:nvSpPr>
        <p:spPr>
          <a:xfrm rot="120000">
            <a:off x="2457449" y="1387929"/>
            <a:ext cx="4229101"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314" name="Google Shape;314;p12"/>
          <p:cNvSpPr txBox="1">
            <a:spLocks noGrp="1"/>
          </p:cNvSpPr>
          <p:nvPr>
            <p:ph type="title"/>
          </p:nvPr>
        </p:nvSpPr>
        <p:spPr>
          <a:xfrm>
            <a:off x="539750" y="1463754"/>
            <a:ext cx="8064500" cy="2215991"/>
          </a:xfrm>
          <a:noFill/>
          <a:ln>
            <a:noFill/>
          </a:ln>
        </p:spPr>
        <p:txBody>
          <a:bodyPr spcFirstLastPara="1" wrap="square" lIns="0" tIns="0" rIns="0" bIns="0" anchor="ctr" anchorCtr="0">
            <a:spAutoFit/>
          </a:bodyPr>
          <a:lstStyle/>
          <a:p>
            <a:pPr lvl="0"/>
            <a:r>
              <a:rPr lang="en-US" sz="4800" err="1">
                <a:sym typeface="Georgia"/>
              </a:rPr>
              <a:t>Mitä</a:t>
            </a:r>
            <a:r>
              <a:rPr lang="en-US" sz="4800">
                <a:sym typeface="Georgia"/>
              </a:rPr>
              <a:t> </a:t>
            </a:r>
            <a:r>
              <a:rPr lang="en-US" sz="4800" err="1">
                <a:sym typeface="Georgia"/>
              </a:rPr>
              <a:t>sinulle</a:t>
            </a:r>
            <a:br>
              <a:rPr lang="en-US" sz="4800">
                <a:sym typeface="Georgia"/>
              </a:rPr>
            </a:br>
            <a:r>
              <a:rPr lang="en-US" sz="4800" err="1">
                <a:sym typeface="Georgia"/>
              </a:rPr>
              <a:t>tulee</a:t>
            </a:r>
            <a:r>
              <a:rPr lang="en-US" sz="4800">
                <a:sym typeface="Georgia"/>
              </a:rPr>
              <a:t> </a:t>
            </a:r>
            <a:r>
              <a:rPr lang="en-US" sz="4800" err="1">
                <a:sym typeface="Georgia"/>
              </a:rPr>
              <a:t>mieleen</a:t>
            </a:r>
            <a:br>
              <a:rPr lang="en-US" sz="4800">
                <a:sym typeface="Georgia"/>
              </a:rPr>
            </a:br>
            <a:r>
              <a:rPr lang="en-US" sz="4800" err="1">
                <a:sym typeface="Georgia"/>
              </a:rPr>
              <a:t>tulevaisuudesta</a:t>
            </a:r>
            <a:r>
              <a:rPr lang="en-US" sz="4800">
                <a:sym typeface="Georgia"/>
              </a:rPr>
              <a:t>?</a:t>
            </a:r>
          </a:p>
        </p:txBody>
      </p:sp>
    </p:spTree>
    <p:extLst>
      <p:ext uri="{BB962C8B-B14F-4D97-AF65-F5344CB8AC3E}">
        <p14:creationId xmlns:p14="http://schemas.microsoft.com/office/powerpoint/2010/main" val="3380574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5" name="Rectangle 4">
            <a:extLst>
              <a:ext uri="{FF2B5EF4-FFF2-40B4-BE49-F238E27FC236}">
                <a16:creationId xmlns:a16="http://schemas.microsoft.com/office/drawing/2014/main" id="{396686E8-CCEB-804E-96CE-5C34C4D6C270}"/>
              </a:ext>
            </a:extLst>
          </p:cNvPr>
          <p:cNvSpPr/>
          <p:nvPr/>
        </p:nvSpPr>
        <p:spPr>
          <a:xfrm>
            <a:off x="-464234" y="615993"/>
            <a:ext cx="10072468" cy="3170099"/>
          </a:xfrm>
          <a:prstGeom prst="rect">
            <a:avLst/>
          </a:prstGeom>
        </p:spPr>
        <p:txBody>
          <a:bodyPr wrap="square">
            <a:spAutoFit/>
          </a:bodyPr>
          <a:lstStyle/>
          <a:p>
            <a:pPr algn="ctr" defTabSz="685800">
              <a:spcBef>
                <a:spcPts val="0"/>
              </a:spcBef>
              <a:spcAft>
                <a:spcPts val="0"/>
              </a:spcAft>
              <a:buClr>
                <a:srgbClr val="000000"/>
              </a:buClr>
              <a:buSzPts val="2000"/>
            </a:pPr>
            <a:r>
              <a:rPr lang="en-GB" sz="20000">
                <a:solidFill>
                  <a:srgbClr val="000000"/>
                </a:solidFill>
                <a:latin typeface="Arial Black"/>
                <a:ea typeface="Arial Black"/>
                <a:cs typeface="Arial Black"/>
                <a:sym typeface="Arial Black"/>
              </a:rPr>
              <a:t>VISIO</a:t>
            </a:r>
          </a:p>
        </p:txBody>
      </p:sp>
      <p:sp>
        <p:nvSpPr>
          <p:cNvPr id="6" name="Title 5">
            <a:extLst>
              <a:ext uri="{FF2B5EF4-FFF2-40B4-BE49-F238E27FC236}">
                <a16:creationId xmlns:a16="http://schemas.microsoft.com/office/drawing/2014/main" id="{3EA8A3F0-CB4D-D442-8CAF-674C8FEA4678}"/>
              </a:ext>
            </a:extLst>
          </p:cNvPr>
          <p:cNvSpPr>
            <a:spLocks noGrp="1"/>
          </p:cNvSpPr>
          <p:nvPr>
            <p:ph type="title"/>
          </p:nvPr>
        </p:nvSpPr>
        <p:spPr>
          <a:xfrm>
            <a:off x="467544" y="267494"/>
            <a:ext cx="8208912" cy="808773"/>
          </a:xfrm>
        </p:spPr>
        <p:txBody>
          <a:bodyPr/>
          <a:lstStyle/>
          <a:p>
            <a:r>
              <a:rPr lang="en-GB" err="1">
                <a:sym typeface="Arial Black"/>
              </a:rPr>
              <a:t>Tämänpäivän</a:t>
            </a:r>
            <a:r>
              <a:rPr lang="en-GB">
                <a:sym typeface="Arial Black"/>
              </a:rPr>
              <a:t> </a:t>
            </a:r>
            <a:r>
              <a:rPr lang="en-GB" err="1">
                <a:sym typeface="Arial Black"/>
              </a:rPr>
              <a:t>teot</a:t>
            </a:r>
            <a:r>
              <a:rPr lang="en-GB">
                <a:sym typeface="Arial Black"/>
              </a:rPr>
              <a:t> </a:t>
            </a:r>
            <a:r>
              <a:rPr lang="en-GB" err="1">
                <a:sym typeface="Arial Black"/>
              </a:rPr>
              <a:t>rakentavat</a:t>
            </a:r>
            <a:r>
              <a:rPr lang="en-GB">
                <a:sym typeface="Arial Black"/>
              </a:rPr>
              <a:t> </a:t>
            </a:r>
            <a:r>
              <a:rPr lang="en-GB" err="1">
                <a:sym typeface="Arial Black"/>
              </a:rPr>
              <a:t>huomista</a:t>
            </a:r>
            <a:r>
              <a:rPr lang="en-GB">
                <a:sym typeface="Arial Black"/>
              </a:rPr>
              <a:t> </a:t>
            </a:r>
            <a:endParaRPr lang="en-FI"/>
          </a:p>
        </p:txBody>
      </p:sp>
      <p:grpSp>
        <p:nvGrpSpPr>
          <p:cNvPr id="4" name="Group 3">
            <a:extLst>
              <a:ext uri="{FF2B5EF4-FFF2-40B4-BE49-F238E27FC236}">
                <a16:creationId xmlns:a16="http://schemas.microsoft.com/office/drawing/2014/main" id="{DA6154FC-F1C2-DE46-A151-158303769E58}"/>
              </a:ext>
              <a:ext uri="{C183D7F6-B498-43B3-948B-1728B52AA6E4}">
                <adec:decorative xmlns:adec="http://schemas.microsoft.com/office/drawing/2017/decorative" val="1"/>
              </a:ext>
            </a:extLst>
          </p:cNvPr>
          <p:cNvGrpSpPr/>
          <p:nvPr/>
        </p:nvGrpSpPr>
        <p:grpSpPr>
          <a:xfrm>
            <a:off x="1390655" y="1819270"/>
            <a:ext cx="6362690" cy="6362690"/>
            <a:chOff x="2293530" y="1897912"/>
            <a:chExt cx="6414488" cy="6414488"/>
          </a:xfrm>
        </p:grpSpPr>
        <p:sp>
          <p:nvSpPr>
            <p:cNvPr id="32" name="Oval 31">
              <a:extLst>
                <a:ext uri="{FF2B5EF4-FFF2-40B4-BE49-F238E27FC236}">
                  <a16:creationId xmlns:a16="http://schemas.microsoft.com/office/drawing/2014/main" id="{A38C480A-26DA-6945-8BB2-3B2F47E5B352}"/>
                </a:ext>
              </a:extLst>
            </p:cNvPr>
            <p:cNvSpPr/>
            <p:nvPr/>
          </p:nvSpPr>
          <p:spPr>
            <a:xfrm>
              <a:off x="2442327" y="2046709"/>
              <a:ext cx="6116894" cy="61168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33" name="Oval 32">
              <a:extLst>
                <a:ext uri="{FF2B5EF4-FFF2-40B4-BE49-F238E27FC236}">
                  <a16:creationId xmlns:a16="http://schemas.microsoft.com/office/drawing/2014/main" id="{4ECE3F66-108D-3E49-8ACD-05B8447E0B57}"/>
                </a:ext>
              </a:extLst>
            </p:cNvPr>
            <p:cNvSpPr/>
            <p:nvPr/>
          </p:nvSpPr>
          <p:spPr>
            <a:xfrm>
              <a:off x="3199296" y="2803678"/>
              <a:ext cx="4602956" cy="4602956"/>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34" name="Oval 33">
              <a:extLst>
                <a:ext uri="{FF2B5EF4-FFF2-40B4-BE49-F238E27FC236}">
                  <a16:creationId xmlns:a16="http://schemas.microsoft.com/office/drawing/2014/main" id="{06A5E53D-0716-BD49-991B-FAB41733A0A7}"/>
                </a:ext>
              </a:extLst>
            </p:cNvPr>
            <p:cNvSpPr/>
            <p:nvPr/>
          </p:nvSpPr>
          <p:spPr>
            <a:xfrm>
              <a:off x="4227552" y="3831934"/>
              <a:ext cx="2637728" cy="2637728"/>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grpSp>
          <p:nvGrpSpPr>
            <p:cNvPr id="35" name="Group 34">
              <a:extLst>
                <a:ext uri="{FF2B5EF4-FFF2-40B4-BE49-F238E27FC236}">
                  <a16:creationId xmlns:a16="http://schemas.microsoft.com/office/drawing/2014/main" id="{00134100-A4E5-864C-B077-8EA396919B61}"/>
                </a:ext>
              </a:extLst>
            </p:cNvPr>
            <p:cNvGrpSpPr/>
            <p:nvPr/>
          </p:nvGrpSpPr>
          <p:grpSpPr>
            <a:xfrm>
              <a:off x="2293530" y="1897912"/>
              <a:ext cx="6414488" cy="6414488"/>
              <a:chOff x="1437972" y="2228025"/>
              <a:chExt cx="9157698" cy="9157698"/>
            </a:xfrm>
          </p:grpSpPr>
          <p:sp>
            <p:nvSpPr>
              <p:cNvPr id="36" name="Oval 35">
                <a:extLst>
                  <a:ext uri="{FF2B5EF4-FFF2-40B4-BE49-F238E27FC236}">
                    <a16:creationId xmlns:a16="http://schemas.microsoft.com/office/drawing/2014/main" id="{66A63A5B-EBC2-2848-A39A-D5F571FA9B5F}"/>
                  </a:ext>
                </a:extLst>
              </p:cNvPr>
              <p:cNvSpPr/>
              <p:nvPr/>
            </p:nvSpPr>
            <p:spPr>
              <a:xfrm>
                <a:off x="1437972" y="2228025"/>
                <a:ext cx="9157698" cy="915769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37" name="Oval 36">
                <a:extLst>
                  <a:ext uri="{FF2B5EF4-FFF2-40B4-BE49-F238E27FC236}">
                    <a16:creationId xmlns:a16="http://schemas.microsoft.com/office/drawing/2014/main" id="{A539D114-E661-5D44-90FE-089D6587FF1D}"/>
                  </a:ext>
                </a:extLst>
              </p:cNvPr>
              <p:cNvSpPr/>
              <p:nvPr/>
            </p:nvSpPr>
            <p:spPr>
              <a:xfrm>
                <a:off x="2948184" y="3738237"/>
                <a:ext cx="6137274" cy="613727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38" name="Oval 37">
                <a:extLst>
                  <a:ext uri="{FF2B5EF4-FFF2-40B4-BE49-F238E27FC236}">
                    <a16:creationId xmlns:a16="http://schemas.microsoft.com/office/drawing/2014/main" id="{F680F413-ABC7-664A-8C0B-264808F277DD}"/>
                  </a:ext>
                </a:extLst>
              </p:cNvPr>
              <p:cNvSpPr/>
              <p:nvPr/>
            </p:nvSpPr>
            <p:spPr>
              <a:xfrm>
                <a:off x="4389819" y="5163775"/>
                <a:ext cx="3400424" cy="340042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grpSp>
      </p:grpSp>
      <p:grpSp>
        <p:nvGrpSpPr>
          <p:cNvPr id="43" name="Group 42">
            <a:extLst>
              <a:ext uri="{FF2B5EF4-FFF2-40B4-BE49-F238E27FC236}">
                <a16:creationId xmlns:a16="http://schemas.microsoft.com/office/drawing/2014/main" id="{A3271CDE-948B-354A-8B02-AD0CF1662885}"/>
              </a:ext>
              <a:ext uri="{C183D7F6-B498-43B3-948B-1728B52AA6E4}">
                <adec:decorative xmlns:adec="http://schemas.microsoft.com/office/drawing/2017/decorative" val="1"/>
              </a:ext>
            </a:extLst>
          </p:cNvPr>
          <p:cNvGrpSpPr/>
          <p:nvPr/>
        </p:nvGrpSpPr>
        <p:grpSpPr>
          <a:xfrm>
            <a:off x="2956405" y="3795121"/>
            <a:ext cx="3321735" cy="990049"/>
            <a:chOff x="171405" y="1133783"/>
            <a:chExt cx="3321735" cy="990049"/>
          </a:xfrm>
        </p:grpSpPr>
        <p:sp>
          <p:nvSpPr>
            <p:cNvPr id="44" name="TextBox 43">
              <a:extLst>
                <a:ext uri="{FF2B5EF4-FFF2-40B4-BE49-F238E27FC236}">
                  <a16:creationId xmlns:a16="http://schemas.microsoft.com/office/drawing/2014/main" id="{D1072E06-267D-274D-B628-BDCB6430C63D}"/>
                </a:ext>
              </a:extLst>
            </p:cNvPr>
            <p:cNvSpPr txBox="1"/>
            <p:nvPr/>
          </p:nvSpPr>
          <p:spPr>
            <a:xfrm>
              <a:off x="171405" y="1600612"/>
              <a:ext cx="3321735" cy="523220"/>
            </a:xfrm>
            <a:prstGeom prst="rect">
              <a:avLst/>
            </a:prstGeom>
            <a:noFill/>
          </p:spPr>
          <p:txBody>
            <a:bodyPr wrap="square" rtlCol="0">
              <a:spAutoFit/>
            </a:bodyPr>
            <a:lstStyle/>
            <a:p>
              <a:pPr algn="ctr" defTabSz="685766">
                <a:defRPr/>
              </a:pPr>
              <a:r>
                <a:rPr lang="fi-FI" sz="1400">
                  <a:solidFill>
                    <a:srgbClr val="000000"/>
                  </a:solidFill>
                  <a:latin typeface="+mn-lt"/>
                  <a:cs typeface="Arial Black" panose="020B0604020202020204" pitchFamily="34" charset="0"/>
                </a:rPr>
                <a:t>Teot, jotka vaikuttavat käyttäytymiseen, palveluihin tai teknologiaan</a:t>
              </a:r>
            </a:p>
          </p:txBody>
        </p:sp>
        <p:sp>
          <p:nvSpPr>
            <p:cNvPr id="45" name="Google Shape;194;p4">
              <a:extLst>
                <a:ext uri="{FF2B5EF4-FFF2-40B4-BE49-F238E27FC236}">
                  <a16:creationId xmlns:a16="http://schemas.microsoft.com/office/drawing/2014/main" id="{43B378F6-734A-394B-9ADC-E17A921CE49F}"/>
                </a:ext>
              </a:extLst>
            </p:cNvPr>
            <p:cNvSpPr>
              <a:spLocks noChangeAspect="1"/>
            </p:cNvSpPr>
            <p:nvPr/>
          </p:nvSpPr>
          <p:spPr>
            <a:xfrm>
              <a:off x="1607033" y="1133783"/>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1100">
                  <a:solidFill>
                    <a:schemeClr val="dk1"/>
                  </a:solidFill>
                  <a:latin typeface="Arial Black"/>
                  <a:ea typeface="Arial Black"/>
                  <a:cs typeface="Arial Black"/>
                  <a:sym typeface="Arial Black"/>
                </a:rPr>
                <a:t>1</a:t>
              </a:r>
              <a:endParaRPr sz="1100" b="0" i="0" u="none" strike="noStrike" cap="none">
                <a:solidFill>
                  <a:schemeClr val="dk1"/>
                </a:solidFill>
                <a:latin typeface="Arial Black"/>
                <a:ea typeface="Arial Black"/>
                <a:cs typeface="Arial Black"/>
                <a:sym typeface="Arial Black"/>
              </a:endParaRPr>
            </a:p>
          </p:txBody>
        </p:sp>
      </p:grpSp>
      <p:grpSp>
        <p:nvGrpSpPr>
          <p:cNvPr id="7" name="Group 6">
            <a:extLst>
              <a:ext uri="{FF2B5EF4-FFF2-40B4-BE49-F238E27FC236}">
                <a16:creationId xmlns:a16="http://schemas.microsoft.com/office/drawing/2014/main" id="{BB1F4962-71B7-4845-AD16-22FB0A4FC2A7}"/>
              </a:ext>
              <a:ext uri="{C183D7F6-B498-43B3-948B-1728B52AA6E4}">
                <adec:decorative xmlns:adec="http://schemas.microsoft.com/office/drawing/2017/decorative" val="1"/>
              </a:ext>
            </a:extLst>
          </p:cNvPr>
          <p:cNvGrpSpPr/>
          <p:nvPr/>
        </p:nvGrpSpPr>
        <p:grpSpPr>
          <a:xfrm>
            <a:off x="3590851" y="2723791"/>
            <a:ext cx="1998365" cy="990049"/>
            <a:chOff x="3618090" y="2661646"/>
            <a:chExt cx="1998365" cy="990049"/>
          </a:xfrm>
        </p:grpSpPr>
        <p:sp>
          <p:nvSpPr>
            <p:cNvPr id="47" name="TextBox 46">
              <a:extLst>
                <a:ext uri="{FF2B5EF4-FFF2-40B4-BE49-F238E27FC236}">
                  <a16:creationId xmlns:a16="http://schemas.microsoft.com/office/drawing/2014/main" id="{78922904-A6A2-C147-B7C2-E906067D7FB0}"/>
                </a:ext>
              </a:extLst>
            </p:cNvPr>
            <p:cNvSpPr txBox="1"/>
            <p:nvPr/>
          </p:nvSpPr>
          <p:spPr>
            <a:xfrm>
              <a:off x="3618090" y="3128475"/>
              <a:ext cx="1998365" cy="523220"/>
            </a:xfrm>
            <a:prstGeom prst="rect">
              <a:avLst/>
            </a:prstGeom>
            <a:noFill/>
          </p:spPr>
          <p:txBody>
            <a:bodyPr wrap="square" rtlCol="0">
              <a:spAutoFit/>
            </a:bodyPr>
            <a:lstStyle/>
            <a:p>
              <a:pPr algn="ctr" defTabSz="685766">
                <a:defRPr/>
              </a:pPr>
              <a:r>
                <a:rPr lang="fi-FI" sz="1400">
                  <a:solidFill>
                    <a:srgbClr val="000000"/>
                  </a:solidFill>
                  <a:latin typeface="+mn-lt"/>
                  <a:cs typeface="Arial Black" panose="020B0604020202020204" pitchFamily="34" charset="0"/>
                </a:rPr>
                <a:t>Teot, jotka vaikuttavat rakenteisiin </a:t>
              </a:r>
            </a:p>
          </p:txBody>
        </p:sp>
        <p:sp>
          <p:nvSpPr>
            <p:cNvPr id="48" name="Google Shape;194;p4">
              <a:extLst>
                <a:ext uri="{FF2B5EF4-FFF2-40B4-BE49-F238E27FC236}">
                  <a16:creationId xmlns:a16="http://schemas.microsoft.com/office/drawing/2014/main" id="{23455705-E1F0-8047-B676-BE8F0E3ED397}"/>
                </a:ext>
              </a:extLst>
            </p:cNvPr>
            <p:cNvSpPr>
              <a:spLocks noChangeAspect="1"/>
            </p:cNvSpPr>
            <p:nvPr/>
          </p:nvSpPr>
          <p:spPr>
            <a:xfrm>
              <a:off x="4419272" y="2661646"/>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1100">
                  <a:solidFill>
                    <a:schemeClr val="dk1"/>
                  </a:solidFill>
                  <a:latin typeface="Arial Black"/>
                  <a:ea typeface="Arial Black"/>
                  <a:cs typeface="Arial Black"/>
                  <a:sym typeface="Arial Black"/>
                </a:rPr>
                <a:t>2</a:t>
              </a:r>
              <a:endParaRPr sz="1100" b="0" i="0" u="none" strike="noStrike" cap="none">
                <a:solidFill>
                  <a:schemeClr val="dk1"/>
                </a:solidFill>
                <a:latin typeface="Arial Black"/>
                <a:ea typeface="Arial Black"/>
                <a:cs typeface="Arial Black"/>
                <a:sym typeface="Arial Black"/>
              </a:endParaRPr>
            </a:p>
          </p:txBody>
        </p:sp>
      </p:grpSp>
      <p:grpSp>
        <p:nvGrpSpPr>
          <p:cNvPr id="49" name="Group 48">
            <a:extLst>
              <a:ext uri="{FF2B5EF4-FFF2-40B4-BE49-F238E27FC236}">
                <a16:creationId xmlns:a16="http://schemas.microsoft.com/office/drawing/2014/main" id="{0F73033F-8104-5C43-8A0D-F28F9C97E17D}"/>
              </a:ext>
              <a:ext uri="{C183D7F6-B498-43B3-948B-1728B52AA6E4}">
                <adec:decorative xmlns:adec="http://schemas.microsoft.com/office/drawing/2017/decorative" val="1"/>
              </a:ext>
            </a:extLst>
          </p:cNvPr>
          <p:cNvGrpSpPr/>
          <p:nvPr/>
        </p:nvGrpSpPr>
        <p:grpSpPr>
          <a:xfrm>
            <a:off x="3590851" y="1652460"/>
            <a:ext cx="1998365" cy="990049"/>
            <a:chOff x="3618090" y="2661646"/>
            <a:chExt cx="1998365" cy="990049"/>
          </a:xfrm>
        </p:grpSpPr>
        <p:sp>
          <p:nvSpPr>
            <p:cNvPr id="50" name="TextBox 49">
              <a:extLst>
                <a:ext uri="{FF2B5EF4-FFF2-40B4-BE49-F238E27FC236}">
                  <a16:creationId xmlns:a16="http://schemas.microsoft.com/office/drawing/2014/main" id="{E5915247-5862-9448-B66E-B8E054A37F61}"/>
                </a:ext>
              </a:extLst>
            </p:cNvPr>
            <p:cNvSpPr txBox="1"/>
            <p:nvPr/>
          </p:nvSpPr>
          <p:spPr>
            <a:xfrm>
              <a:off x="3618090" y="3128475"/>
              <a:ext cx="1998365" cy="523220"/>
            </a:xfrm>
            <a:prstGeom prst="rect">
              <a:avLst/>
            </a:prstGeom>
            <a:noFill/>
          </p:spPr>
          <p:txBody>
            <a:bodyPr wrap="square" rtlCol="0">
              <a:spAutoFit/>
            </a:bodyPr>
            <a:lstStyle/>
            <a:p>
              <a:pPr algn="ctr" defTabSz="685766">
                <a:defRPr/>
              </a:pPr>
              <a:r>
                <a:rPr lang="fi-FI" sz="1400">
                  <a:solidFill>
                    <a:srgbClr val="000000"/>
                  </a:solidFill>
                  <a:latin typeface="+mn-lt"/>
                  <a:ea typeface="+mn-lt"/>
                  <a:cs typeface="+mn-lt"/>
                </a:rPr>
                <a:t>Teot, joka vaikuttavat ajattelumalleihin.</a:t>
              </a:r>
              <a:endParaRPr lang="fi-FI" sz="1400">
                <a:solidFill>
                  <a:srgbClr val="000000"/>
                </a:solidFill>
                <a:latin typeface="+mn-lt"/>
              </a:endParaRPr>
            </a:p>
          </p:txBody>
        </p:sp>
        <p:sp>
          <p:nvSpPr>
            <p:cNvPr id="51" name="Google Shape;194;p4">
              <a:extLst>
                <a:ext uri="{FF2B5EF4-FFF2-40B4-BE49-F238E27FC236}">
                  <a16:creationId xmlns:a16="http://schemas.microsoft.com/office/drawing/2014/main" id="{D46CCC13-7CCB-4449-B8AB-CEADED20E1F1}"/>
                </a:ext>
              </a:extLst>
            </p:cNvPr>
            <p:cNvSpPr>
              <a:spLocks noChangeAspect="1"/>
            </p:cNvSpPr>
            <p:nvPr/>
          </p:nvSpPr>
          <p:spPr>
            <a:xfrm>
              <a:off x="4419272" y="2661646"/>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1100">
                  <a:solidFill>
                    <a:schemeClr val="dk1"/>
                  </a:solidFill>
                  <a:latin typeface="Arial Black"/>
                  <a:ea typeface="Arial Black"/>
                  <a:cs typeface="Arial Black"/>
                  <a:sym typeface="Arial Black"/>
                </a:rPr>
                <a:t>3</a:t>
              </a:r>
              <a:endParaRPr sz="1100" b="0" i="0" u="none" strike="noStrike" cap="none">
                <a:solidFill>
                  <a:schemeClr val="dk1"/>
                </a:solidFill>
                <a:latin typeface="Arial Black"/>
                <a:ea typeface="Arial Black"/>
                <a:cs typeface="Arial Black"/>
                <a:sym typeface="Arial Black"/>
              </a:endParaRPr>
            </a:p>
          </p:txBody>
        </p:sp>
      </p:grpSp>
    </p:spTree>
    <p:extLst>
      <p:ext uri="{BB962C8B-B14F-4D97-AF65-F5344CB8AC3E}">
        <p14:creationId xmlns:p14="http://schemas.microsoft.com/office/powerpoint/2010/main" val="787392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11" name="Rectangle 10">
            <a:extLst>
              <a:ext uri="{FF2B5EF4-FFF2-40B4-BE49-F238E27FC236}">
                <a16:creationId xmlns:a16="http://schemas.microsoft.com/office/drawing/2014/main" id="{28B364DF-96DD-481C-804F-FCC837D85E7B}"/>
              </a:ext>
              <a:ext uri="{C183D7F6-B498-43B3-948B-1728B52AA6E4}">
                <adec:decorative xmlns:adec="http://schemas.microsoft.com/office/drawing/2017/decorative" val="1"/>
              </a:ext>
            </a:extLst>
          </p:cNvPr>
          <p:cNvSpPr/>
          <p:nvPr/>
        </p:nvSpPr>
        <p:spPr>
          <a:xfrm rot="-60000">
            <a:off x="4904072" y="1556915"/>
            <a:ext cx="1647852"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3" name="Rectangle 12">
            <a:extLst>
              <a:ext uri="{FF2B5EF4-FFF2-40B4-BE49-F238E27FC236}">
                <a16:creationId xmlns:a16="http://schemas.microsoft.com/office/drawing/2014/main" id="{A3BAB4A0-CCE7-5241-B250-7FD42EB9B3B0}"/>
              </a:ext>
              <a:ext uri="{C183D7F6-B498-43B3-948B-1728B52AA6E4}">
                <adec:decorative xmlns:adec="http://schemas.microsoft.com/office/drawing/2017/decorative" val="1"/>
              </a:ext>
            </a:extLst>
          </p:cNvPr>
          <p:cNvSpPr/>
          <p:nvPr/>
        </p:nvSpPr>
        <p:spPr>
          <a:xfrm rot="-60000">
            <a:off x="4949960" y="1291319"/>
            <a:ext cx="3461748"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2" name="Rectangle 11">
            <a:extLst>
              <a:ext uri="{FF2B5EF4-FFF2-40B4-BE49-F238E27FC236}">
                <a16:creationId xmlns:a16="http://schemas.microsoft.com/office/drawing/2014/main" id="{B3645558-08CC-5B4C-8C39-73A153E9CC83}"/>
              </a:ext>
              <a:ext uri="{C183D7F6-B498-43B3-948B-1728B52AA6E4}">
                <adec:decorative xmlns:adec="http://schemas.microsoft.com/office/drawing/2017/decorative" val="1"/>
              </a:ext>
            </a:extLst>
          </p:cNvPr>
          <p:cNvSpPr/>
          <p:nvPr/>
        </p:nvSpPr>
        <p:spPr>
          <a:xfrm rot="60000">
            <a:off x="4903950" y="1069972"/>
            <a:ext cx="3257396"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9" name="Google Shape;846;p38">
            <a:extLst>
              <a:ext uri="{FF2B5EF4-FFF2-40B4-BE49-F238E27FC236}">
                <a16:creationId xmlns:a16="http://schemas.microsoft.com/office/drawing/2014/main" id="{38ED3784-C3B4-1643-B7E2-71B3089DC993}"/>
              </a:ext>
            </a:extLst>
          </p:cNvPr>
          <p:cNvSpPr txBox="1">
            <a:spLocks/>
          </p:cNvSpPr>
          <p:nvPr/>
        </p:nvSpPr>
        <p:spPr>
          <a:xfrm>
            <a:off x="4825483" y="1016325"/>
            <a:ext cx="3780000" cy="2931572"/>
          </a:xfrm>
          <a:prstGeom prst="rect">
            <a:avLst/>
          </a:prstGeom>
          <a:noFill/>
          <a:ln>
            <a:noFill/>
          </a:ln>
        </p:spPr>
        <p:txBody>
          <a:bodyPr spcFirstLastPara="1" vert="horz" wrap="square" lIns="0" tIns="0" rIns="0" bIns="0" rtlCol="0" anchor="t" anchorCtr="0">
            <a:spAutoFit/>
          </a:bodyPr>
          <a:lstStyle>
            <a:lvl1pPr marL="457200" marR="0" lvl="0" indent="-330200" algn="l" defTabSz="457200" rtl="0" eaLnBrk="1" latinLnBrk="0" hangingPunct="1">
              <a:lnSpc>
                <a:spcPct val="100000"/>
              </a:lnSpc>
              <a:spcBef>
                <a:spcPts val="320"/>
              </a:spcBef>
              <a:spcAft>
                <a:spcPts val="0"/>
              </a:spcAft>
              <a:buClr>
                <a:schemeClr val="dk1"/>
              </a:buClr>
              <a:buSzPts val="1600"/>
              <a:buFont typeface="Merriweather Sans"/>
              <a:buChar char="-"/>
              <a:defRPr sz="1600" b="0" i="0" kern="1200">
                <a:solidFill>
                  <a:schemeClr val="dk1"/>
                </a:solidFill>
                <a:latin typeface="Georgia"/>
                <a:ea typeface="Georgia"/>
                <a:cs typeface="Georgia"/>
                <a:sym typeface="Georgia"/>
              </a:defRPr>
            </a:lvl1pPr>
            <a:lvl2pPr marL="914400" lvl="1" indent="-317500" algn="l" defTabSz="457200" rtl="0" eaLnBrk="1" latinLnBrk="0" hangingPunct="1">
              <a:lnSpc>
                <a:spcPct val="90000"/>
              </a:lnSpc>
              <a:spcBef>
                <a:spcPts val="600"/>
              </a:spcBef>
              <a:spcAft>
                <a:spcPts val="0"/>
              </a:spcAft>
              <a:buClr>
                <a:schemeClr val="dk1"/>
              </a:buClr>
              <a:buSzPts val="1400"/>
              <a:buFont typeface="Georgia"/>
              <a:buChar char="–"/>
              <a:defRPr sz="1400" b="0" i="0" kern="1200">
                <a:solidFill>
                  <a:schemeClr val="dk1"/>
                </a:solidFill>
                <a:latin typeface="Georgia"/>
                <a:ea typeface="Georgia"/>
                <a:cs typeface="Georgia"/>
                <a:sym typeface="Georgia"/>
              </a:defRPr>
            </a:lvl2pPr>
            <a:lvl3pPr marL="1371600" lvl="2" indent="-304800" algn="l" defTabSz="457200" rtl="0" eaLnBrk="1" latinLnBrk="0" hangingPunct="1">
              <a:lnSpc>
                <a:spcPct val="90000"/>
              </a:lnSpc>
              <a:spcBef>
                <a:spcPts val="600"/>
              </a:spcBef>
              <a:spcAft>
                <a:spcPts val="0"/>
              </a:spcAft>
              <a:buClr>
                <a:schemeClr val="dk1"/>
              </a:buClr>
              <a:buSzPts val="1200"/>
              <a:buFont typeface="Georgia"/>
              <a:buChar char="–"/>
              <a:defRPr sz="1200" b="0" i="0" kern="1200">
                <a:solidFill>
                  <a:schemeClr val="dk1"/>
                </a:solidFill>
                <a:latin typeface="Georgia"/>
                <a:ea typeface="Georgia"/>
                <a:cs typeface="Georgia"/>
                <a:sym typeface="Georgia"/>
              </a:defRPr>
            </a:lvl3pPr>
            <a:lvl4pPr marL="1828800" lvl="3" indent="-304800" algn="l" defTabSz="457200" rtl="0" eaLnBrk="1" latinLnBrk="0" hangingPunct="1">
              <a:lnSpc>
                <a:spcPct val="90000"/>
              </a:lnSpc>
              <a:spcBef>
                <a:spcPts val="240"/>
              </a:spcBef>
              <a:spcAft>
                <a:spcPts val="0"/>
              </a:spcAft>
              <a:buClr>
                <a:schemeClr val="dk1"/>
              </a:buClr>
              <a:buSzPts val="1200"/>
              <a:buFont typeface="Georgia"/>
              <a:buChar char="–"/>
              <a:defRPr sz="1200" b="0" i="0" kern="1200">
                <a:solidFill>
                  <a:schemeClr val="dk1"/>
                </a:solidFill>
                <a:latin typeface="Georgia"/>
                <a:ea typeface="Georgia"/>
                <a:cs typeface="Georgia"/>
                <a:sym typeface="Georgia"/>
              </a:defRPr>
            </a:lvl4pPr>
            <a:lvl5pPr marL="2286000" lvl="4" indent="-317500" algn="l" defTabSz="457200" rtl="0" eaLnBrk="1" latinLnBrk="0" hangingPunct="1">
              <a:lnSpc>
                <a:spcPct val="100000"/>
              </a:lnSpc>
              <a:spcBef>
                <a:spcPts val="280"/>
              </a:spcBef>
              <a:spcAft>
                <a:spcPts val="0"/>
              </a:spcAft>
              <a:buClr>
                <a:schemeClr val="dk1"/>
              </a:buClr>
              <a:buSzPts val="1400"/>
              <a:buFont typeface="Arial"/>
              <a:buChar char="•"/>
              <a:defRPr sz="1400" kern="1200">
                <a:solidFill>
                  <a:schemeClr val="dk1"/>
                </a:solidFill>
                <a:latin typeface="Georgia"/>
                <a:ea typeface="Georgia"/>
                <a:cs typeface="Georgia"/>
                <a:sym typeface="Georgia"/>
              </a:defRPr>
            </a:lvl5pPr>
            <a:lvl6pPr marL="2743200" lvl="5"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6pPr>
            <a:lvl7pPr marL="3200400" lvl="6"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7pPr>
            <a:lvl8pPr marL="3657600" lvl="7"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8pPr>
            <a:lvl9pPr marL="4114800" lvl="8"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9pPr>
          </a:lstStyle>
          <a:p>
            <a:pPr marL="127000" indent="0" fontAlgn="auto">
              <a:buFont typeface="Merriweather Sans"/>
              <a:buNone/>
            </a:pPr>
            <a:r>
              <a:rPr lang="fi-FI" b="1">
                <a:latin typeface="+mj-lt"/>
              </a:rPr>
              <a:t>Tehtävä 6: Miltä matka kohti valitsemaanne visiota näyttäisi ja kuulostaisi? </a:t>
            </a:r>
          </a:p>
          <a:p>
            <a:pPr marL="127000" indent="0" fontAlgn="auto">
              <a:buFont typeface="Merriweather Sans"/>
              <a:buNone/>
            </a:pPr>
            <a:endParaRPr lang="fi-FI" b="1">
              <a:latin typeface="+mj-lt"/>
            </a:endParaRPr>
          </a:p>
          <a:p>
            <a:pPr marL="127000" indent="0" fontAlgn="auto">
              <a:buFont typeface="Merriweather Sans"/>
              <a:buNone/>
            </a:pPr>
            <a:r>
              <a:rPr lang="fi-FI" b="1">
                <a:latin typeface="+mj-lt"/>
                <a:sym typeface="Arial Black"/>
              </a:rPr>
              <a:t>Miten käytännössä? 10 min</a:t>
            </a:r>
            <a:endParaRPr lang="fi-FI" b="1">
              <a:latin typeface="+mj-lt"/>
            </a:endParaRPr>
          </a:p>
          <a:p>
            <a:pPr marL="469900" indent="-342900" fontAlgn="auto">
              <a:buFont typeface="+mj-lt"/>
              <a:buAutoNum type="arabicPeriod"/>
            </a:pPr>
            <a:r>
              <a:rPr lang="fi-FI" sz="1400"/>
              <a:t>Työskentelette Tulevaisuuden Sanomien ajankohtaistoimituksessa ja tehtävänänne on luoda etusivu vuodelta 2048.</a:t>
            </a:r>
          </a:p>
          <a:p>
            <a:pPr marL="469900" indent="-342900" fontAlgn="auto">
              <a:buFont typeface="+mj-lt"/>
              <a:buAutoNum type="arabicPeriod"/>
            </a:pPr>
            <a:r>
              <a:rPr lang="fi-FI" sz="1400"/>
              <a:t>Kirjoittakaa sellainen pääuutinen, joka kuvaisi maailmaa matkalla kohti luomaanne visiota. Jos haluatte, voitte kirjata myös pienempiä uutisia. </a:t>
            </a:r>
            <a:endParaRPr lang="en-US" sz="1400"/>
          </a:p>
        </p:txBody>
      </p:sp>
      <p:sp>
        <p:nvSpPr>
          <p:cNvPr id="10" name="Rectangle 9">
            <a:extLst>
              <a:ext uri="{FF2B5EF4-FFF2-40B4-BE49-F238E27FC236}">
                <a16:creationId xmlns:a16="http://schemas.microsoft.com/office/drawing/2014/main" id="{50AE0BE8-3A7C-2443-98F5-1B96C94FB325}"/>
              </a:ext>
              <a:ext uri="{C183D7F6-B498-43B3-948B-1728B52AA6E4}">
                <adec:decorative xmlns:adec="http://schemas.microsoft.com/office/drawing/2017/decorative" val="1"/>
              </a:ext>
            </a:extLst>
          </p:cNvPr>
          <p:cNvSpPr/>
          <p:nvPr/>
        </p:nvSpPr>
        <p:spPr>
          <a:xfrm rot="-60000">
            <a:off x="541061" y="1451112"/>
            <a:ext cx="3512713"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6" name="Rectangle 5">
            <a:extLst>
              <a:ext uri="{FF2B5EF4-FFF2-40B4-BE49-F238E27FC236}">
                <a16:creationId xmlns:a16="http://schemas.microsoft.com/office/drawing/2014/main" id="{FB75B10F-16F5-EA42-9022-B4BA0D51D6E2}"/>
              </a:ext>
              <a:ext uri="{C183D7F6-B498-43B3-948B-1728B52AA6E4}">
                <adec:decorative xmlns:adec="http://schemas.microsoft.com/office/drawing/2017/decorative" val="1"/>
              </a:ext>
            </a:extLst>
          </p:cNvPr>
          <p:cNvSpPr/>
          <p:nvPr/>
        </p:nvSpPr>
        <p:spPr>
          <a:xfrm rot="60000">
            <a:off x="490243" y="1187676"/>
            <a:ext cx="3758214"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846" name="Google Shape;846;p38"/>
          <p:cNvSpPr txBox="1">
            <a:spLocks noGrp="1"/>
          </p:cNvSpPr>
          <p:nvPr>
            <p:ph type="body" idx="1"/>
          </p:nvPr>
        </p:nvSpPr>
        <p:spPr>
          <a:xfrm>
            <a:off x="479350" y="1205531"/>
            <a:ext cx="3780000" cy="3488647"/>
          </a:xfrm>
          <a:noFill/>
          <a:ln>
            <a:noFill/>
          </a:ln>
        </p:spPr>
        <p:txBody>
          <a:bodyPr spcFirstLastPara="1" vert="horz" wrap="square" lIns="0" tIns="0" rIns="0" bIns="0" rtlCol="0" anchor="t" anchorCtr="0">
            <a:spAutoFit/>
          </a:bodyPr>
          <a:lstStyle/>
          <a:p>
            <a:pPr marL="127000" indent="0">
              <a:buNone/>
            </a:pPr>
            <a:r>
              <a:rPr lang="en-US" b="1" err="1">
                <a:latin typeface="+mj-lt"/>
              </a:rPr>
              <a:t>Tehtävä</a:t>
            </a:r>
            <a:r>
              <a:rPr lang="en-US" b="1">
                <a:latin typeface="+mj-lt"/>
              </a:rPr>
              <a:t> 5: </a:t>
            </a:r>
            <a:r>
              <a:rPr lang="en-US" b="1" err="1">
                <a:latin typeface="+mj-lt"/>
              </a:rPr>
              <a:t>Mitä</a:t>
            </a:r>
            <a:r>
              <a:rPr lang="en-US" b="1">
                <a:latin typeface="+mj-lt"/>
              </a:rPr>
              <a:t> </a:t>
            </a:r>
            <a:r>
              <a:rPr lang="en-US" b="1" err="1">
                <a:latin typeface="+mj-lt"/>
              </a:rPr>
              <a:t>nyt</a:t>
            </a:r>
            <a:r>
              <a:rPr lang="en-US" b="1">
                <a:latin typeface="+mj-lt"/>
              </a:rPr>
              <a:t> </a:t>
            </a:r>
            <a:r>
              <a:rPr lang="en-US" b="1" err="1">
                <a:latin typeface="+mj-lt"/>
              </a:rPr>
              <a:t>pitäisi</a:t>
            </a:r>
            <a:r>
              <a:rPr lang="en-US" b="1">
                <a:latin typeface="+mj-lt"/>
              </a:rPr>
              <a:t> </a:t>
            </a:r>
            <a:r>
              <a:rPr lang="en-US" b="1" err="1">
                <a:latin typeface="+mj-lt"/>
              </a:rPr>
              <a:t>tehdä</a:t>
            </a:r>
            <a:r>
              <a:rPr lang="en-US" b="1">
                <a:latin typeface="+mj-lt"/>
              </a:rPr>
              <a:t>, </a:t>
            </a:r>
            <a:r>
              <a:rPr lang="en-US" b="1" err="1">
                <a:latin typeface="+mj-lt"/>
              </a:rPr>
              <a:t>jotta</a:t>
            </a:r>
            <a:r>
              <a:rPr lang="en-US" b="1">
                <a:latin typeface="+mj-lt"/>
              </a:rPr>
              <a:t> </a:t>
            </a:r>
            <a:r>
              <a:rPr lang="en-US" b="1" err="1">
                <a:latin typeface="+mj-lt"/>
              </a:rPr>
              <a:t>visionne</a:t>
            </a:r>
            <a:r>
              <a:rPr lang="en-US" b="1">
                <a:latin typeface="+mj-lt"/>
              </a:rPr>
              <a:t> </a:t>
            </a:r>
            <a:r>
              <a:rPr lang="en-US" b="1" err="1">
                <a:latin typeface="+mj-lt"/>
              </a:rPr>
              <a:t>voisi</a:t>
            </a:r>
            <a:r>
              <a:rPr lang="en-US" b="1">
                <a:latin typeface="+mj-lt"/>
              </a:rPr>
              <a:t> </a:t>
            </a:r>
            <a:r>
              <a:rPr lang="en-US" b="1" err="1">
                <a:latin typeface="+mj-lt"/>
              </a:rPr>
              <a:t>toteutua</a:t>
            </a:r>
            <a:r>
              <a:rPr lang="en-US" b="1">
                <a:latin typeface="+mj-lt"/>
              </a:rPr>
              <a:t>?</a:t>
            </a:r>
          </a:p>
          <a:p>
            <a:pPr marL="127000" indent="0">
              <a:buNone/>
            </a:pPr>
            <a:endParaRPr lang="en-US" b="1">
              <a:sym typeface="Arial Black"/>
            </a:endParaRPr>
          </a:p>
          <a:p>
            <a:pPr marL="127000" indent="0">
              <a:buNone/>
            </a:pPr>
            <a:r>
              <a:rPr lang="en-US" b="1" err="1">
                <a:latin typeface="+mj-lt"/>
                <a:sym typeface="Arial Black"/>
              </a:rPr>
              <a:t>Miten</a:t>
            </a:r>
            <a:r>
              <a:rPr lang="en-US" b="1">
                <a:latin typeface="+mj-lt"/>
                <a:sym typeface="Arial Black"/>
              </a:rPr>
              <a:t> </a:t>
            </a:r>
            <a:r>
              <a:rPr lang="en-US" b="1" err="1">
                <a:latin typeface="+mj-lt"/>
                <a:sym typeface="Arial Black"/>
              </a:rPr>
              <a:t>käytännössä</a:t>
            </a:r>
            <a:r>
              <a:rPr lang="en-US" b="1">
                <a:latin typeface="+mj-lt"/>
                <a:sym typeface="Arial Black"/>
              </a:rPr>
              <a:t>? 15 min</a:t>
            </a:r>
          </a:p>
          <a:p>
            <a:pPr marL="469900" indent="-342900">
              <a:buFont typeface="+mj-lt"/>
              <a:buAutoNum type="arabicPeriod"/>
            </a:pPr>
            <a:r>
              <a:rPr lang="en-US" sz="1400" err="1"/>
              <a:t>Hyppäätte</a:t>
            </a:r>
            <a:r>
              <a:rPr lang="en-US" sz="1400"/>
              <a:t> </a:t>
            </a:r>
            <a:r>
              <a:rPr lang="en-US" sz="1400" err="1"/>
              <a:t>muutoksentekijän</a:t>
            </a:r>
            <a:r>
              <a:rPr lang="en-US" sz="1400"/>
              <a:t> </a:t>
            </a:r>
            <a:r>
              <a:rPr lang="en-US" sz="1400" err="1"/>
              <a:t>saappaisiin</a:t>
            </a:r>
            <a:r>
              <a:rPr lang="en-US" sz="1400"/>
              <a:t>. </a:t>
            </a:r>
          </a:p>
          <a:p>
            <a:pPr marL="469900" indent="-342900">
              <a:buFont typeface="+mj-lt"/>
              <a:buAutoNum type="arabicPeriod"/>
            </a:pPr>
            <a:r>
              <a:rPr lang="en-US" sz="1400" err="1"/>
              <a:t>Ideoikaa</a:t>
            </a:r>
            <a:r>
              <a:rPr lang="en-US" sz="1400"/>
              <a:t> 3 </a:t>
            </a:r>
            <a:r>
              <a:rPr lang="en-US" sz="1400" err="1"/>
              <a:t>tekoa</a:t>
            </a:r>
            <a:r>
              <a:rPr lang="en-US" sz="1400"/>
              <a:t>, </a:t>
            </a:r>
            <a:r>
              <a:rPr lang="en-US" sz="1400" err="1"/>
              <a:t>jotka</a:t>
            </a:r>
            <a:r>
              <a:rPr lang="en-US" sz="1400"/>
              <a:t> </a:t>
            </a:r>
            <a:r>
              <a:rPr lang="en-US" sz="1400" err="1"/>
              <a:t>veisivät</a:t>
            </a:r>
            <a:r>
              <a:rPr lang="en-US" sz="1400"/>
              <a:t> </a:t>
            </a:r>
            <a:r>
              <a:rPr lang="en-US" sz="1400" err="1"/>
              <a:t>kohti</a:t>
            </a:r>
            <a:r>
              <a:rPr lang="en-US" sz="1400"/>
              <a:t> vision </a:t>
            </a:r>
            <a:r>
              <a:rPr lang="en-US" sz="1400" err="1"/>
              <a:t>toteutumista</a:t>
            </a:r>
            <a:r>
              <a:rPr lang="en-US" sz="1400"/>
              <a:t> ja </a:t>
            </a:r>
            <a:r>
              <a:rPr lang="en-US" sz="1400" err="1"/>
              <a:t>kirjatkaa</a:t>
            </a:r>
            <a:r>
              <a:rPr lang="en-US" sz="1400"/>
              <a:t> ne </a:t>
            </a:r>
            <a:r>
              <a:rPr lang="en-US" sz="1400" err="1"/>
              <a:t>Miroon</a:t>
            </a:r>
            <a:endParaRPr lang="en-US" sz="1400"/>
          </a:p>
          <a:p>
            <a:pPr marL="939800" lvl="1" indent="-342900">
              <a:buFont typeface="+mj-lt"/>
              <a:buAutoNum type="arabicPeriod"/>
            </a:pPr>
            <a:r>
              <a:rPr lang="en-US"/>
              <a:t>Teko, </a:t>
            </a:r>
            <a:r>
              <a:rPr lang="en-US" err="1"/>
              <a:t>joka</a:t>
            </a:r>
            <a:r>
              <a:rPr lang="en-US"/>
              <a:t> </a:t>
            </a:r>
            <a:r>
              <a:rPr lang="en-US" err="1"/>
              <a:t>vaikuttaa</a:t>
            </a:r>
            <a:r>
              <a:rPr lang="en-US"/>
              <a:t> </a:t>
            </a:r>
            <a:r>
              <a:rPr lang="en-US" err="1"/>
              <a:t>käyttäytymiseen</a:t>
            </a:r>
            <a:r>
              <a:rPr lang="en-US"/>
              <a:t> tai </a:t>
            </a:r>
            <a:r>
              <a:rPr lang="en-US" err="1"/>
              <a:t>toimintaan</a:t>
            </a:r>
            <a:r>
              <a:rPr lang="en-US"/>
              <a:t>? </a:t>
            </a:r>
          </a:p>
          <a:p>
            <a:pPr marL="939800" lvl="1" indent="-342900">
              <a:buFont typeface="+mj-lt"/>
              <a:buAutoNum type="arabicPeriod"/>
            </a:pPr>
            <a:r>
              <a:rPr lang="en-US"/>
              <a:t>Teko, </a:t>
            </a:r>
            <a:r>
              <a:rPr lang="en-US" err="1"/>
              <a:t>joka</a:t>
            </a:r>
            <a:r>
              <a:rPr lang="en-US"/>
              <a:t> </a:t>
            </a:r>
            <a:r>
              <a:rPr lang="en-US" err="1"/>
              <a:t>vaikuttaa</a:t>
            </a:r>
            <a:r>
              <a:rPr lang="en-US"/>
              <a:t> </a:t>
            </a:r>
            <a:r>
              <a:rPr lang="en-US" err="1"/>
              <a:t>rakenteisiin</a:t>
            </a:r>
            <a:r>
              <a:rPr lang="en-US"/>
              <a:t> (</a:t>
            </a:r>
            <a:r>
              <a:rPr lang="en-US" err="1"/>
              <a:t>esim</a:t>
            </a:r>
            <a:r>
              <a:rPr lang="en-US"/>
              <a:t>. </a:t>
            </a:r>
            <a:r>
              <a:rPr lang="en-US" err="1"/>
              <a:t>verot</a:t>
            </a:r>
            <a:r>
              <a:rPr lang="en-US"/>
              <a:t>, lait)?</a:t>
            </a:r>
          </a:p>
          <a:p>
            <a:pPr marL="939800" lvl="1" indent="-342900">
              <a:buFont typeface="+mj-lt"/>
              <a:buAutoNum type="arabicPeriod"/>
            </a:pPr>
            <a:r>
              <a:rPr lang="en-US"/>
              <a:t>Teko, </a:t>
            </a:r>
            <a:r>
              <a:rPr lang="en-US" err="1"/>
              <a:t>joka</a:t>
            </a:r>
            <a:r>
              <a:rPr lang="en-US"/>
              <a:t> </a:t>
            </a:r>
            <a:r>
              <a:rPr lang="en-US" err="1"/>
              <a:t>vaikuttaa</a:t>
            </a:r>
            <a:r>
              <a:rPr lang="en-US"/>
              <a:t> </a:t>
            </a:r>
            <a:r>
              <a:rPr lang="en-US" err="1"/>
              <a:t>ajattelumalleihin</a:t>
            </a:r>
            <a:r>
              <a:rPr lang="en-US"/>
              <a:t>?</a:t>
            </a:r>
          </a:p>
          <a:p>
            <a:pPr marL="596900" lvl="1" indent="0">
              <a:buNone/>
            </a:pPr>
            <a:endParaRPr lang="en-US"/>
          </a:p>
        </p:txBody>
      </p:sp>
      <p:sp>
        <p:nvSpPr>
          <p:cNvPr id="845" name="Google Shape;845;p38"/>
          <p:cNvSpPr txBox="1">
            <a:spLocks noGrp="1"/>
          </p:cNvSpPr>
          <p:nvPr>
            <p:ph type="title"/>
          </p:nvPr>
        </p:nvSpPr>
        <p:spPr>
          <a:xfrm>
            <a:off x="467545" y="267494"/>
            <a:ext cx="8208912" cy="808773"/>
          </a:xfrm>
          <a:noFill/>
          <a:ln>
            <a:noFill/>
          </a:ln>
        </p:spPr>
        <p:txBody>
          <a:bodyPr spcFirstLastPara="1" vert="horz" wrap="square" lIns="0" tIns="0" rIns="0" bIns="0" rtlCol="0" anchor="ctr" anchorCtr="0">
            <a:noAutofit/>
          </a:bodyPr>
          <a:lstStyle/>
          <a:p>
            <a:r>
              <a:rPr lang="en-US" err="1"/>
              <a:t>Kohti</a:t>
            </a:r>
            <a:r>
              <a:rPr lang="en-US"/>
              <a:t> </a:t>
            </a:r>
            <a:r>
              <a:rPr lang="en-US" err="1"/>
              <a:t>toivottavaa</a:t>
            </a:r>
            <a:r>
              <a:rPr lang="en-US"/>
              <a:t> </a:t>
            </a:r>
            <a:r>
              <a:rPr lang="en-US" err="1"/>
              <a:t>tulevaisuutta</a:t>
            </a:r>
            <a:endParaRPr lang="en-US"/>
          </a:p>
        </p:txBody>
      </p:sp>
    </p:spTree>
    <p:extLst>
      <p:ext uri="{BB962C8B-B14F-4D97-AF65-F5344CB8AC3E}">
        <p14:creationId xmlns:p14="http://schemas.microsoft.com/office/powerpoint/2010/main" val="117576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 name="Google Shape;194;p4">
            <a:extLst>
              <a:ext uri="{FF2B5EF4-FFF2-40B4-BE49-F238E27FC236}">
                <a16:creationId xmlns:a16="http://schemas.microsoft.com/office/drawing/2014/main" id="{ED7AE2C2-E0FC-EB46-9A81-95ACE9C6AA10}"/>
              </a:ext>
              <a:ext uri="{C183D7F6-B498-43B3-948B-1728B52AA6E4}">
                <adec:decorative xmlns:adec="http://schemas.microsoft.com/office/drawing/2017/decorative" val="1"/>
              </a:ext>
            </a:extLst>
          </p:cNvPr>
          <p:cNvSpPr>
            <a:spLocks noChangeAspect="1"/>
          </p:cNvSpPr>
          <p:nvPr/>
        </p:nvSpPr>
        <p:spPr>
          <a:xfrm>
            <a:off x="539551" y="1672114"/>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1</a:t>
            </a:r>
            <a:endParaRPr sz="2000" b="0" i="0" u="none" strike="noStrike" cap="none">
              <a:solidFill>
                <a:schemeClr val="dk1"/>
              </a:solidFill>
              <a:latin typeface="Arial Black"/>
              <a:ea typeface="Arial Black"/>
              <a:cs typeface="Arial Black"/>
              <a:sym typeface="Arial Black"/>
            </a:endParaRPr>
          </a:p>
        </p:txBody>
      </p:sp>
      <p:sp>
        <p:nvSpPr>
          <p:cNvPr id="21" name="Google Shape;194;p4">
            <a:extLst>
              <a:ext uri="{FF2B5EF4-FFF2-40B4-BE49-F238E27FC236}">
                <a16:creationId xmlns:a16="http://schemas.microsoft.com/office/drawing/2014/main" id="{A748E935-F9AC-CA4C-9E2B-B20923157A99}"/>
              </a:ext>
              <a:ext uri="{C183D7F6-B498-43B3-948B-1728B52AA6E4}">
                <adec:decorative xmlns:adec="http://schemas.microsoft.com/office/drawing/2017/decorative" val="1"/>
              </a:ext>
            </a:extLst>
          </p:cNvPr>
          <p:cNvSpPr>
            <a:spLocks noChangeAspect="1"/>
          </p:cNvSpPr>
          <p:nvPr/>
        </p:nvSpPr>
        <p:spPr>
          <a:xfrm>
            <a:off x="539551" y="2509357"/>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solidFill>
                  <a:schemeClr val="dk1"/>
                </a:solidFill>
                <a:latin typeface="Arial Black"/>
                <a:ea typeface="Arial Black"/>
                <a:cs typeface="Arial Black"/>
                <a:sym typeface="Arial Black"/>
              </a:rPr>
              <a:t>2</a:t>
            </a:r>
            <a:endParaRPr sz="2000" b="0" i="0" u="none" strike="noStrike" cap="none">
              <a:solidFill>
                <a:schemeClr val="dk1"/>
              </a:solidFill>
              <a:latin typeface="Arial Black"/>
              <a:ea typeface="Arial Black"/>
              <a:cs typeface="Arial Black"/>
              <a:sym typeface="Arial Black"/>
            </a:endParaRPr>
          </a:p>
        </p:txBody>
      </p:sp>
      <p:sp>
        <p:nvSpPr>
          <p:cNvPr id="22" name="Google Shape;197;p4">
            <a:extLst>
              <a:ext uri="{FF2B5EF4-FFF2-40B4-BE49-F238E27FC236}">
                <a16:creationId xmlns:a16="http://schemas.microsoft.com/office/drawing/2014/main" id="{2C2125BD-C935-8944-BCCC-FA2F36F424D9}"/>
              </a:ext>
              <a:ext uri="{C183D7F6-B498-43B3-948B-1728B52AA6E4}">
                <adec:decorative xmlns:adec="http://schemas.microsoft.com/office/drawing/2017/decorative" val="0"/>
              </a:ext>
            </a:extLst>
          </p:cNvPr>
          <p:cNvSpPr txBox="1"/>
          <p:nvPr/>
        </p:nvSpPr>
        <p:spPr>
          <a:xfrm>
            <a:off x="1541637" y="3575904"/>
            <a:ext cx="5601175" cy="249299"/>
          </a:xfrm>
          <a:prstGeom prst="rect">
            <a:avLst/>
          </a:prstGeom>
          <a:noFill/>
          <a:ln>
            <a:noFill/>
          </a:ln>
        </p:spPr>
        <p:txBody>
          <a:bodyPr spcFirstLastPara="1" wrap="square" lIns="0" tIns="0" rIns="0" bIns="0" anchor="t" anchorCtr="0">
            <a:spAutoFit/>
          </a:bodyPr>
          <a:lstStyle/>
          <a:p>
            <a:pPr lvl="0">
              <a:lnSpc>
                <a:spcPct val="90000"/>
              </a:lnSpc>
              <a:spcBef>
                <a:spcPts val="0"/>
              </a:spcBef>
              <a:spcAft>
                <a:spcPts val="0"/>
              </a:spcAft>
              <a:buClr>
                <a:schemeClr val="dk1"/>
              </a:buClr>
              <a:buSzPts val="1600"/>
            </a:pPr>
            <a:r>
              <a:rPr lang="en-US" b="1" err="1">
                <a:solidFill>
                  <a:schemeClr val="dk1"/>
                </a:solidFill>
                <a:latin typeface="+mn-lt"/>
                <a:ea typeface="Arial Black"/>
                <a:cs typeface="Arial Black"/>
                <a:sym typeface="Arial Black"/>
              </a:rPr>
              <a:t>Ideoimme</a:t>
            </a:r>
            <a:r>
              <a:rPr lang="en-US">
                <a:solidFill>
                  <a:schemeClr val="dk1"/>
                </a:solidFill>
                <a:latin typeface="+mn-lt"/>
                <a:ea typeface="Arial Black"/>
                <a:cs typeface="Arial Black"/>
                <a:sym typeface="Arial Black"/>
              </a:rPr>
              <a:t> </a:t>
            </a:r>
            <a:r>
              <a:rPr lang="en-US" err="1">
                <a:solidFill>
                  <a:schemeClr val="dk1"/>
                </a:solidFill>
                <a:latin typeface="+mn-lt"/>
                <a:ea typeface="Arial Black"/>
                <a:cs typeface="Arial Black"/>
                <a:sym typeface="Arial Black"/>
              </a:rPr>
              <a:t>tekoja</a:t>
            </a:r>
            <a:r>
              <a:rPr lang="en-US">
                <a:solidFill>
                  <a:schemeClr val="dk1"/>
                </a:solidFill>
                <a:latin typeface="+mn-lt"/>
                <a:ea typeface="Arial Black"/>
                <a:cs typeface="Arial Black"/>
                <a:sym typeface="Arial Black"/>
              </a:rPr>
              <a:t> </a:t>
            </a:r>
            <a:r>
              <a:rPr lang="en-US" err="1">
                <a:solidFill>
                  <a:schemeClr val="dk1"/>
                </a:solidFill>
                <a:latin typeface="+mn-lt"/>
                <a:ea typeface="Arial Black"/>
                <a:cs typeface="Arial Black"/>
                <a:sym typeface="Arial Black"/>
              </a:rPr>
              <a:t>vaikuttaa</a:t>
            </a:r>
            <a:r>
              <a:rPr lang="en-US">
                <a:solidFill>
                  <a:schemeClr val="dk1"/>
                </a:solidFill>
                <a:latin typeface="+mn-lt"/>
                <a:ea typeface="Arial Black"/>
                <a:cs typeface="Arial Black"/>
                <a:sym typeface="Arial Black"/>
              </a:rPr>
              <a:t> </a:t>
            </a:r>
            <a:r>
              <a:rPr lang="en-US" err="1">
                <a:solidFill>
                  <a:schemeClr val="dk1"/>
                </a:solidFill>
                <a:latin typeface="+mn-lt"/>
                <a:ea typeface="Arial Black"/>
                <a:cs typeface="Arial Black"/>
                <a:sym typeface="Arial Black"/>
              </a:rPr>
              <a:t>tulevaisuuteen</a:t>
            </a:r>
            <a:endParaRPr lang="en-US">
              <a:solidFill>
                <a:srgbClr val="000000"/>
              </a:solidFill>
              <a:latin typeface="+mn-lt"/>
              <a:ea typeface="Arial"/>
              <a:cs typeface="Arial"/>
              <a:sym typeface="Arial"/>
            </a:endParaRPr>
          </a:p>
        </p:txBody>
      </p:sp>
      <p:sp>
        <p:nvSpPr>
          <p:cNvPr id="20" name="Google Shape;195;p4">
            <a:extLst>
              <a:ext uri="{FF2B5EF4-FFF2-40B4-BE49-F238E27FC236}">
                <a16:creationId xmlns:a16="http://schemas.microsoft.com/office/drawing/2014/main" id="{938D4F3F-C262-F94A-A4FC-B3A90BC5CDD5}"/>
              </a:ext>
            </a:extLst>
          </p:cNvPr>
          <p:cNvSpPr txBox="1"/>
          <p:nvPr/>
        </p:nvSpPr>
        <p:spPr>
          <a:xfrm>
            <a:off x="1541637" y="2744707"/>
            <a:ext cx="5601175" cy="249299"/>
          </a:xfrm>
          <a:prstGeom prst="rect">
            <a:avLst/>
          </a:prstGeom>
          <a:noFill/>
          <a:ln>
            <a:noFill/>
          </a:ln>
        </p:spPr>
        <p:txBody>
          <a:bodyPr spcFirstLastPara="1" wrap="square" lIns="0" tIns="0" rIns="0" bIns="0" anchor="t" anchorCtr="0">
            <a:spAutoFit/>
          </a:bodyPr>
          <a:lstStyle/>
          <a:p>
            <a:pPr lvl="0">
              <a:lnSpc>
                <a:spcPct val="90000"/>
              </a:lnSpc>
              <a:spcBef>
                <a:spcPts val="0"/>
              </a:spcBef>
              <a:spcAft>
                <a:spcPts val="0"/>
              </a:spcAft>
              <a:buClr>
                <a:schemeClr val="dk1"/>
              </a:buClr>
              <a:buSzPts val="1600"/>
            </a:pPr>
            <a:r>
              <a:rPr lang="en-US" b="1" err="1">
                <a:solidFill>
                  <a:schemeClr val="dk1"/>
                </a:solidFill>
                <a:latin typeface="+mn-lt"/>
                <a:ea typeface="Arial Black"/>
                <a:cs typeface="Arial Black"/>
                <a:sym typeface="Arial Black"/>
              </a:rPr>
              <a:t>Kuvittelimme</a:t>
            </a:r>
            <a:r>
              <a:rPr lang="en-US">
                <a:solidFill>
                  <a:schemeClr val="dk1"/>
                </a:solidFill>
                <a:latin typeface="+mn-lt"/>
                <a:ea typeface="Arial Black"/>
                <a:cs typeface="Arial Black"/>
                <a:sym typeface="Arial Black"/>
              </a:rPr>
              <a:t> </a:t>
            </a:r>
            <a:r>
              <a:rPr lang="en-US" err="1">
                <a:solidFill>
                  <a:schemeClr val="dk1"/>
                </a:solidFill>
                <a:latin typeface="+mn-lt"/>
                <a:ea typeface="Arial Black"/>
                <a:cs typeface="Arial Black"/>
                <a:sym typeface="Arial Black"/>
              </a:rPr>
              <a:t>toivottavia</a:t>
            </a:r>
            <a:r>
              <a:rPr lang="en-US">
                <a:solidFill>
                  <a:schemeClr val="dk1"/>
                </a:solidFill>
                <a:latin typeface="+mn-lt"/>
                <a:ea typeface="Arial Black"/>
                <a:cs typeface="Arial Black"/>
                <a:sym typeface="Arial Black"/>
              </a:rPr>
              <a:t> </a:t>
            </a:r>
            <a:r>
              <a:rPr lang="en-US" err="1">
                <a:solidFill>
                  <a:schemeClr val="dk1"/>
                </a:solidFill>
                <a:latin typeface="+mn-lt"/>
                <a:ea typeface="Arial Black"/>
                <a:cs typeface="Arial Black"/>
                <a:sym typeface="Arial Black"/>
              </a:rPr>
              <a:t>tulevaisuuksia</a:t>
            </a:r>
            <a:endParaRPr lang="en-US">
              <a:solidFill>
                <a:srgbClr val="000000"/>
              </a:solidFill>
              <a:latin typeface="+mn-lt"/>
              <a:ea typeface="Arial"/>
              <a:cs typeface="Arial"/>
              <a:sym typeface="Arial"/>
            </a:endParaRPr>
          </a:p>
        </p:txBody>
      </p:sp>
      <p:sp>
        <p:nvSpPr>
          <p:cNvPr id="18" name="Google Shape;193;p4">
            <a:extLst>
              <a:ext uri="{FF2B5EF4-FFF2-40B4-BE49-F238E27FC236}">
                <a16:creationId xmlns:a16="http://schemas.microsoft.com/office/drawing/2014/main" id="{8B1CF36D-6BCD-8B49-9141-2C3DA3D5A606}"/>
              </a:ext>
            </a:extLst>
          </p:cNvPr>
          <p:cNvSpPr txBox="1">
            <a:spLocks/>
          </p:cNvSpPr>
          <p:nvPr/>
        </p:nvSpPr>
        <p:spPr>
          <a:xfrm>
            <a:off x="1542112" y="1907464"/>
            <a:ext cx="5600700" cy="249299"/>
          </a:xfrm>
          <a:prstGeom prst="rect">
            <a:avLst/>
          </a:prstGeom>
          <a:noFill/>
          <a:ln>
            <a:noFill/>
          </a:ln>
        </p:spPr>
        <p:txBody>
          <a:bodyPr spcFirstLastPara="1" vert="horz" wrap="square" lIns="0" tIns="0" rIns="0" bIns="0" rtlCol="0" anchor="t" anchorCtr="0">
            <a:spAutoFit/>
          </a:bodyPr>
          <a:lstStyle>
            <a:lvl1pPr marL="179388" indent="-179388" algn="l" defTabSz="457200" rtl="0" eaLnBrk="1" latinLnBrk="0" hangingPunct="1">
              <a:lnSpc>
                <a:spcPct val="100000"/>
              </a:lnSpc>
              <a:spcBef>
                <a:spcPct val="20000"/>
              </a:spcBef>
              <a:buFont typeface="Lucida Grande"/>
              <a:buChar char="-"/>
              <a:defRPr sz="1600" b="0" i="0" kern="1200">
                <a:solidFill>
                  <a:schemeClr val="tx1"/>
                </a:solidFill>
                <a:latin typeface="+mn-lt"/>
                <a:ea typeface="+mn-ea"/>
                <a:cs typeface="Georgia"/>
              </a:defRPr>
            </a:lvl1pPr>
            <a:lvl2pPr marL="357188" indent="-177800" algn="l" defTabSz="457200" rtl="0" eaLnBrk="1" latinLnBrk="0" hangingPunct="1">
              <a:lnSpc>
                <a:spcPct val="100000"/>
              </a:lnSpc>
              <a:spcBef>
                <a:spcPct val="20000"/>
              </a:spcBef>
              <a:buFont typeface="Georgia" panose="02040502050405020303" pitchFamily="18" charset="0"/>
              <a:buChar char="–"/>
              <a:defRPr sz="1400" b="0" i="0" kern="1200">
                <a:solidFill>
                  <a:schemeClr val="tx1"/>
                </a:solidFill>
                <a:latin typeface="+mn-lt"/>
                <a:ea typeface="+mn-ea"/>
                <a:cs typeface="Georgia"/>
              </a:defRPr>
            </a:lvl2pPr>
            <a:lvl3pPr marL="536575" indent="-171450" algn="l" defTabSz="457200" rtl="0" eaLnBrk="1" latinLnBrk="0" hangingPunct="1">
              <a:lnSpc>
                <a:spcPct val="100000"/>
              </a:lnSpc>
              <a:spcBef>
                <a:spcPct val="20000"/>
              </a:spcBef>
              <a:buFont typeface="Georgia" panose="02040502050405020303" pitchFamily="18" charset="0"/>
              <a:buChar char="–"/>
              <a:defRPr sz="1200" b="0" i="0" kern="1200">
                <a:solidFill>
                  <a:schemeClr val="tx1"/>
                </a:solidFill>
                <a:latin typeface="+mn-lt"/>
                <a:ea typeface="+mn-ea"/>
                <a:cs typeface="Georgia"/>
              </a:defRPr>
            </a:lvl3pPr>
            <a:lvl4pPr marL="720725" indent="-171450" algn="l" defTabSz="457200" rtl="0" eaLnBrk="1" latinLnBrk="0" hangingPunct="1">
              <a:lnSpc>
                <a:spcPct val="100000"/>
              </a:lnSpc>
              <a:spcBef>
                <a:spcPct val="20000"/>
              </a:spcBef>
              <a:buFont typeface="Georgia" panose="02040502050405020303" pitchFamily="18" charset="0"/>
              <a:buChar char="–"/>
              <a:defRPr sz="12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90000"/>
              </a:lnSpc>
              <a:spcBef>
                <a:spcPts val="0"/>
              </a:spcBef>
              <a:spcAft>
                <a:spcPts val="0"/>
              </a:spcAft>
              <a:buClr>
                <a:schemeClr val="dk1"/>
              </a:buClr>
              <a:buSzPts val="1600"/>
              <a:buNone/>
            </a:pPr>
            <a:r>
              <a:rPr lang="en-US" sz="1800" b="1" err="1">
                <a:ea typeface="Arial Black"/>
                <a:cs typeface="Arial Black"/>
                <a:sym typeface="Arial Black"/>
              </a:rPr>
              <a:t>Haastoimme</a:t>
            </a:r>
            <a:r>
              <a:rPr lang="en-US" sz="1800">
                <a:ea typeface="Arial Black"/>
                <a:cs typeface="Arial Black"/>
                <a:sym typeface="Arial Black"/>
              </a:rPr>
              <a:t> </a:t>
            </a:r>
            <a:r>
              <a:rPr lang="en-US" sz="1800" err="1">
                <a:ea typeface="Arial Black"/>
                <a:cs typeface="Arial Black"/>
                <a:sym typeface="Arial Black"/>
              </a:rPr>
              <a:t>oletuksia</a:t>
            </a:r>
            <a:r>
              <a:rPr lang="en-US" sz="1800">
                <a:ea typeface="Arial Black"/>
                <a:cs typeface="Arial Black"/>
                <a:sym typeface="Arial Black"/>
              </a:rPr>
              <a:t> </a:t>
            </a:r>
            <a:r>
              <a:rPr lang="en-US" sz="1800" err="1">
                <a:ea typeface="Arial Black"/>
                <a:cs typeface="Arial Black"/>
                <a:sym typeface="Arial Black"/>
              </a:rPr>
              <a:t>tulevaisuudesta</a:t>
            </a:r>
            <a:endParaRPr lang="en-US" sz="1800">
              <a:ea typeface="Arial Black"/>
              <a:cs typeface="Arial Black"/>
              <a:sym typeface="Arial Black"/>
            </a:endParaRPr>
          </a:p>
        </p:txBody>
      </p:sp>
      <p:sp>
        <p:nvSpPr>
          <p:cNvPr id="192" name="Google Shape;192;p4"/>
          <p:cNvSpPr txBox="1">
            <a:spLocks noGrp="1"/>
          </p:cNvSpPr>
          <p:nvPr>
            <p:ph type="title"/>
          </p:nvPr>
        </p:nvSpPr>
        <p:spPr>
          <a:xfrm>
            <a:off x="467544" y="267494"/>
            <a:ext cx="8208912" cy="808773"/>
          </a:xfrm>
          <a:noFill/>
          <a:ln>
            <a:noFill/>
          </a:ln>
        </p:spPr>
        <p:txBody>
          <a:bodyPr spcFirstLastPara="1" wrap="square" lIns="0" tIns="0" rIns="0" bIns="0" anchor="ctr" anchorCtr="0">
            <a:noAutofit/>
          </a:bodyPr>
          <a:lstStyle/>
          <a:p>
            <a:pPr lvl="0"/>
            <a:r>
              <a:rPr lang="en-US" err="1"/>
              <a:t>Kertaus</a:t>
            </a:r>
            <a:r>
              <a:rPr lang="en-US"/>
              <a:t>: </a:t>
            </a:r>
            <a:r>
              <a:rPr lang="en-US" err="1"/>
              <a:t>mitä</a:t>
            </a:r>
            <a:r>
              <a:rPr lang="en-US"/>
              <a:t> me </a:t>
            </a:r>
            <a:r>
              <a:rPr lang="en-US" err="1"/>
              <a:t>äsken</a:t>
            </a:r>
            <a:r>
              <a:rPr lang="en-US"/>
              <a:t> </a:t>
            </a:r>
            <a:r>
              <a:rPr lang="en-US" err="1"/>
              <a:t>teimme</a:t>
            </a:r>
            <a:r>
              <a:rPr lang="en-US"/>
              <a:t>?</a:t>
            </a:r>
          </a:p>
        </p:txBody>
      </p:sp>
      <p:sp>
        <p:nvSpPr>
          <p:cNvPr id="23" name="Google Shape;194;p4">
            <a:extLst>
              <a:ext uri="{FF2B5EF4-FFF2-40B4-BE49-F238E27FC236}">
                <a16:creationId xmlns:a16="http://schemas.microsoft.com/office/drawing/2014/main" id="{7C25BF94-13C5-9E42-81E0-5ED00ECABE9E}"/>
              </a:ext>
              <a:ext uri="{C183D7F6-B498-43B3-948B-1728B52AA6E4}">
                <adec:decorative xmlns:adec="http://schemas.microsoft.com/office/drawing/2017/decorative" val="1"/>
              </a:ext>
            </a:extLst>
          </p:cNvPr>
          <p:cNvSpPr>
            <a:spLocks noChangeAspect="1"/>
          </p:cNvSpPr>
          <p:nvPr/>
        </p:nvSpPr>
        <p:spPr>
          <a:xfrm>
            <a:off x="539551" y="3346600"/>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3</a:t>
            </a:r>
            <a:endParaRPr sz="2000" b="0" i="0" u="none" strike="noStrike" cap="none">
              <a:solidFill>
                <a:schemeClr val="dk1"/>
              </a:solidFill>
              <a:latin typeface="Arial Black"/>
              <a:ea typeface="Arial Black"/>
              <a:cs typeface="Arial Black"/>
              <a:sym typeface="Arial Black"/>
            </a:endParaRPr>
          </a:p>
        </p:txBody>
      </p:sp>
      <p:pic>
        <p:nvPicPr>
          <p:cNvPr id="14" name="Picture 13">
            <a:extLst>
              <a:ext uri="{FF2B5EF4-FFF2-40B4-BE49-F238E27FC236}">
                <a16:creationId xmlns:a16="http://schemas.microsoft.com/office/drawing/2014/main" id="{82A6CFB9-A79A-894E-9FF4-B144C27A58CF}"/>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rot="21070784" flipH="1">
            <a:off x="7192403" y="1425312"/>
            <a:ext cx="2380967" cy="1732235"/>
          </a:xfrm>
          <a:prstGeom prst="rect">
            <a:avLst/>
          </a:prstGeom>
        </p:spPr>
      </p:pic>
      <p:pic>
        <p:nvPicPr>
          <p:cNvPr id="4" name="Kuva 3">
            <a:extLst>
              <a:ext uri="{FF2B5EF4-FFF2-40B4-BE49-F238E27FC236}">
                <a16:creationId xmlns:a16="http://schemas.microsoft.com/office/drawing/2014/main" id="{400B93A3-317F-4499-9E76-F7293763AC3E}"/>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9769" y="2101143"/>
            <a:ext cx="2842330" cy="3045354"/>
          </a:xfrm>
          <a:prstGeom prst="rect">
            <a:avLst/>
          </a:prstGeom>
        </p:spPr>
      </p:pic>
      <p:pic>
        <p:nvPicPr>
          <p:cNvPr id="3" name="Kuva 2">
            <a:extLst>
              <a:ext uri="{FF2B5EF4-FFF2-40B4-BE49-F238E27FC236}">
                <a16:creationId xmlns:a16="http://schemas.microsoft.com/office/drawing/2014/main" id="{75A0B72A-BE8D-4AAE-98F6-BF1ED00E644E}"/>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6486" y="3947526"/>
            <a:ext cx="2566565" cy="1699066"/>
          </a:xfrm>
          <a:prstGeom prst="rect">
            <a:avLst/>
          </a:prstGeom>
        </p:spPr>
      </p:pic>
    </p:spTree>
    <p:extLst>
      <p:ext uri="{BB962C8B-B14F-4D97-AF65-F5344CB8AC3E}">
        <p14:creationId xmlns:p14="http://schemas.microsoft.com/office/powerpoint/2010/main" val="3032360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8" name="Rectangle 27">
            <a:extLst>
              <a:ext uri="{FF2B5EF4-FFF2-40B4-BE49-F238E27FC236}">
                <a16:creationId xmlns:a16="http://schemas.microsoft.com/office/drawing/2014/main" id="{6A6A07CA-1247-4B46-8B31-E1A6FBAEF8B3}"/>
              </a:ext>
              <a:ext uri="{C183D7F6-B498-43B3-948B-1728B52AA6E4}">
                <adec:decorative xmlns:adec="http://schemas.microsoft.com/office/drawing/2017/decorative" val="1"/>
              </a:ext>
            </a:extLst>
          </p:cNvPr>
          <p:cNvSpPr/>
          <p:nvPr/>
        </p:nvSpPr>
        <p:spPr>
          <a:xfrm rot="21540000" flipH="1">
            <a:off x="3321709" y="4134250"/>
            <a:ext cx="2478577" cy="54888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7" name="Rectangle 26">
            <a:extLst>
              <a:ext uri="{FF2B5EF4-FFF2-40B4-BE49-F238E27FC236}">
                <a16:creationId xmlns:a16="http://schemas.microsoft.com/office/drawing/2014/main" id="{DB7E9C17-4715-A242-94CE-F2382DFBCF04}"/>
              </a:ext>
              <a:ext uri="{C183D7F6-B498-43B3-948B-1728B52AA6E4}">
                <adec:decorative xmlns:adec="http://schemas.microsoft.com/office/drawing/2017/decorative" val="1"/>
              </a:ext>
            </a:extLst>
          </p:cNvPr>
          <p:cNvSpPr/>
          <p:nvPr/>
        </p:nvSpPr>
        <p:spPr>
          <a:xfrm rot="-60000">
            <a:off x="7521957" y="2294890"/>
            <a:ext cx="1363969" cy="54888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6" name="Rectangle 25">
            <a:extLst>
              <a:ext uri="{FF2B5EF4-FFF2-40B4-BE49-F238E27FC236}">
                <a16:creationId xmlns:a16="http://schemas.microsoft.com/office/drawing/2014/main" id="{BFCAF982-B488-D24A-BFA7-F8D50E83783B}"/>
              </a:ext>
              <a:ext uri="{C183D7F6-B498-43B3-948B-1728B52AA6E4}">
                <adec:decorative xmlns:adec="http://schemas.microsoft.com/office/drawing/2017/decorative" val="1"/>
              </a:ext>
            </a:extLst>
          </p:cNvPr>
          <p:cNvSpPr/>
          <p:nvPr/>
        </p:nvSpPr>
        <p:spPr>
          <a:xfrm rot="-60000">
            <a:off x="350691" y="2294890"/>
            <a:ext cx="1363969" cy="54888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5" name="Rectangle 24">
            <a:extLst>
              <a:ext uri="{FF2B5EF4-FFF2-40B4-BE49-F238E27FC236}">
                <a16:creationId xmlns:a16="http://schemas.microsoft.com/office/drawing/2014/main" id="{F1C5FC92-D989-5E4D-B3F1-73AC835112B5}"/>
              </a:ext>
              <a:ext uri="{C183D7F6-B498-43B3-948B-1728B52AA6E4}">
                <adec:decorative xmlns:adec="http://schemas.microsoft.com/office/drawing/2017/decorative" val="1"/>
              </a:ext>
            </a:extLst>
          </p:cNvPr>
          <p:cNvSpPr/>
          <p:nvPr/>
        </p:nvSpPr>
        <p:spPr>
          <a:xfrm rot="60000">
            <a:off x="3466360" y="456550"/>
            <a:ext cx="2211276" cy="54888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69" name="Google Shape;269;p9"/>
          <p:cNvSpPr txBox="1"/>
          <p:nvPr/>
        </p:nvSpPr>
        <p:spPr>
          <a:xfrm>
            <a:off x="0" y="4844205"/>
            <a:ext cx="2056368" cy="299295"/>
          </a:xfrm>
          <a:prstGeom prst="rect">
            <a:avLst/>
          </a:prstGeom>
          <a:noFill/>
          <a:ln>
            <a:noFill/>
          </a:ln>
        </p:spPr>
        <p:txBody>
          <a:bodyPr spcFirstLastPara="1" wrap="square" lIns="144000" tIns="0" rIns="0" bIns="1440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000" b="0" i="0" u="none" strike="noStrike" cap="none" err="1">
                <a:solidFill>
                  <a:srgbClr val="000000"/>
                </a:solidFill>
                <a:latin typeface="Georgia"/>
                <a:ea typeface="Georgia"/>
                <a:cs typeface="Georgia"/>
                <a:sym typeface="Georgia"/>
              </a:rPr>
              <a:t>Soveltaen</a:t>
            </a:r>
            <a:r>
              <a:rPr lang="en-US" sz="1000" b="0" i="0" u="none" strike="noStrike" cap="none">
                <a:solidFill>
                  <a:srgbClr val="000000"/>
                </a:solidFill>
                <a:latin typeface="Georgia"/>
                <a:ea typeface="Georgia"/>
                <a:cs typeface="Georgia"/>
                <a:sym typeface="Georgia"/>
              </a:rPr>
              <a:t>: Fred </a:t>
            </a:r>
            <a:r>
              <a:rPr lang="en-US" sz="1000" b="0" i="0" u="none" strike="noStrike" cap="none" err="1">
                <a:solidFill>
                  <a:srgbClr val="000000"/>
                </a:solidFill>
                <a:latin typeface="Georgia"/>
                <a:ea typeface="Georgia"/>
                <a:cs typeface="Georgia"/>
                <a:sym typeface="Georgia"/>
              </a:rPr>
              <a:t>Polak</a:t>
            </a:r>
            <a:endParaRPr sz="1000" b="0" i="0" u="none" strike="noStrike" cap="none">
              <a:solidFill>
                <a:srgbClr val="000000"/>
              </a:solidFill>
              <a:latin typeface="Georgia"/>
              <a:ea typeface="Georgia"/>
              <a:cs typeface="Georgia"/>
              <a:sym typeface="Georgia"/>
            </a:endParaRPr>
          </a:p>
        </p:txBody>
      </p:sp>
      <p:grpSp>
        <p:nvGrpSpPr>
          <p:cNvPr id="7" name="Group 6">
            <a:extLst>
              <a:ext uri="{FF2B5EF4-FFF2-40B4-BE49-F238E27FC236}">
                <a16:creationId xmlns:a16="http://schemas.microsoft.com/office/drawing/2014/main" id="{43ECF141-1D77-8743-A0EA-DBEFEAD7DC9E}"/>
              </a:ext>
              <a:ext uri="{C183D7F6-B498-43B3-948B-1728B52AA6E4}">
                <adec:decorative xmlns:adec="http://schemas.microsoft.com/office/drawing/2017/decorative" val="1"/>
              </a:ext>
            </a:extLst>
          </p:cNvPr>
          <p:cNvGrpSpPr/>
          <p:nvPr/>
        </p:nvGrpSpPr>
        <p:grpSpPr>
          <a:xfrm>
            <a:off x="3406510" y="515549"/>
            <a:ext cx="2330979" cy="4112403"/>
            <a:chOff x="3406510" y="515549"/>
            <a:chExt cx="2330979" cy="4112403"/>
          </a:xfrm>
        </p:grpSpPr>
        <p:sp>
          <p:nvSpPr>
            <p:cNvPr id="260" name="Google Shape;260;p9"/>
            <p:cNvSpPr txBox="1"/>
            <p:nvPr/>
          </p:nvSpPr>
          <p:spPr>
            <a:xfrm>
              <a:off x="3460319" y="515549"/>
              <a:ext cx="2201357"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400"/>
                <a:buFont typeface="Georgia"/>
                <a:buNone/>
              </a:pPr>
              <a:r>
                <a:rPr lang="en-US" sz="1400" b="0" i="0" u="none" strike="noStrike" cap="none" err="1">
                  <a:solidFill>
                    <a:schemeClr val="dk1"/>
                  </a:solidFill>
                  <a:latin typeface="+mj-lt"/>
                  <a:ea typeface="Georgia"/>
                  <a:cs typeface="Georgia"/>
                  <a:sym typeface="Georgia"/>
                </a:rPr>
                <a:t>Maailma</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menee</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parempaan</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suuntaan</a:t>
              </a:r>
              <a:endParaRPr sz="1400" b="0" i="0" u="none" strike="noStrike" cap="none">
                <a:solidFill>
                  <a:schemeClr val="dk1"/>
                </a:solidFill>
                <a:latin typeface="+mj-lt"/>
                <a:ea typeface="Georgia"/>
                <a:cs typeface="Georgia"/>
                <a:sym typeface="Georgia"/>
              </a:endParaRPr>
            </a:p>
          </p:txBody>
        </p:sp>
        <p:sp>
          <p:nvSpPr>
            <p:cNvPr id="261" name="Google Shape;261;p9"/>
            <p:cNvSpPr txBox="1"/>
            <p:nvPr/>
          </p:nvSpPr>
          <p:spPr>
            <a:xfrm>
              <a:off x="3406510" y="4197065"/>
              <a:ext cx="2330979"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400"/>
                <a:buFont typeface="Georgia"/>
                <a:buNone/>
              </a:pPr>
              <a:r>
                <a:rPr lang="en-US" sz="1400" b="0" i="0" u="none" strike="noStrike" cap="none" err="1">
                  <a:solidFill>
                    <a:schemeClr val="dk1"/>
                  </a:solidFill>
                  <a:latin typeface="+mj-lt"/>
                  <a:ea typeface="Georgia"/>
                  <a:cs typeface="Georgia"/>
                  <a:sym typeface="Georgia"/>
                </a:rPr>
                <a:t>Maailma</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menee</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huonompaan</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suuntaan</a:t>
              </a:r>
              <a:endParaRPr sz="1400" b="0" i="0" u="none" strike="noStrike" cap="none">
                <a:solidFill>
                  <a:schemeClr val="dk1"/>
                </a:solidFill>
                <a:latin typeface="+mj-lt"/>
                <a:ea typeface="Georgia"/>
                <a:cs typeface="Georgia"/>
                <a:sym typeface="Georgia"/>
              </a:endParaRPr>
            </a:p>
          </p:txBody>
        </p:sp>
      </p:grpSp>
      <p:grpSp>
        <p:nvGrpSpPr>
          <p:cNvPr id="6" name="Group 5">
            <a:extLst>
              <a:ext uri="{FF2B5EF4-FFF2-40B4-BE49-F238E27FC236}">
                <a16:creationId xmlns:a16="http://schemas.microsoft.com/office/drawing/2014/main" id="{42420E0E-8AEF-3E49-AB1F-96C4E98A9666}"/>
              </a:ext>
              <a:ext uri="{C183D7F6-B498-43B3-948B-1728B52AA6E4}">
                <adec:decorative xmlns:adec="http://schemas.microsoft.com/office/drawing/2017/decorative" val="1"/>
              </a:ext>
            </a:extLst>
          </p:cNvPr>
          <p:cNvGrpSpPr/>
          <p:nvPr/>
        </p:nvGrpSpPr>
        <p:grpSpPr>
          <a:xfrm>
            <a:off x="414352" y="2356306"/>
            <a:ext cx="8315296" cy="430887"/>
            <a:chOff x="343593" y="2356306"/>
            <a:chExt cx="8315296" cy="430887"/>
          </a:xfrm>
        </p:grpSpPr>
        <p:sp>
          <p:nvSpPr>
            <p:cNvPr id="263" name="Google Shape;263;p9"/>
            <p:cNvSpPr txBox="1"/>
            <p:nvPr/>
          </p:nvSpPr>
          <p:spPr>
            <a:xfrm>
              <a:off x="7609628" y="2356306"/>
              <a:ext cx="1049261"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400"/>
                <a:buFont typeface="Georgia"/>
                <a:buNone/>
              </a:pPr>
              <a:r>
                <a:rPr lang="en-US" sz="1400" b="0" i="0" u="none" strike="noStrike" cap="none" err="1">
                  <a:solidFill>
                    <a:schemeClr val="dk1"/>
                  </a:solidFill>
                  <a:latin typeface="+mj-lt"/>
                  <a:ea typeface="Georgia"/>
                  <a:cs typeface="Georgia"/>
                  <a:sym typeface="Georgia"/>
                </a:rPr>
                <a:t>Minä</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voin</a:t>
              </a:r>
              <a:r>
                <a:rPr lang="en-US" sz="1400" b="0" i="0" u="none" strike="noStrike" cap="none">
                  <a:solidFill>
                    <a:schemeClr val="dk1"/>
                  </a:solidFill>
                  <a:latin typeface="+mj-lt"/>
                  <a:ea typeface="Georgia"/>
                  <a:cs typeface="Georgia"/>
                  <a:sym typeface="Georgia"/>
                </a:rPr>
                <a:t> </a:t>
              </a:r>
              <a:endParaRPr sz="1400" b="0" i="0" u="none" strike="noStrike" cap="none">
                <a:solidFill>
                  <a:srgbClr val="000000"/>
                </a:solidFill>
                <a:latin typeface="+mj-lt"/>
                <a:ea typeface="Arial"/>
                <a:cs typeface="Arial"/>
                <a:sym typeface="Arial"/>
              </a:endParaRPr>
            </a:p>
            <a:p>
              <a:pPr marL="0" marR="0" lvl="0" indent="0" algn="ctr" rtl="0">
                <a:lnSpc>
                  <a:spcPct val="100000"/>
                </a:lnSpc>
                <a:spcBef>
                  <a:spcPts val="0"/>
                </a:spcBef>
                <a:spcAft>
                  <a:spcPts val="0"/>
                </a:spcAft>
                <a:buClr>
                  <a:schemeClr val="dk1"/>
                </a:buClr>
                <a:buSzPts val="1400"/>
                <a:buFont typeface="Georgia"/>
                <a:buNone/>
              </a:pPr>
              <a:r>
                <a:rPr lang="en-US" sz="1400" b="0" i="0" u="none" strike="noStrike" cap="none" err="1">
                  <a:solidFill>
                    <a:schemeClr val="dk1"/>
                  </a:solidFill>
                  <a:latin typeface="+mj-lt"/>
                  <a:ea typeface="Georgia"/>
                  <a:cs typeface="Georgia"/>
                  <a:sym typeface="Georgia"/>
                </a:rPr>
                <a:t>vaikuttaa</a:t>
              </a:r>
              <a:endParaRPr sz="1400" b="0" i="0" u="none" strike="noStrike" cap="none">
                <a:solidFill>
                  <a:schemeClr val="dk1"/>
                </a:solidFill>
                <a:latin typeface="+mj-lt"/>
                <a:ea typeface="Georgia"/>
                <a:cs typeface="Georgia"/>
                <a:sym typeface="Georgia"/>
              </a:endParaRPr>
            </a:p>
          </p:txBody>
        </p:sp>
        <p:sp>
          <p:nvSpPr>
            <p:cNvPr id="264" name="Google Shape;264;p9"/>
            <p:cNvSpPr txBox="1"/>
            <p:nvPr/>
          </p:nvSpPr>
          <p:spPr>
            <a:xfrm>
              <a:off x="343593" y="2356306"/>
              <a:ext cx="1227664"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400"/>
                <a:buFont typeface="Georgia"/>
                <a:buNone/>
              </a:pPr>
              <a:r>
                <a:rPr lang="en-US" sz="1400" b="0" i="0" u="none" strike="noStrike" cap="none" err="1">
                  <a:solidFill>
                    <a:schemeClr val="dk1"/>
                  </a:solidFill>
                  <a:latin typeface="+mj-lt"/>
                  <a:ea typeface="Georgia"/>
                  <a:cs typeface="Georgia"/>
                  <a:sym typeface="Georgia"/>
                </a:rPr>
                <a:t>Minä</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en</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voi</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vaikuttaa</a:t>
              </a:r>
              <a:endParaRPr sz="1400" b="0" i="0" u="none" strike="noStrike" cap="none">
                <a:solidFill>
                  <a:schemeClr val="dk1"/>
                </a:solidFill>
                <a:latin typeface="+mj-lt"/>
                <a:ea typeface="Georgia"/>
                <a:cs typeface="Georgia"/>
                <a:sym typeface="Georgia"/>
              </a:endParaRPr>
            </a:p>
          </p:txBody>
        </p:sp>
      </p:grpSp>
      <p:grpSp>
        <p:nvGrpSpPr>
          <p:cNvPr id="4" name="Group 3" descr="Kaksi nuolta, jotka jakavat dian nelikentäksi.">
            <a:extLst>
              <a:ext uri="{FF2B5EF4-FFF2-40B4-BE49-F238E27FC236}">
                <a16:creationId xmlns:a16="http://schemas.microsoft.com/office/drawing/2014/main" id="{8631C757-F082-7E43-B7CC-8F1EEC32E71D}"/>
              </a:ext>
            </a:extLst>
          </p:cNvPr>
          <p:cNvGrpSpPr/>
          <p:nvPr/>
        </p:nvGrpSpPr>
        <p:grpSpPr>
          <a:xfrm>
            <a:off x="2462741" y="1164168"/>
            <a:ext cx="4218515" cy="2815164"/>
            <a:chOff x="2680808" y="1826926"/>
            <a:chExt cx="2967024" cy="1980000"/>
          </a:xfrm>
        </p:grpSpPr>
        <p:cxnSp>
          <p:nvCxnSpPr>
            <p:cNvPr id="259" name="Google Shape;259;p9"/>
            <p:cNvCxnSpPr>
              <a:cxnSpLocks/>
            </p:cNvCxnSpPr>
            <p:nvPr/>
          </p:nvCxnSpPr>
          <p:spPr>
            <a:xfrm rot="10800000">
              <a:off x="4164320" y="1826926"/>
              <a:ext cx="0" cy="1980000"/>
            </a:xfrm>
            <a:prstGeom prst="straightConnector1">
              <a:avLst/>
            </a:prstGeom>
            <a:noFill/>
            <a:ln w="6350" cap="flat" cmpd="sng">
              <a:solidFill>
                <a:schemeClr val="dk1"/>
              </a:solidFill>
              <a:prstDash val="solid"/>
              <a:round/>
              <a:headEnd type="arrow" w="med" len="med"/>
              <a:tailEnd type="arrow" w="med" len="med"/>
            </a:ln>
          </p:spPr>
        </p:cxnSp>
        <p:cxnSp>
          <p:nvCxnSpPr>
            <p:cNvPr id="11" name="Google Shape;259;p9">
              <a:extLst>
                <a:ext uri="{FF2B5EF4-FFF2-40B4-BE49-F238E27FC236}">
                  <a16:creationId xmlns:a16="http://schemas.microsoft.com/office/drawing/2014/main" id="{69F022CA-2550-C341-A26E-95656AFE46F6}"/>
                </a:ext>
              </a:extLst>
            </p:cNvPr>
            <p:cNvCxnSpPr>
              <a:cxnSpLocks/>
            </p:cNvCxnSpPr>
            <p:nvPr/>
          </p:nvCxnSpPr>
          <p:spPr>
            <a:xfrm flipH="1">
              <a:off x="2680808" y="2816927"/>
              <a:ext cx="2967024" cy="0"/>
            </a:xfrm>
            <a:prstGeom prst="straightConnector1">
              <a:avLst/>
            </a:prstGeom>
            <a:noFill/>
            <a:ln w="6350" cap="flat" cmpd="sng">
              <a:solidFill>
                <a:schemeClr val="dk1"/>
              </a:solidFill>
              <a:prstDash val="solid"/>
              <a:round/>
              <a:headEnd type="arrow" w="med" len="med"/>
              <a:tailEnd type="arrow" w="med" len="med"/>
            </a:ln>
          </p:spPr>
        </p:cxnSp>
      </p:grpSp>
      <p:pic>
        <p:nvPicPr>
          <p:cNvPr id="23" name="Picture 22">
            <a:extLst>
              <a:ext uri="{FF2B5EF4-FFF2-40B4-BE49-F238E27FC236}">
                <a16:creationId xmlns:a16="http://schemas.microsoft.com/office/drawing/2014/main" id="{B8CEB0F6-403E-2446-84E9-DF03C7B1AF1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121327">
            <a:off x="6036460" y="3313305"/>
            <a:ext cx="4234866" cy="3321462"/>
          </a:xfrm>
          <a:prstGeom prst="rect">
            <a:avLst/>
          </a:prstGeom>
        </p:spPr>
      </p:pic>
      <p:sp>
        <p:nvSpPr>
          <p:cNvPr id="2" name="Otsikko 1">
            <a:extLst>
              <a:ext uri="{FF2B5EF4-FFF2-40B4-BE49-F238E27FC236}">
                <a16:creationId xmlns:a16="http://schemas.microsoft.com/office/drawing/2014/main" id="{0ADA510A-0D37-41DC-BA5E-CB04593C6996}"/>
              </a:ext>
            </a:extLst>
          </p:cNvPr>
          <p:cNvSpPr>
            <a:spLocks noGrp="1"/>
          </p:cNvSpPr>
          <p:nvPr>
            <p:ph type="title"/>
          </p:nvPr>
        </p:nvSpPr>
        <p:spPr>
          <a:xfrm>
            <a:off x="0" y="-778379"/>
            <a:ext cx="8064896" cy="664757"/>
          </a:xfrm>
        </p:spPr>
        <p:txBody>
          <a:bodyPr/>
          <a:lstStyle/>
          <a:p>
            <a:r>
              <a:rPr lang="en-US" err="1"/>
              <a:t>Nelikenttä</a:t>
            </a:r>
            <a:endParaRPr lang="fi-FI"/>
          </a:p>
        </p:txBody>
      </p:sp>
    </p:spTree>
    <p:extLst>
      <p:ext uri="{BB962C8B-B14F-4D97-AF65-F5344CB8AC3E}">
        <p14:creationId xmlns:p14="http://schemas.microsoft.com/office/powerpoint/2010/main" val="921488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7" name="Google Shape;297;p10">
            <a:extLst>
              <a:ext uri="{C183D7F6-B498-43B3-948B-1728B52AA6E4}">
                <adec:decorative xmlns:adec="http://schemas.microsoft.com/office/drawing/2017/decorative" val="1"/>
              </a:ext>
            </a:extLst>
          </p:cNvPr>
          <p:cNvSpPr/>
          <p:nvPr/>
        </p:nvSpPr>
        <p:spPr>
          <a:xfrm>
            <a:off x="4407986" y="771550"/>
            <a:ext cx="328029" cy="3600400"/>
          </a:xfrm>
          <a:prstGeom prst="leftBrace">
            <a:avLst>
              <a:gd name="adj1" fmla="val 117967"/>
              <a:gd name="adj2" fmla="val 50000"/>
            </a:avLst>
          </a:prstGeom>
          <a:noFill/>
          <a:ln w="63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 name="Group 2" descr="Alekkain tekstit tulevaisuusajattelu ja muutoksentekeminen ja niiden välissä keltainen sydän. Kuvan idea on kiteyttää mistä tulevaisuuteen vaikuttamisessa on kyse. ">
            <a:extLst>
              <a:ext uri="{FF2B5EF4-FFF2-40B4-BE49-F238E27FC236}">
                <a16:creationId xmlns:a16="http://schemas.microsoft.com/office/drawing/2014/main" id="{8B4F4968-4B95-3241-B94A-D1D8B9B38A69}"/>
              </a:ext>
            </a:extLst>
          </p:cNvPr>
          <p:cNvGrpSpPr/>
          <p:nvPr/>
        </p:nvGrpSpPr>
        <p:grpSpPr>
          <a:xfrm>
            <a:off x="5548317" y="1005828"/>
            <a:ext cx="2725023" cy="3064731"/>
            <a:chOff x="5548317" y="739580"/>
            <a:chExt cx="2725023" cy="3064731"/>
          </a:xfrm>
        </p:grpSpPr>
        <p:sp>
          <p:nvSpPr>
            <p:cNvPr id="295" name="Google Shape;295;p10"/>
            <p:cNvSpPr txBox="1"/>
            <p:nvPr/>
          </p:nvSpPr>
          <p:spPr>
            <a:xfrm>
              <a:off x="5548317" y="3028714"/>
              <a:ext cx="272502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chemeClr val="dk1"/>
                </a:buClr>
                <a:buSzPts val="2600"/>
                <a:buFont typeface="Georgia"/>
                <a:buNone/>
              </a:pPr>
              <a:r>
                <a:rPr lang="en-US" sz="2800" b="0" i="0" u="none" strike="noStrike" cap="none" err="1">
                  <a:solidFill>
                    <a:schemeClr val="dk1"/>
                  </a:solidFill>
                  <a:latin typeface="+mj-lt"/>
                  <a:ea typeface="Georgia"/>
                  <a:cs typeface="Georgia"/>
                  <a:sym typeface="Georgia"/>
                </a:rPr>
                <a:t>Muutoksen-tekeminen</a:t>
              </a:r>
              <a:endParaRPr sz="2800" b="0" i="0" u="none" strike="noStrike" cap="none">
                <a:solidFill>
                  <a:srgbClr val="000000"/>
                </a:solidFill>
                <a:latin typeface="+mj-lt"/>
                <a:ea typeface="Arial"/>
                <a:cs typeface="Arial"/>
                <a:sym typeface="Arial"/>
              </a:endParaRPr>
            </a:p>
          </p:txBody>
        </p:sp>
        <p:sp>
          <p:nvSpPr>
            <p:cNvPr id="5" name="Heart 4">
              <a:extLst>
                <a:ext uri="{FF2B5EF4-FFF2-40B4-BE49-F238E27FC236}">
                  <a16:creationId xmlns:a16="http://schemas.microsoft.com/office/drawing/2014/main" id="{E5D0D5DD-D5B8-F742-BE1B-67E40674501D}"/>
                </a:ext>
              </a:extLst>
            </p:cNvPr>
            <p:cNvSpPr/>
            <p:nvPr/>
          </p:nvSpPr>
          <p:spPr>
            <a:xfrm>
              <a:off x="6304201" y="1770116"/>
              <a:ext cx="1213256" cy="1070772"/>
            </a:xfrm>
            <a:prstGeom prst="hear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8" name="Google Shape;295;p10">
              <a:extLst>
                <a:ext uri="{FF2B5EF4-FFF2-40B4-BE49-F238E27FC236}">
                  <a16:creationId xmlns:a16="http://schemas.microsoft.com/office/drawing/2014/main" id="{861A62D7-B5CF-E142-8345-D9FA504141AF}"/>
                </a:ext>
              </a:extLst>
            </p:cNvPr>
            <p:cNvSpPr txBox="1"/>
            <p:nvPr/>
          </p:nvSpPr>
          <p:spPr>
            <a:xfrm>
              <a:off x="5548317" y="739580"/>
              <a:ext cx="272502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chemeClr val="dk1"/>
                </a:buClr>
                <a:buSzPts val="2600"/>
                <a:buFont typeface="Georgia"/>
                <a:buNone/>
              </a:pPr>
              <a:r>
                <a:rPr lang="en-US" sz="2800" b="0" i="0" u="none" strike="noStrike" cap="none" err="1">
                  <a:solidFill>
                    <a:schemeClr val="dk1"/>
                  </a:solidFill>
                  <a:latin typeface="+mj-lt"/>
                  <a:ea typeface="Georgia"/>
                  <a:cs typeface="Georgia"/>
                  <a:sym typeface="Georgia"/>
                </a:rPr>
                <a:t>Tulevaisuus-ajattelu</a:t>
              </a:r>
              <a:endParaRPr sz="2800" b="0" i="0" u="none" strike="noStrike" cap="none">
                <a:solidFill>
                  <a:srgbClr val="000000"/>
                </a:solidFill>
                <a:latin typeface="+mj-lt"/>
                <a:ea typeface="Arial"/>
                <a:cs typeface="Arial"/>
                <a:sym typeface="Arial"/>
              </a:endParaRPr>
            </a:p>
          </p:txBody>
        </p:sp>
      </p:grpSp>
      <p:sp>
        <p:nvSpPr>
          <p:cNvPr id="296" name="Google Shape;296;p10"/>
          <p:cNvSpPr txBox="1"/>
          <p:nvPr/>
        </p:nvSpPr>
        <p:spPr>
          <a:xfrm>
            <a:off x="161362" y="2000184"/>
            <a:ext cx="4246624" cy="941796"/>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chemeClr val="dk1"/>
              </a:buClr>
              <a:buSzPts val="3200"/>
              <a:buFont typeface="Georgia"/>
              <a:buNone/>
            </a:pPr>
            <a:r>
              <a:rPr lang="en-US" sz="3400" b="0" i="0" u="none" strike="noStrike" cap="none" err="1">
                <a:solidFill>
                  <a:schemeClr val="dk1"/>
                </a:solidFill>
                <a:latin typeface="+mj-lt"/>
                <a:ea typeface="Georgia"/>
                <a:cs typeface="Georgia"/>
                <a:sym typeface="Georgia"/>
              </a:rPr>
              <a:t>Tulevaisuuteen</a:t>
            </a:r>
            <a:r>
              <a:rPr lang="en-US" sz="3400" b="0" i="0" u="none" strike="noStrike" cap="none">
                <a:solidFill>
                  <a:schemeClr val="dk1"/>
                </a:solidFill>
                <a:latin typeface="+mj-lt"/>
                <a:ea typeface="Georgia"/>
                <a:cs typeface="Georgia"/>
                <a:sym typeface="Georgia"/>
              </a:rPr>
              <a:t> </a:t>
            </a:r>
            <a:r>
              <a:rPr lang="en-US" sz="3400" b="0" i="0" u="none" strike="noStrike" cap="none" err="1">
                <a:solidFill>
                  <a:schemeClr val="dk1"/>
                </a:solidFill>
                <a:latin typeface="+mj-lt"/>
                <a:ea typeface="Georgia"/>
                <a:cs typeface="Georgia"/>
                <a:sym typeface="Georgia"/>
              </a:rPr>
              <a:t>vaikuttaminen</a:t>
            </a:r>
            <a:endParaRPr sz="3400" b="0" i="0" u="none" strike="noStrike" cap="none">
              <a:solidFill>
                <a:schemeClr val="dk1"/>
              </a:solidFill>
              <a:latin typeface="+mj-lt"/>
              <a:ea typeface="Georgia"/>
              <a:cs typeface="Georgia"/>
              <a:sym typeface="Georgia"/>
            </a:endParaRPr>
          </a:p>
        </p:txBody>
      </p:sp>
      <p:sp>
        <p:nvSpPr>
          <p:cNvPr id="2" name="Otsikko 1">
            <a:extLst>
              <a:ext uri="{FF2B5EF4-FFF2-40B4-BE49-F238E27FC236}">
                <a16:creationId xmlns:a16="http://schemas.microsoft.com/office/drawing/2014/main" id="{DCAE855E-9747-4132-9ECB-5B9829ACEE35}"/>
              </a:ext>
            </a:extLst>
          </p:cNvPr>
          <p:cNvSpPr>
            <a:spLocks noGrp="1"/>
          </p:cNvSpPr>
          <p:nvPr>
            <p:ph type="title" idx="4294967295"/>
          </p:nvPr>
        </p:nvSpPr>
        <p:spPr>
          <a:xfrm>
            <a:off x="64428" y="-942068"/>
            <a:ext cx="8208912" cy="808773"/>
          </a:xfrm>
        </p:spPr>
        <p:txBody>
          <a:bodyPr/>
          <a:lstStyle/>
          <a:p>
            <a:r>
              <a:rPr lang="fi-FI"/>
              <a:t>Tulevaisuuteen vaikuttaminen</a:t>
            </a:r>
          </a:p>
        </p:txBody>
      </p:sp>
    </p:spTree>
    <p:extLst>
      <p:ext uri="{BB962C8B-B14F-4D97-AF65-F5344CB8AC3E}">
        <p14:creationId xmlns:p14="http://schemas.microsoft.com/office/powerpoint/2010/main" val="3170110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5" name="Oval 4">
            <a:extLst>
              <a:ext uri="{FF2B5EF4-FFF2-40B4-BE49-F238E27FC236}">
                <a16:creationId xmlns:a16="http://schemas.microsoft.com/office/drawing/2014/main" id="{B6A08B1E-628D-4043-930C-FC32F62D74CE}"/>
              </a:ext>
              <a:ext uri="{C183D7F6-B498-43B3-948B-1728B52AA6E4}">
                <adec:decorative xmlns:adec="http://schemas.microsoft.com/office/drawing/2017/decorative" val="1"/>
              </a:ext>
            </a:extLst>
          </p:cNvPr>
          <p:cNvSpPr/>
          <p:nvPr/>
        </p:nvSpPr>
        <p:spPr>
          <a:xfrm>
            <a:off x="1995714" y="-4536"/>
            <a:ext cx="5152572" cy="51525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770" name="Google Shape;770;p35"/>
          <p:cNvSpPr txBox="1">
            <a:spLocks noGrp="1"/>
          </p:cNvSpPr>
          <p:nvPr>
            <p:ph type="title"/>
          </p:nvPr>
        </p:nvSpPr>
        <p:spPr>
          <a:xfrm>
            <a:off x="1036109" y="766603"/>
            <a:ext cx="7071783" cy="2954655"/>
          </a:xfrm>
          <a:noFill/>
          <a:ln>
            <a:noFill/>
          </a:ln>
        </p:spPr>
        <p:txBody>
          <a:bodyPr spcFirstLastPara="1" wrap="square" lIns="0" tIns="0" rIns="0" bIns="0" anchor="ctr" anchorCtr="0">
            <a:spAutoFit/>
          </a:bodyPr>
          <a:lstStyle/>
          <a:p>
            <a:pPr lvl="0"/>
            <a:r>
              <a:rPr lang="en-US" sz="4800"/>
              <a:t>“Vision without action is daydream, </a:t>
            </a:r>
            <a:br>
              <a:rPr lang="en-US" sz="4800"/>
            </a:br>
            <a:r>
              <a:rPr lang="en-US" sz="4800"/>
              <a:t>action without vision is nightmare.”</a:t>
            </a:r>
            <a:endParaRPr lang="en-US" sz="4800">
              <a:sym typeface="Georgia"/>
            </a:endParaRPr>
          </a:p>
        </p:txBody>
      </p:sp>
      <p:sp>
        <p:nvSpPr>
          <p:cNvPr id="9" name="Text Placeholder 8">
            <a:extLst>
              <a:ext uri="{FF2B5EF4-FFF2-40B4-BE49-F238E27FC236}">
                <a16:creationId xmlns:a16="http://schemas.microsoft.com/office/drawing/2014/main" id="{04220B46-D606-BD4C-9EBD-0ADB3FD26411}"/>
              </a:ext>
            </a:extLst>
          </p:cNvPr>
          <p:cNvSpPr>
            <a:spLocks noGrp="1"/>
          </p:cNvSpPr>
          <p:nvPr>
            <p:ph type="body" idx="1"/>
          </p:nvPr>
        </p:nvSpPr>
        <p:spPr>
          <a:xfrm>
            <a:off x="539552" y="3998381"/>
            <a:ext cx="8064896" cy="431800"/>
          </a:xfrm>
        </p:spPr>
        <p:txBody>
          <a:bodyPr/>
          <a:lstStyle/>
          <a:p>
            <a:r>
              <a:rPr lang="en-FI"/>
              <a:t>Japanese proverb</a:t>
            </a:r>
          </a:p>
        </p:txBody>
      </p:sp>
    </p:spTree>
    <p:extLst>
      <p:ext uri="{BB962C8B-B14F-4D97-AF65-F5344CB8AC3E}">
        <p14:creationId xmlns:p14="http://schemas.microsoft.com/office/powerpoint/2010/main" val="3004895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1DCE11-E8F4-0541-A236-02918B8D3410}"/>
              </a:ext>
              <a:ext uri="{C183D7F6-B498-43B3-948B-1728B52AA6E4}">
                <adec:decorative xmlns:adec="http://schemas.microsoft.com/office/drawing/2017/decorative" val="1"/>
              </a:ext>
            </a:extLst>
          </p:cNvPr>
          <p:cNvSpPr/>
          <p:nvPr/>
        </p:nvSpPr>
        <p:spPr>
          <a:xfrm rot="-120000">
            <a:off x="1820634" y="2268134"/>
            <a:ext cx="5486402"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3" name="Rectangle 2">
            <a:extLst>
              <a:ext uri="{FF2B5EF4-FFF2-40B4-BE49-F238E27FC236}">
                <a16:creationId xmlns:a16="http://schemas.microsoft.com/office/drawing/2014/main" id="{C3FAE55F-8A8E-4041-A381-F8BFB038761E}"/>
              </a:ext>
              <a:ext uri="{C183D7F6-B498-43B3-948B-1728B52AA6E4}">
                <adec:decorative xmlns:adec="http://schemas.microsoft.com/office/drawing/2017/decorative" val="1"/>
              </a:ext>
            </a:extLst>
          </p:cNvPr>
          <p:cNvSpPr/>
          <p:nvPr/>
        </p:nvSpPr>
        <p:spPr>
          <a:xfrm rot="120000">
            <a:off x="1665513" y="1525185"/>
            <a:ext cx="5796644"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2" name="Title 11">
            <a:extLst>
              <a:ext uri="{FF2B5EF4-FFF2-40B4-BE49-F238E27FC236}">
                <a16:creationId xmlns:a16="http://schemas.microsoft.com/office/drawing/2014/main" id="{6AADB297-EF3B-9345-9795-BEC5DD546212}"/>
              </a:ext>
            </a:extLst>
          </p:cNvPr>
          <p:cNvSpPr>
            <a:spLocks noGrp="1"/>
          </p:cNvSpPr>
          <p:nvPr>
            <p:ph type="title"/>
          </p:nvPr>
        </p:nvSpPr>
        <p:spPr>
          <a:xfrm>
            <a:off x="539552" y="1564719"/>
            <a:ext cx="8064896" cy="1619099"/>
          </a:xfrm>
        </p:spPr>
        <p:txBody>
          <a:bodyPr>
            <a:spAutoFit/>
          </a:bodyPr>
          <a:lstStyle/>
          <a:p>
            <a:r>
              <a:rPr lang="en-US" sz="4800" err="1"/>
              <a:t>Minkä</a:t>
            </a:r>
            <a:r>
              <a:rPr lang="en-US" sz="4800"/>
              <a:t> </a:t>
            </a:r>
            <a:r>
              <a:rPr lang="en-US" sz="4800" err="1"/>
              <a:t>ajatuksen</a:t>
            </a:r>
            <a:br>
              <a:rPr lang="en-US" sz="4800"/>
            </a:br>
            <a:r>
              <a:rPr lang="en-US" sz="4800" err="1"/>
              <a:t>vien</a:t>
            </a:r>
            <a:r>
              <a:rPr lang="en-US" sz="4800"/>
              <a:t> </a:t>
            </a:r>
            <a:r>
              <a:rPr lang="en-US" sz="4800" err="1"/>
              <a:t>mukanani</a:t>
            </a:r>
            <a:r>
              <a:rPr lang="en-US" sz="4800"/>
              <a:t>?</a:t>
            </a:r>
            <a:endParaRPr lang="en-FI" sz="4800"/>
          </a:p>
        </p:txBody>
      </p:sp>
      <p:pic>
        <p:nvPicPr>
          <p:cNvPr id="5" name="Google Shape;237;p7" descr="Leikekuva kilpikonnasta, jonka selkään on liitetty aurinkopaneelit ja päässä vr-lasit.">
            <a:extLst>
              <a:ext uri="{FF2B5EF4-FFF2-40B4-BE49-F238E27FC236}">
                <a16:creationId xmlns:a16="http://schemas.microsoft.com/office/drawing/2014/main" id="{084813A4-05E0-3B4C-8366-75C564C66F5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14671" y="3649046"/>
            <a:ext cx="2514658" cy="1494454"/>
          </a:xfrm>
          <a:prstGeom prst="rect">
            <a:avLst/>
          </a:prstGeom>
          <a:noFill/>
          <a:ln>
            <a:noFill/>
          </a:ln>
        </p:spPr>
      </p:pic>
    </p:spTree>
    <p:extLst>
      <p:ext uri="{BB962C8B-B14F-4D97-AF65-F5344CB8AC3E}">
        <p14:creationId xmlns:p14="http://schemas.microsoft.com/office/powerpoint/2010/main" val="2956847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ectangle&#10;&#10;Description automatically generated">
            <a:extLst>
              <a:ext uri="{FF2B5EF4-FFF2-40B4-BE49-F238E27FC236}">
                <a16:creationId xmlns:a16="http://schemas.microsoft.com/office/drawing/2014/main" id="{08AC81F4-4E0E-7243-A6BF-08A19C47D1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16566" y="397933"/>
            <a:ext cx="6510868" cy="4745567"/>
          </a:xfrm>
          <a:prstGeom prst="rect">
            <a:avLst/>
          </a:prstGeom>
        </p:spPr>
      </p:pic>
      <p:grpSp>
        <p:nvGrpSpPr>
          <p:cNvPr id="5" name="Group 4">
            <a:extLst>
              <a:ext uri="{FF2B5EF4-FFF2-40B4-BE49-F238E27FC236}">
                <a16:creationId xmlns:a16="http://schemas.microsoft.com/office/drawing/2014/main" id="{E4CE8C0D-1D72-5842-8C7D-5F19C43BCA03}"/>
              </a:ext>
              <a:ext uri="{C183D7F6-B498-43B3-948B-1728B52AA6E4}">
                <adec:decorative xmlns:adec="http://schemas.microsoft.com/office/drawing/2017/decorative" val="1"/>
              </a:ext>
            </a:extLst>
          </p:cNvPr>
          <p:cNvGrpSpPr/>
          <p:nvPr/>
        </p:nvGrpSpPr>
        <p:grpSpPr>
          <a:xfrm>
            <a:off x="2166464" y="1830832"/>
            <a:ext cx="4811071" cy="870498"/>
            <a:chOff x="2166464" y="1377866"/>
            <a:chExt cx="4811071" cy="870498"/>
          </a:xfrm>
        </p:grpSpPr>
        <p:sp>
          <p:nvSpPr>
            <p:cNvPr id="7" name="Rectangle 6">
              <a:extLst>
                <a:ext uri="{FF2B5EF4-FFF2-40B4-BE49-F238E27FC236}">
                  <a16:creationId xmlns:a16="http://schemas.microsoft.com/office/drawing/2014/main" id="{57B2C3DB-C803-4948-BAEA-D90A78BFBA7B}"/>
                </a:ext>
              </a:extLst>
            </p:cNvPr>
            <p:cNvSpPr/>
            <p:nvPr/>
          </p:nvSpPr>
          <p:spPr>
            <a:xfrm rot="-60000">
              <a:off x="2503812" y="1750553"/>
              <a:ext cx="4089664" cy="49781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6" name="Rectangle 5">
              <a:extLst>
                <a:ext uri="{FF2B5EF4-FFF2-40B4-BE49-F238E27FC236}">
                  <a16:creationId xmlns:a16="http://schemas.microsoft.com/office/drawing/2014/main" id="{BFB83735-A027-5C4B-8F72-3F46A2F2DC36}"/>
                </a:ext>
              </a:extLst>
            </p:cNvPr>
            <p:cNvSpPr/>
            <p:nvPr/>
          </p:nvSpPr>
          <p:spPr>
            <a:xfrm rot="60000">
              <a:off x="2166464" y="1377866"/>
              <a:ext cx="4811071" cy="49781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grpSp>
      <p:sp>
        <p:nvSpPr>
          <p:cNvPr id="4" name="Title 3">
            <a:extLst>
              <a:ext uri="{FF2B5EF4-FFF2-40B4-BE49-F238E27FC236}">
                <a16:creationId xmlns:a16="http://schemas.microsoft.com/office/drawing/2014/main" id="{E7427A28-A02C-E64D-A597-D1CBB916B5E3}"/>
              </a:ext>
            </a:extLst>
          </p:cNvPr>
          <p:cNvSpPr>
            <a:spLocks noGrp="1"/>
          </p:cNvSpPr>
          <p:nvPr>
            <p:ph type="title"/>
          </p:nvPr>
        </p:nvSpPr>
        <p:spPr>
          <a:xfrm>
            <a:off x="539552" y="1546580"/>
            <a:ext cx="8064896" cy="1224136"/>
          </a:xfrm>
        </p:spPr>
        <p:txBody>
          <a:bodyPr/>
          <a:lstStyle/>
          <a:p>
            <a:pPr algn="ctr"/>
            <a:r>
              <a:rPr lang="en-US" err="1"/>
              <a:t>Mistä</a:t>
            </a:r>
            <a:r>
              <a:rPr lang="en-US"/>
              <a:t> </a:t>
            </a:r>
            <a:r>
              <a:rPr lang="en-US" err="1"/>
              <a:t>löydän</a:t>
            </a:r>
            <a:r>
              <a:rPr lang="en-US"/>
              <a:t> </a:t>
            </a:r>
            <a:r>
              <a:rPr lang="en-US" err="1"/>
              <a:t>lisää</a:t>
            </a:r>
            <a:r>
              <a:rPr lang="en-US"/>
              <a:t> </a:t>
            </a:r>
            <a:r>
              <a:rPr lang="en-US" err="1"/>
              <a:t>työkaluja</a:t>
            </a:r>
            <a:r>
              <a:rPr lang="en-US"/>
              <a:t> </a:t>
            </a:r>
            <a:br>
              <a:rPr lang="en-US"/>
            </a:br>
            <a:r>
              <a:rPr lang="en-US" err="1"/>
              <a:t>rakentaa</a:t>
            </a:r>
            <a:r>
              <a:rPr lang="en-US"/>
              <a:t> </a:t>
            </a:r>
            <a:r>
              <a:rPr lang="en-US" err="1"/>
              <a:t>tulevaisuutta</a:t>
            </a:r>
            <a:r>
              <a:rPr lang="en-US"/>
              <a:t>?</a:t>
            </a:r>
            <a:endParaRPr lang="en-FI"/>
          </a:p>
        </p:txBody>
      </p:sp>
      <p:sp>
        <p:nvSpPr>
          <p:cNvPr id="23" name="Text Placeholder 22">
            <a:extLst>
              <a:ext uri="{FF2B5EF4-FFF2-40B4-BE49-F238E27FC236}">
                <a16:creationId xmlns:a16="http://schemas.microsoft.com/office/drawing/2014/main" id="{E7CCC51E-F7D4-C147-9958-81E3BB7FE7B1}"/>
              </a:ext>
            </a:extLst>
          </p:cNvPr>
          <p:cNvSpPr>
            <a:spLocks noGrp="1"/>
          </p:cNvSpPr>
          <p:nvPr>
            <p:ph type="body" idx="1"/>
          </p:nvPr>
        </p:nvSpPr>
        <p:spPr>
          <a:xfrm>
            <a:off x="1821870" y="3013023"/>
            <a:ext cx="5500257" cy="792525"/>
          </a:xfrm>
        </p:spPr>
        <p:txBody>
          <a:bodyPr wrap="square">
            <a:spAutoFit/>
          </a:bodyPr>
          <a:lstStyle/>
          <a:p>
            <a:pPr marL="127000" indent="0"/>
            <a:r>
              <a:rPr lang="en-US" b="1">
                <a:latin typeface="+mj-lt"/>
              </a:rPr>
              <a:t>Tulevaisuuden </a:t>
            </a:r>
            <a:r>
              <a:rPr lang="en-US" b="1" err="1">
                <a:latin typeface="+mj-lt"/>
              </a:rPr>
              <a:t>tekijän</a:t>
            </a:r>
            <a:r>
              <a:rPr lang="en-US" b="1">
                <a:latin typeface="+mj-lt"/>
              </a:rPr>
              <a:t> </a:t>
            </a:r>
            <a:r>
              <a:rPr lang="en-US" b="1" err="1">
                <a:latin typeface="+mj-lt"/>
              </a:rPr>
              <a:t>työkalupakki</a:t>
            </a:r>
            <a:endParaRPr lang="en-US" b="1">
              <a:latin typeface="+mj-lt"/>
            </a:endParaRPr>
          </a:p>
          <a:p>
            <a:pPr marL="127000" indent="0"/>
            <a:r>
              <a:rPr lang="fi-FI" sz="1400"/>
              <a:t>www.sitra.fi/tulevaisuuspakki</a:t>
            </a:r>
          </a:p>
          <a:p>
            <a:pPr marL="127000" indent="0"/>
            <a:endParaRPr lang="fi-FI" sz="1400"/>
          </a:p>
        </p:txBody>
      </p:sp>
    </p:spTree>
    <p:extLst>
      <p:ext uri="{BB962C8B-B14F-4D97-AF65-F5344CB8AC3E}">
        <p14:creationId xmlns:p14="http://schemas.microsoft.com/office/powerpoint/2010/main" val="365211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43"/>
          <p:cNvSpPr txBox="1">
            <a:spLocks noGrp="1"/>
          </p:cNvSpPr>
          <p:nvPr>
            <p:ph type="title" idx="4294967295"/>
          </p:nvPr>
        </p:nvSpPr>
        <p:spPr>
          <a:xfrm>
            <a:off x="2418915" y="2139950"/>
            <a:ext cx="4306170" cy="863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4000"/>
              <a:buFont typeface="Georgia"/>
              <a:buNone/>
            </a:pPr>
            <a:r>
              <a:rPr lang="en-US" sz="7000">
                <a:ea typeface="Georgia"/>
                <a:cs typeface="Georgia"/>
                <a:sym typeface="Georgia"/>
              </a:rPr>
              <a:t>KIITOS!</a:t>
            </a:r>
          </a:p>
        </p:txBody>
      </p:sp>
      <p:grpSp>
        <p:nvGrpSpPr>
          <p:cNvPr id="4" name="Group 3">
            <a:extLst>
              <a:ext uri="{FF2B5EF4-FFF2-40B4-BE49-F238E27FC236}">
                <a16:creationId xmlns:a16="http://schemas.microsoft.com/office/drawing/2014/main" id="{09FE083C-1F40-3048-A2F3-1EA09B38BF29}"/>
              </a:ext>
              <a:ext uri="{C183D7F6-B498-43B3-948B-1728B52AA6E4}">
                <adec:decorative xmlns:adec="http://schemas.microsoft.com/office/drawing/2017/decorative" val="1"/>
              </a:ext>
            </a:extLst>
          </p:cNvPr>
          <p:cNvGrpSpPr/>
          <p:nvPr/>
        </p:nvGrpSpPr>
        <p:grpSpPr>
          <a:xfrm>
            <a:off x="6378545" y="-1"/>
            <a:ext cx="2765455" cy="2662888"/>
            <a:chOff x="5612215" y="1473277"/>
            <a:chExt cx="2607891" cy="2511168"/>
          </a:xfrm>
        </p:grpSpPr>
        <p:sp>
          <p:nvSpPr>
            <p:cNvPr id="6" name="Heart 5">
              <a:extLst>
                <a:ext uri="{FF2B5EF4-FFF2-40B4-BE49-F238E27FC236}">
                  <a16:creationId xmlns:a16="http://schemas.microsoft.com/office/drawing/2014/main" id="{80DFE818-5620-BB4A-86A2-588950892476}"/>
                </a:ext>
              </a:extLst>
            </p:cNvPr>
            <p:cNvSpPr/>
            <p:nvPr/>
          </p:nvSpPr>
          <p:spPr>
            <a:xfrm rot="19119648">
              <a:off x="5612215" y="2913673"/>
              <a:ext cx="1213256" cy="1070772"/>
            </a:xfrm>
            <a:prstGeom prst="hear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pic>
          <p:nvPicPr>
            <p:cNvPr id="3" name="Picture 2">
              <a:extLst>
                <a:ext uri="{FF2B5EF4-FFF2-40B4-BE49-F238E27FC236}">
                  <a16:creationId xmlns:a16="http://schemas.microsoft.com/office/drawing/2014/main" id="{6304105A-550F-1A48-B812-B023ABEED5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190850" y="1473277"/>
              <a:ext cx="2029256" cy="2327521"/>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e 6">
            <a:extLst>
              <a:ext uri="{FF2B5EF4-FFF2-40B4-BE49-F238E27FC236}">
                <a16:creationId xmlns:a16="http://schemas.microsoft.com/office/drawing/2014/main" id="{B5691BFD-13BD-1A44-A50E-BD78B9E080D2}"/>
              </a:ext>
              <a:ext uri="{C183D7F6-B498-43B3-948B-1728B52AA6E4}">
                <adec:decorative xmlns:adec="http://schemas.microsoft.com/office/drawing/2017/decorative" val="1"/>
              </a:ext>
            </a:extLst>
          </p:cNvPr>
          <p:cNvSpPr/>
          <p:nvPr/>
        </p:nvSpPr>
        <p:spPr>
          <a:xfrm rot="10800000">
            <a:off x="1402169" y="1973668"/>
            <a:ext cx="6339663" cy="6339663"/>
          </a:xfrm>
          <a:prstGeom prst="pie">
            <a:avLst>
              <a:gd name="adj1" fmla="val 0"/>
              <a:gd name="adj2" fmla="val 10799319"/>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solidFill>
                <a:schemeClr val="tx1"/>
              </a:solidFill>
            </a:endParaRPr>
          </a:p>
        </p:txBody>
      </p:sp>
      <p:pic>
        <p:nvPicPr>
          <p:cNvPr id="9" name="Picture 8" descr="A group of young men sitting next to a child&#10;&#10;Description automatically generated">
            <a:extLst>
              <a:ext uri="{FF2B5EF4-FFF2-40B4-BE49-F238E27FC236}">
                <a16:creationId xmlns:a16="http://schemas.microsoft.com/office/drawing/2014/main" id="{C310755D-34CD-7847-8881-F0C9337131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14400"/>
            <a:ext cx="9144000" cy="4229101"/>
          </a:xfrm>
          <a:prstGeom prst="rect">
            <a:avLst/>
          </a:prstGeom>
        </p:spPr>
      </p:pic>
      <p:sp>
        <p:nvSpPr>
          <p:cNvPr id="5" name="Google Shape;171;g8867cf86d0_3_0">
            <a:extLst>
              <a:ext uri="{FF2B5EF4-FFF2-40B4-BE49-F238E27FC236}">
                <a16:creationId xmlns:a16="http://schemas.microsoft.com/office/drawing/2014/main" id="{BC21CA51-EEF2-4A96-9BDD-C59ACBD8325F}"/>
              </a:ext>
            </a:extLst>
          </p:cNvPr>
          <p:cNvSpPr txBox="1"/>
          <p:nvPr/>
        </p:nvSpPr>
        <p:spPr>
          <a:xfrm>
            <a:off x="467544" y="1728359"/>
            <a:ext cx="1686971" cy="8617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err="1">
                <a:solidFill>
                  <a:schemeClr val="dk1"/>
                </a:solidFill>
                <a:latin typeface="Georgia"/>
                <a:ea typeface="Georgia"/>
                <a:cs typeface="Georgia"/>
                <a:sym typeface="Georgia"/>
              </a:rPr>
              <a:t>Tänään</a:t>
            </a:r>
            <a:r>
              <a:rPr lang="en-US" sz="1400" b="0" i="0" u="none" strike="noStrike" cap="none">
                <a:solidFill>
                  <a:schemeClr val="dk1"/>
                </a:solidFill>
                <a:latin typeface="Georgia"/>
                <a:ea typeface="Georgia"/>
                <a:cs typeface="Georgia"/>
                <a:sym typeface="Georgia"/>
              </a:rPr>
              <a:t> </a:t>
            </a:r>
            <a:r>
              <a:rPr lang="en-US" sz="1400" b="0" i="0" u="none" strike="noStrike" cap="none" err="1">
                <a:solidFill>
                  <a:schemeClr val="dk1"/>
                </a:solidFill>
                <a:latin typeface="Georgia"/>
                <a:ea typeface="Georgia"/>
                <a:cs typeface="Georgia"/>
                <a:sym typeface="Georgia"/>
              </a:rPr>
              <a:t>tähdätään</a:t>
            </a:r>
            <a:r>
              <a:rPr lang="en-US" sz="1400" b="0" i="0" u="none" strike="noStrike" cap="none">
                <a:solidFill>
                  <a:schemeClr val="dk1"/>
                </a:solidFill>
                <a:latin typeface="Georgia"/>
                <a:ea typeface="Georgia"/>
                <a:cs typeface="Georgia"/>
                <a:sym typeface="Georgia"/>
              </a:rPr>
              <a:t> </a:t>
            </a:r>
            <a:r>
              <a:rPr lang="en-US" sz="1400" b="0" i="0" u="none" strike="noStrike" cap="none" err="1">
                <a:solidFill>
                  <a:schemeClr val="dk1"/>
                </a:solidFill>
                <a:latin typeface="Georgia"/>
                <a:ea typeface="Georgia"/>
                <a:cs typeface="Georgia"/>
                <a:sym typeface="Georgia"/>
              </a:rPr>
              <a:t>vuoteen</a:t>
            </a:r>
            <a:r>
              <a:rPr lang="en-US" sz="1400" b="0" i="0" u="none" strike="noStrike" cap="none">
                <a:solidFill>
                  <a:schemeClr val="dk1"/>
                </a:solidFill>
                <a:latin typeface="Georgia"/>
                <a:ea typeface="Georgia"/>
                <a:cs typeface="Georgia"/>
                <a:sym typeface="Georgia"/>
              </a:rPr>
              <a:t> 2050, me </a:t>
            </a:r>
            <a:r>
              <a:rPr lang="en-US" sz="1400" b="0" i="0" u="none" strike="noStrike" cap="none" err="1">
                <a:solidFill>
                  <a:schemeClr val="dk1"/>
                </a:solidFill>
                <a:latin typeface="Georgia"/>
                <a:ea typeface="Georgia"/>
                <a:cs typeface="Georgia"/>
                <a:sym typeface="Georgia"/>
              </a:rPr>
              <a:t>ollaan</a:t>
            </a:r>
            <a:r>
              <a:rPr lang="en-US" sz="1400" b="0" i="0" u="none" strike="noStrike" cap="none">
                <a:solidFill>
                  <a:schemeClr val="dk1"/>
                </a:solidFill>
                <a:latin typeface="Georgia"/>
                <a:ea typeface="Georgia"/>
                <a:cs typeface="Georgia"/>
                <a:sym typeface="Georgia"/>
              </a:rPr>
              <a:t> </a:t>
            </a:r>
            <a:r>
              <a:rPr lang="en-US" sz="1400" b="0" i="0" u="none" strike="noStrike" cap="none" err="1">
                <a:solidFill>
                  <a:schemeClr val="dk1"/>
                </a:solidFill>
                <a:latin typeface="Georgia"/>
                <a:ea typeface="Georgia"/>
                <a:cs typeface="Georgia"/>
                <a:sym typeface="Georgia"/>
              </a:rPr>
              <a:t>silloin</a:t>
            </a:r>
            <a:r>
              <a:rPr lang="en-US" sz="1400" b="0" i="0" u="none" strike="noStrike" cap="none">
                <a:solidFill>
                  <a:schemeClr val="dk1"/>
                </a:solidFill>
                <a:latin typeface="Georgia"/>
                <a:ea typeface="Georgia"/>
                <a:cs typeface="Georgia"/>
                <a:sym typeface="Georgia"/>
              </a:rPr>
              <a:t> </a:t>
            </a:r>
            <a:r>
              <a:rPr lang="en-US" sz="1400" b="0" i="0" u="none" strike="noStrike" cap="none" err="1">
                <a:solidFill>
                  <a:schemeClr val="dk1"/>
                </a:solidFill>
                <a:latin typeface="Georgia"/>
                <a:ea typeface="Georgia"/>
                <a:cs typeface="Georgia"/>
                <a:sym typeface="Georgia"/>
              </a:rPr>
              <a:t>kolmikymppisiä</a:t>
            </a:r>
            <a:r>
              <a:rPr lang="en-US" sz="1400" b="0" i="0" u="none" strike="noStrike" cap="none">
                <a:solidFill>
                  <a:schemeClr val="dk1"/>
                </a:solidFill>
                <a:latin typeface="Georgia"/>
                <a:ea typeface="Georgia"/>
                <a:cs typeface="Georgia"/>
                <a:sym typeface="Georgia"/>
              </a:rPr>
              <a:t>!</a:t>
            </a:r>
            <a:endParaRPr sz="1400" b="0" i="0" u="none" strike="noStrike" cap="none">
              <a:solidFill>
                <a:schemeClr val="dk1"/>
              </a:solidFill>
              <a:latin typeface="Georgia"/>
              <a:ea typeface="Georgia"/>
              <a:cs typeface="Georgia"/>
              <a:sym typeface="Georgia"/>
            </a:endParaRPr>
          </a:p>
        </p:txBody>
      </p:sp>
      <p:cxnSp>
        <p:nvCxnSpPr>
          <p:cNvPr id="6" name="Google Shape;172;g8867cf86d0_3_0">
            <a:extLst>
              <a:ext uri="{FF2B5EF4-FFF2-40B4-BE49-F238E27FC236}">
                <a16:creationId xmlns:a16="http://schemas.microsoft.com/office/drawing/2014/main" id="{BE1FF345-5B4A-482F-8716-241C7F493B2A}"/>
              </a:ext>
              <a:ext uri="{C183D7F6-B498-43B3-948B-1728B52AA6E4}">
                <adec:decorative xmlns:adec="http://schemas.microsoft.com/office/drawing/2017/decorative" val="1"/>
              </a:ext>
            </a:extLst>
          </p:cNvPr>
          <p:cNvCxnSpPr>
            <a:cxnSpLocks/>
          </p:cNvCxnSpPr>
          <p:nvPr/>
        </p:nvCxnSpPr>
        <p:spPr>
          <a:xfrm>
            <a:off x="2154515" y="2280680"/>
            <a:ext cx="670810" cy="487180"/>
          </a:xfrm>
          <a:prstGeom prst="straightConnector1">
            <a:avLst/>
          </a:prstGeom>
          <a:noFill/>
          <a:ln w="6350" cap="flat" cmpd="sng">
            <a:solidFill>
              <a:schemeClr val="dk1"/>
            </a:solidFill>
            <a:prstDash val="solid"/>
            <a:round/>
            <a:headEnd type="none" w="sm" len="sm"/>
            <a:tailEnd type="none" w="sm" len="sm"/>
          </a:ln>
        </p:spPr>
      </p:cxnSp>
      <p:sp>
        <p:nvSpPr>
          <p:cNvPr id="2" name="Title 1">
            <a:extLst>
              <a:ext uri="{FF2B5EF4-FFF2-40B4-BE49-F238E27FC236}">
                <a16:creationId xmlns:a16="http://schemas.microsoft.com/office/drawing/2014/main" id="{3D229D84-3FF2-0A41-9DC6-0C9D9B2BF9DB}"/>
              </a:ext>
            </a:extLst>
          </p:cNvPr>
          <p:cNvSpPr>
            <a:spLocks noGrp="1"/>
          </p:cNvSpPr>
          <p:nvPr>
            <p:ph type="title"/>
          </p:nvPr>
        </p:nvSpPr>
        <p:spPr/>
        <p:txBody>
          <a:bodyPr/>
          <a:lstStyle/>
          <a:p>
            <a:pPr algn="ctr"/>
            <a:r>
              <a:rPr lang="fi-FI">
                <a:sym typeface="Georgia"/>
              </a:rPr>
              <a:t>Mistä puhutaan, kun puhutaan tulevaisuudesta?</a:t>
            </a:r>
            <a:endParaRPr lang="en-FI"/>
          </a:p>
        </p:txBody>
      </p:sp>
    </p:spTree>
    <p:extLst>
      <p:ext uri="{BB962C8B-B14F-4D97-AF65-F5344CB8AC3E}">
        <p14:creationId xmlns:p14="http://schemas.microsoft.com/office/powerpoint/2010/main" val="1803162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D2DDDB-F1D2-B54F-AD7D-3E7199320252}"/>
              </a:ext>
            </a:extLst>
          </p:cNvPr>
          <p:cNvSpPr txBox="1"/>
          <p:nvPr/>
        </p:nvSpPr>
        <p:spPr>
          <a:xfrm>
            <a:off x="296791" y="648146"/>
            <a:ext cx="8550418" cy="3847207"/>
          </a:xfrm>
          <a:prstGeom prst="rect">
            <a:avLst/>
          </a:prstGeom>
          <a:noFill/>
        </p:spPr>
        <p:txBody>
          <a:bodyPr wrap="none" lIns="0" tIns="0" rIns="0" bIns="0" rtlCol="0">
            <a:spAutoFit/>
          </a:bodyPr>
          <a:lstStyle/>
          <a:p>
            <a:pPr algn="r"/>
            <a:r>
              <a:rPr lang="en-FI" sz="25000" b="0" i="0">
                <a:solidFill>
                  <a:schemeClr val="accent5"/>
                </a:solidFill>
                <a:latin typeface="+mj-lt"/>
              </a:rPr>
              <a:t>3,5%</a:t>
            </a:r>
          </a:p>
        </p:txBody>
      </p:sp>
      <p:pic>
        <p:nvPicPr>
          <p:cNvPr id="5" name="Kuva 5" descr="Hanhi">
            <a:extLst>
              <a:ext uri="{FF2B5EF4-FFF2-40B4-BE49-F238E27FC236}">
                <a16:creationId xmlns:a16="http://schemas.microsoft.com/office/drawing/2014/main" id="{5686617C-ADFA-1D45-9780-3113D5733F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77" y="2869851"/>
            <a:ext cx="1981094" cy="2119745"/>
          </a:xfrm>
          <a:prstGeom prst="rect">
            <a:avLst/>
          </a:prstGeom>
        </p:spPr>
      </p:pic>
      <p:pic>
        <p:nvPicPr>
          <p:cNvPr id="6" name="Kuva 2" descr="Lintuparvi">
            <a:extLst>
              <a:ext uri="{FF2B5EF4-FFF2-40B4-BE49-F238E27FC236}">
                <a16:creationId xmlns:a16="http://schemas.microsoft.com/office/drawing/2014/main" id="{8E670337-105F-2545-B555-4527423086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83126" y="797270"/>
            <a:ext cx="4751424" cy="3548958"/>
          </a:xfrm>
          <a:prstGeom prst="rect">
            <a:avLst/>
          </a:prstGeom>
        </p:spPr>
      </p:pic>
      <p:sp>
        <p:nvSpPr>
          <p:cNvPr id="2" name="Otsikko 1">
            <a:extLst>
              <a:ext uri="{FF2B5EF4-FFF2-40B4-BE49-F238E27FC236}">
                <a16:creationId xmlns:a16="http://schemas.microsoft.com/office/drawing/2014/main" id="{0C376E29-D747-438A-97EA-463B4D73BD63}"/>
              </a:ext>
            </a:extLst>
          </p:cNvPr>
          <p:cNvSpPr>
            <a:spLocks noGrp="1"/>
          </p:cNvSpPr>
          <p:nvPr>
            <p:ph type="title"/>
          </p:nvPr>
        </p:nvSpPr>
        <p:spPr>
          <a:xfrm>
            <a:off x="0" y="-808773"/>
            <a:ext cx="8208912" cy="808773"/>
          </a:xfrm>
        </p:spPr>
        <p:txBody>
          <a:bodyPr/>
          <a:lstStyle/>
          <a:p>
            <a:r>
              <a:rPr lang="en-US" err="1"/>
              <a:t>Kyynisyys</a:t>
            </a:r>
            <a:r>
              <a:rPr lang="en-US"/>
              <a:t>,</a:t>
            </a:r>
            <a:r>
              <a:rPr lang="en-US" baseline="0"/>
              <a:t> 3,5 % </a:t>
            </a:r>
            <a:r>
              <a:rPr lang="en-US" baseline="0" err="1"/>
              <a:t>sääntö</a:t>
            </a:r>
            <a:endParaRPr lang="fi-FI"/>
          </a:p>
        </p:txBody>
      </p:sp>
    </p:spTree>
    <p:extLst>
      <p:ext uri="{BB962C8B-B14F-4D97-AF65-F5344CB8AC3E}">
        <p14:creationId xmlns:p14="http://schemas.microsoft.com/office/powerpoint/2010/main" val="223985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32" name="Rectangle 31">
            <a:extLst>
              <a:ext uri="{FF2B5EF4-FFF2-40B4-BE49-F238E27FC236}">
                <a16:creationId xmlns:a16="http://schemas.microsoft.com/office/drawing/2014/main" id="{14214F5B-4C98-E64E-9730-3F9DA813CFE5}"/>
              </a:ext>
              <a:ext uri="{C183D7F6-B498-43B3-948B-1728B52AA6E4}">
                <adec:decorative xmlns:adec="http://schemas.microsoft.com/office/drawing/2017/decorative" val="1"/>
              </a:ext>
            </a:extLst>
          </p:cNvPr>
          <p:cNvSpPr/>
          <p:nvPr/>
        </p:nvSpPr>
        <p:spPr>
          <a:xfrm rot="-120000">
            <a:off x="1587403" y="3059733"/>
            <a:ext cx="754128" cy="26450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31" name="Rectangle 30">
            <a:extLst>
              <a:ext uri="{FF2B5EF4-FFF2-40B4-BE49-F238E27FC236}">
                <a16:creationId xmlns:a16="http://schemas.microsoft.com/office/drawing/2014/main" id="{25B4F95C-262D-D94E-B6A9-2FC748330869}"/>
              </a:ext>
              <a:ext uri="{C183D7F6-B498-43B3-948B-1728B52AA6E4}">
                <adec:decorative xmlns:adec="http://schemas.microsoft.com/office/drawing/2017/decorative" val="1"/>
              </a:ext>
            </a:extLst>
          </p:cNvPr>
          <p:cNvSpPr/>
          <p:nvPr/>
        </p:nvSpPr>
        <p:spPr>
          <a:xfrm rot="120000">
            <a:off x="1652688" y="1489571"/>
            <a:ext cx="608805" cy="26450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4" name="Title 13">
            <a:extLst>
              <a:ext uri="{FF2B5EF4-FFF2-40B4-BE49-F238E27FC236}">
                <a16:creationId xmlns:a16="http://schemas.microsoft.com/office/drawing/2014/main" id="{33C58591-2BA0-B048-A2EF-A1117D1D2976}"/>
              </a:ext>
            </a:extLst>
          </p:cNvPr>
          <p:cNvSpPr>
            <a:spLocks noGrp="1"/>
          </p:cNvSpPr>
          <p:nvPr>
            <p:ph type="title"/>
          </p:nvPr>
        </p:nvSpPr>
        <p:spPr>
          <a:xfrm>
            <a:off x="467544" y="267494"/>
            <a:ext cx="2922635" cy="808773"/>
          </a:xfrm>
        </p:spPr>
        <p:txBody>
          <a:bodyPr/>
          <a:lstStyle/>
          <a:p>
            <a:pPr algn="ctr"/>
            <a:r>
              <a:rPr lang="en-US" err="1"/>
              <a:t>Päivän</a:t>
            </a:r>
            <a:r>
              <a:rPr lang="en-US"/>
              <a:t> </a:t>
            </a:r>
            <a:r>
              <a:rPr lang="en-US" err="1"/>
              <a:t>työtavat</a:t>
            </a:r>
            <a:endParaRPr lang="en-FI"/>
          </a:p>
        </p:txBody>
      </p:sp>
      <p:sp>
        <p:nvSpPr>
          <p:cNvPr id="26" name="Rectangle 25">
            <a:extLst>
              <a:ext uri="{FF2B5EF4-FFF2-40B4-BE49-F238E27FC236}">
                <a16:creationId xmlns:a16="http://schemas.microsoft.com/office/drawing/2014/main" id="{B0D4F222-8A19-2745-87F4-762A69936B32}"/>
              </a:ext>
            </a:extLst>
          </p:cNvPr>
          <p:cNvSpPr/>
          <p:nvPr/>
        </p:nvSpPr>
        <p:spPr>
          <a:xfrm>
            <a:off x="538753" y="1464453"/>
            <a:ext cx="2851426" cy="882293"/>
          </a:xfrm>
          <a:prstGeom prst="rect">
            <a:avLst/>
          </a:prstGeom>
        </p:spPr>
        <p:txBody>
          <a:bodyPr wrap="square">
            <a:spAutoFit/>
          </a:bodyPr>
          <a:lstStyle/>
          <a:p>
            <a:pPr marL="0" indent="0" algn="ctr">
              <a:spcBef>
                <a:spcPts val="440"/>
              </a:spcBef>
              <a:buSzPts val="2200"/>
              <a:buNone/>
            </a:pPr>
            <a:r>
              <a:rPr lang="en-US" sz="1600" b="1">
                <a:latin typeface="+mj-lt"/>
              </a:rPr>
              <a:t>Miro</a:t>
            </a:r>
            <a:endParaRPr lang="en-US" sz="1600">
              <a:latin typeface="+mj-lt"/>
            </a:endParaRPr>
          </a:p>
          <a:p>
            <a:pPr marL="0" indent="0" algn="ctr">
              <a:spcBef>
                <a:spcPts val="440"/>
              </a:spcBef>
              <a:buSzPts val="2200"/>
              <a:buNone/>
            </a:pPr>
            <a:r>
              <a:rPr lang="en-US" sz="1600" err="1">
                <a:latin typeface="+mn-lt"/>
              </a:rPr>
              <a:t>Työskentelypohja</a:t>
            </a:r>
            <a:r>
              <a:rPr lang="en-US" sz="1600">
                <a:latin typeface="+mn-lt"/>
              </a:rPr>
              <a:t> </a:t>
            </a:r>
            <a:r>
              <a:rPr lang="en-US" sz="1600" err="1">
                <a:latin typeface="+mn-lt"/>
              </a:rPr>
              <a:t>yksilö</a:t>
            </a:r>
            <a:r>
              <a:rPr lang="en-US" sz="1600">
                <a:latin typeface="+mn-lt"/>
              </a:rPr>
              <a:t>- </a:t>
            </a:r>
            <a:br>
              <a:rPr lang="en-US" sz="1600">
                <a:latin typeface="+mn-lt"/>
              </a:rPr>
            </a:br>
            <a:r>
              <a:rPr lang="en-US" sz="1600">
                <a:latin typeface="+mn-lt"/>
              </a:rPr>
              <a:t>ja </a:t>
            </a:r>
            <a:r>
              <a:rPr lang="en-US" sz="1600" err="1">
                <a:latin typeface="+mn-lt"/>
              </a:rPr>
              <a:t>pienryhmätöihin</a:t>
            </a:r>
            <a:endParaRPr lang="en-US" sz="1600">
              <a:latin typeface="+mn-lt"/>
            </a:endParaRPr>
          </a:p>
        </p:txBody>
      </p:sp>
      <p:sp>
        <p:nvSpPr>
          <p:cNvPr id="152" name="Google Shape;152;p2"/>
          <p:cNvSpPr txBox="1">
            <a:spLocks noGrp="1"/>
          </p:cNvSpPr>
          <p:nvPr>
            <p:ph type="body" sz="quarter" idx="4294967295"/>
          </p:nvPr>
        </p:nvSpPr>
        <p:spPr>
          <a:xfrm>
            <a:off x="538753" y="3027305"/>
            <a:ext cx="2851426" cy="1087477"/>
          </a:xfrm>
          <a:prstGeom prst="rect">
            <a:avLst/>
          </a:prstGeom>
          <a:noFill/>
          <a:ln>
            <a:noFill/>
          </a:ln>
        </p:spPr>
        <p:txBody>
          <a:bodyPr spcFirstLastPara="1" vert="horz" wrap="square" lIns="0" tIns="0" rIns="0" bIns="0" rtlCol="0" anchor="t" anchorCtr="0">
            <a:spAutoFit/>
          </a:bodyPr>
          <a:lstStyle/>
          <a:p>
            <a:pPr marL="0" indent="0" algn="ctr">
              <a:spcBef>
                <a:spcPts val="440"/>
              </a:spcBef>
              <a:buSzPts val="2200"/>
              <a:buNone/>
            </a:pPr>
            <a:r>
              <a:rPr lang="en-US" b="1">
                <a:latin typeface="+mj-lt"/>
              </a:rPr>
              <a:t>Zoom</a:t>
            </a:r>
            <a:endParaRPr lang="en-US">
              <a:latin typeface="+mj-lt"/>
            </a:endParaRPr>
          </a:p>
          <a:p>
            <a:pPr marL="0" indent="0" algn="ctr">
              <a:lnSpc>
                <a:spcPct val="100000"/>
              </a:lnSpc>
              <a:spcBef>
                <a:spcPts val="440"/>
              </a:spcBef>
              <a:buSzPts val="2200"/>
              <a:buNone/>
            </a:pPr>
            <a:r>
              <a:rPr lang="en-US" err="1"/>
              <a:t>Yhteinen</a:t>
            </a:r>
            <a:r>
              <a:rPr lang="en-US"/>
              <a:t> </a:t>
            </a:r>
            <a:r>
              <a:rPr lang="en-US" err="1"/>
              <a:t>keskustelu</a:t>
            </a:r>
            <a:r>
              <a:rPr lang="en-US"/>
              <a:t> ja </a:t>
            </a:r>
            <a:r>
              <a:rPr lang="en-US" err="1"/>
              <a:t>pienryhmissä</a:t>
            </a:r>
            <a:r>
              <a:rPr lang="en-US"/>
              <a:t> </a:t>
            </a:r>
            <a:r>
              <a:rPr lang="en-US" err="1"/>
              <a:t>keskustelu</a:t>
            </a:r>
            <a:r>
              <a:rPr lang="en-US"/>
              <a:t> breakout-</a:t>
            </a:r>
            <a:r>
              <a:rPr lang="en-US" err="1"/>
              <a:t>roomseissa</a:t>
            </a:r>
            <a:endParaRPr lang="en-US"/>
          </a:p>
        </p:txBody>
      </p:sp>
      <p:sp>
        <p:nvSpPr>
          <p:cNvPr id="22" name="Title 13">
            <a:extLst>
              <a:ext uri="{FF2B5EF4-FFF2-40B4-BE49-F238E27FC236}">
                <a16:creationId xmlns:a16="http://schemas.microsoft.com/office/drawing/2014/main" id="{F7DEA2CB-11E1-B140-A010-3E01FC563350}"/>
              </a:ext>
            </a:extLst>
          </p:cNvPr>
          <p:cNvSpPr txBox="1">
            <a:spLocks/>
          </p:cNvSpPr>
          <p:nvPr/>
        </p:nvSpPr>
        <p:spPr>
          <a:xfrm>
            <a:off x="4471493" y="267494"/>
            <a:ext cx="3868769" cy="808773"/>
          </a:xfrm>
          <a:prstGeom prst="rect">
            <a:avLst/>
          </a:prstGeom>
        </p:spPr>
        <p:txBody>
          <a:bodyPr vert="horz" lIns="0" tIns="0" rIns="0" bIns="0" rtlCol="0" anchor="ctr" anchorCtr="0">
            <a:noAutofit/>
          </a:bodyPr>
          <a:lstStyle>
            <a:lvl1pPr algn="l" defTabSz="457200" rtl="0" eaLnBrk="1" latinLnBrk="0" hangingPunct="1">
              <a:spcBef>
                <a:spcPct val="0"/>
              </a:spcBef>
              <a:buNone/>
              <a:defRPr sz="2400" b="0" i="0" kern="1200">
                <a:solidFill>
                  <a:schemeClr val="tx1"/>
                </a:solidFill>
                <a:latin typeface="+mj-lt"/>
                <a:ea typeface="+mj-ea"/>
                <a:cs typeface="Arial Black"/>
              </a:defRPr>
            </a:lvl1pPr>
          </a:lstStyle>
          <a:p>
            <a:pPr algn="ctr" fontAlgn="auto">
              <a:spcAft>
                <a:spcPts val="0"/>
              </a:spcAft>
            </a:pPr>
            <a:r>
              <a:rPr lang="en-US" err="1"/>
              <a:t>Pienryhmät</a:t>
            </a:r>
            <a:endParaRPr lang="en-FI"/>
          </a:p>
        </p:txBody>
      </p:sp>
      <p:sp>
        <p:nvSpPr>
          <p:cNvPr id="23" name="Tekstiruutu 3">
            <a:extLst>
              <a:ext uri="{FF2B5EF4-FFF2-40B4-BE49-F238E27FC236}">
                <a16:creationId xmlns:a16="http://schemas.microsoft.com/office/drawing/2014/main" id="{F689EFBC-005A-8642-9F33-6AF2AE689FDB}"/>
              </a:ext>
            </a:extLst>
          </p:cNvPr>
          <p:cNvSpPr txBox="1"/>
          <p:nvPr/>
        </p:nvSpPr>
        <p:spPr>
          <a:xfrm>
            <a:off x="5096400" y="3760839"/>
            <a:ext cx="2618954" cy="707886"/>
          </a:xfrm>
          <a:prstGeom prst="rect">
            <a:avLst/>
          </a:prstGeom>
          <a:noFill/>
        </p:spPr>
        <p:txBody>
          <a:bodyPr wrap="square" lIns="0" tIns="0" rIns="0" bIns="0" rtlCol="0">
            <a:spAutoFit/>
          </a:bodyPr>
          <a:lstStyle/>
          <a:p>
            <a:pPr algn="ctr"/>
            <a:r>
              <a:rPr lang="en-US" sz="1400" b="1" err="1">
                <a:latin typeface="+mj-lt"/>
              </a:rPr>
              <a:t>Jne</a:t>
            </a:r>
            <a:r>
              <a:rPr lang="en-US" sz="1400" b="1">
                <a:latin typeface="+mj-lt"/>
              </a:rPr>
              <a:t>.</a:t>
            </a:r>
          </a:p>
          <a:p>
            <a:pPr algn="ctr"/>
            <a:endParaRPr lang="en-US" sz="1400" b="1">
              <a:latin typeface="+mj-lt"/>
            </a:endParaRPr>
          </a:p>
          <a:p>
            <a:pPr algn="ctr"/>
            <a:r>
              <a:rPr lang="en-US" b="1" err="1">
                <a:latin typeface="+mj-lt"/>
              </a:rPr>
              <a:t>Yhteensä</a:t>
            </a:r>
            <a:r>
              <a:rPr lang="en-US" b="1">
                <a:latin typeface="+mj-lt"/>
              </a:rPr>
              <a:t> </a:t>
            </a:r>
            <a:r>
              <a:rPr lang="en-US" b="1">
                <a:solidFill>
                  <a:srgbClr val="FF0000"/>
                </a:solidFill>
                <a:latin typeface="+mj-lt"/>
              </a:rPr>
              <a:t>x</a:t>
            </a:r>
            <a:r>
              <a:rPr lang="en-US" b="1">
                <a:latin typeface="+mj-lt"/>
              </a:rPr>
              <a:t> </a:t>
            </a:r>
            <a:r>
              <a:rPr lang="en-US" b="1" err="1">
                <a:latin typeface="+mj-lt"/>
              </a:rPr>
              <a:t>ryhmää</a:t>
            </a:r>
            <a:endParaRPr lang="fi-FI" b="1">
              <a:latin typeface="+mj-lt"/>
            </a:endParaRPr>
          </a:p>
        </p:txBody>
      </p:sp>
      <p:cxnSp>
        <p:nvCxnSpPr>
          <p:cNvPr id="17" name="Straight Connector 16">
            <a:extLst>
              <a:ext uri="{FF2B5EF4-FFF2-40B4-BE49-F238E27FC236}">
                <a16:creationId xmlns:a16="http://schemas.microsoft.com/office/drawing/2014/main" id="{F9A7BF64-02AE-BD4A-B0EA-AAF3E9E7376B}"/>
              </a:ext>
              <a:ext uri="{C183D7F6-B498-43B3-948B-1728B52AA6E4}">
                <adec:decorative xmlns:adec="http://schemas.microsoft.com/office/drawing/2017/decorative" val="1"/>
              </a:ext>
            </a:extLst>
          </p:cNvPr>
          <p:cNvCxnSpPr>
            <a:cxnSpLocks/>
          </p:cNvCxnSpPr>
          <p:nvPr/>
        </p:nvCxnSpPr>
        <p:spPr>
          <a:xfrm>
            <a:off x="3870782" y="635365"/>
            <a:ext cx="0" cy="384386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8165553C-CDBB-A248-85E2-55DD338BD5D0}"/>
              </a:ext>
              <a:ext uri="{C183D7F6-B498-43B3-948B-1728B52AA6E4}">
                <adec:decorative xmlns:adec="http://schemas.microsoft.com/office/drawing/2017/decorative" val="1"/>
              </a:ext>
            </a:extLst>
          </p:cNvPr>
          <p:cNvGrpSpPr/>
          <p:nvPr/>
        </p:nvGrpSpPr>
        <p:grpSpPr>
          <a:xfrm>
            <a:off x="4135299" y="958840"/>
            <a:ext cx="4541157" cy="2387354"/>
            <a:chOff x="3987798" y="648475"/>
            <a:chExt cx="4541157" cy="2387354"/>
          </a:xfrm>
        </p:grpSpPr>
        <p:grpSp>
          <p:nvGrpSpPr>
            <p:cNvPr id="7" name="Group 6">
              <a:extLst>
                <a:ext uri="{FF2B5EF4-FFF2-40B4-BE49-F238E27FC236}">
                  <a16:creationId xmlns:a16="http://schemas.microsoft.com/office/drawing/2014/main" id="{CFFEEEA4-502B-DD47-B829-76ABC59876CA}"/>
                </a:ext>
              </a:extLst>
            </p:cNvPr>
            <p:cNvGrpSpPr/>
            <p:nvPr/>
          </p:nvGrpSpPr>
          <p:grpSpPr>
            <a:xfrm>
              <a:off x="3987798" y="716243"/>
              <a:ext cx="2226388" cy="2319586"/>
              <a:chOff x="4166573" y="604428"/>
              <a:chExt cx="2226388" cy="2319586"/>
            </a:xfrm>
          </p:grpSpPr>
          <p:pic>
            <p:nvPicPr>
              <p:cNvPr id="16" name="Kuva 15" descr="Kuva, joka sisältää kohteen matelija, lisko, ulko, seisominen&#10;&#10;Kuvaus luotu automaattisesti">
                <a:extLst>
                  <a:ext uri="{FF2B5EF4-FFF2-40B4-BE49-F238E27FC236}">
                    <a16:creationId xmlns:a16="http://schemas.microsoft.com/office/drawing/2014/main" id="{9450B98B-D5A0-479A-B608-2F0577A847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707"/>
              <a:stretch/>
            </p:blipFill>
            <p:spPr>
              <a:xfrm rot="1066387">
                <a:off x="4166573" y="604428"/>
                <a:ext cx="1919277" cy="1336562"/>
              </a:xfrm>
              <a:prstGeom prst="rect">
                <a:avLst/>
              </a:prstGeom>
              <a:ln w="6350">
                <a:noFill/>
              </a:ln>
            </p:spPr>
          </p:pic>
          <p:sp>
            <p:nvSpPr>
              <p:cNvPr id="4" name="Oval 3">
                <a:extLst>
                  <a:ext uri="{FF2B5EF4-FFF2-40B4-BE49-F238E27FC236}">
                    <a16:creationId xmlns:a16="http://schemas.microsoft.com/office/drawing/2014/main" id="{41C00473-14F9-7142-B5F2-68174946C52D}"/>
                  </a:ext>
                </a:extLst>
              </p:cNvPr>
              <p:cNvSpPr/>
              <p:nvPr/>
            </p:nvSpPr>
            <p:spPr>
              <a:xfrm>
                <a:off x="4851608" y="1382661"/>
                <a:ext cx="1541353" cy="154135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a:solidFill>
                      <a:schemeClr val="tx1"/>
                    </a:solidFill>
                    <a:latin typeface="+mj-lt"/>
                  </a:rPr>
                  <a:t>Ryhmä 1: </a:t>
                </a:r>
                <a:br>
                  <a:rPr lang="fi-FI" sz="1400">
                    <a:solidFill>
                      <a:schemeClr val="tx1"/>
                    </a:solidFill>
                    <a:latin typeface="+mj-lt"/>
                  </a:rPr>
                </a:br>
                <a:r>
                  <a:rPr lang="fi-FI" sz="1400" err="1">
                    <a:solidFill>
                      <a:schemeClr val="tx1"/>
                    </a:solidFill>
                  </a:rPr>
                  <a:t>Iguaanit</a:t>
                </a:r>
                <a:endParaRPr lang="en-FI" sz="1400">
                  <a:solidFill>
                    <a:schemeClr val="tx1"/>
                  </a:solidFill>
                </a:endParaRPr>
              </a:p>
            </p:txBody>
          </p:sp>
        </p:grpSp>
        <p:grpSp>
          <p:nvGrpSpPr>
            <p:cNvPr id="28" name="Group 27">
              <a:extLst>
                <a:ext uri="{FF2B5EF4-FFF2-40B4-BE49-F238E27FC236}">
                  <a16:creationId xmlns:a16="http://schemas.microsoft.com/office/drawing/2014/main" id="{989D2C8E-2CE9-1F4B-BCF5-6F0BF3996709}"/>
                </a:ext>
              </a:extLst>
            </p:cNvPr>
            <p:cNvGrpSpPr/>
            <p:nvPr/>
          </p:nvGrpSpPr>
          <p:grpSpPr>
            <a:xfrm>
              <a:off x="6397573" y="648475"/>
              <a:ext cx="2131382" cy="2387354"/>
              <a:chOff x="6510194" y="648475"/>
              <a:chExt cx="2131382" cy="2387354"/>
            </a:xfrm>
          </p:grpSpPr>
          <p:pic>
            <p:nvPicPr>
              <p:cNvPr id="15" name="Picture 14" descr="A fish swimming under water&#10;&#10;Description automatically generated">
                <a:extLst>
                  <a:ext uri="{FF2B5EF4-FFF2-40B4-BE49-F238E27FC236}">
                    <a16:creationId xmlns:a16="http://schemas.microsoft.com/office/drawing/2014/main" id="{BF7D0BBC-EEAE-3648-AB32-56E87CA8BC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209142" flipH="1">
                <a:off x="6767562" y="648475"/>
                <a:ext cx="1874014" cy="1692000"/>
              </a:xfrm>
              <a:prstGeom prst="rect">
                <a:avLst/>
              </a:prstGeom>
            </p:spPr>
          </p:pic>
          <p:sp>
            <p:nvSpPr>
              <p:cNvPr id="24" name="Oval 23">
                <a:extLst>
                  <a:ext uri="{FF2B5EF4-FFF2-40B4-BE49-F238E27FC236}">
                    <a16:creationId xmlns:a16="http://schemas.microsoft.com/office/drawing/2014/main" id="{684D8B00-BC54-9045-829D-8CE3AA4FA438}"/>
                  </a:ext>
                </a:extLst>
              </p:cNvPr>
              <p:cNvSpPr/>
              <p:nvPr/>
            </p:nvSpPr>
            <p:spPr>
              <a:xfrm>
                <a:off x="6510194" y="1494476"/>
                <a:ext cx="1541353" cy="154135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a:solidFill>
                      <a:schemeClr val="tx1"/>
                    </a:solidFill>
                    <a:latin typeface="+mj-lt"/>
                  </a:rPr>
                  <a:t>Ryhmä 2: </a:t>
                </a:r>
                <a:br>
                  <a:rPr lang="fi-FI" sz="1400">
                    <a:solidFill>
                      <a:schemeClr val="tx1"/>
                    </a:solidFill>
                    <a:latin typeface="+mj-lt"/>
                  </a:rPr>
                </a:br>
                <a:r>
                  <a:rPr lang="fi-FI" sz="1400">
                    <a:solidFill>
                      <a:schemeClr val="tx1"/>
                    </a:solidFill>
                  </a:rPr>
                  <a:t>Kalat</a:t>
                </a:r>
                <a:endParaRPr lang="en-FI" sz="1400">
                  <a:solidFill>
                    <a:schemeClr val="tx1"/>
                  </a:solidFill>
                </a:endParaRPr>
              </a:p>
            </p:txBody>
          </p:sp>
        </p:grpSp>
      </p:grpSp>
    </p:spTree>
    <p:extLst>
      <p:ext uri="{BB962C8B-B14F-4D97-AF65-F5344CB8AC3E}">
        <p14:creationId xmlns:p14="http://schemas.microsoft.com/office/powerpoint/2010/main" val="4268065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7" name="Picture 6">
            <a:extLst>
              <a:ext uri="{FF2B5EF4-FFF2-40B4-BE49-F238E27FC236}">
                <a16:creationId xmlns:a16="http://schemas.microsoft.com/office/drawing/2014/main" id="{C7CF2E5B-7D6D-CB4A-9BAA-C9B8A461E8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2C0B2AE2-221D-6B4B-B285-AFFDD025F405}"/>
              </a:ext>
            </a:extLst>
          </p:cNvPr>
          <p:cNvSpPr/>
          <p:nvPr/>
        </p:nvSpPr>
        <p:spPr>
          <a:xfrm>
            <a:off x="715993" y="664235"/>
            <a:ext cx="7712016" cy="3778370"/>
          </a:xfrm>
          <a:prstGeom prst="rect">
            <a:avLst/>
          </a:prstGeom>
        </p:spPr>
        <p:txBody>
          <a:bodyPr wrap="square" anchor="ctr">
            <a:noAutofit/>
          </a:bodyPr>
          <a:lstStyle/>
          <a:p>
            <a:pPr marL="67517" algn="ctr">
              <a:lnSpc>
                <a:spcPct val="115000"/>
              </a:lnSpc>
              <a:spcAft>
                <a:spcPts val="600"/>
              </a:spcAft>
            </a:pPr>
            <a:r>
              <a:rPr lang="fi-FI" sz="1400" b="1">
                <a:solidFill>
                  <a:srgbClr val="000000"/>
                </a:solidFill>
                <a:latin typeface="+mn-lt"/>
                <a:ea typeface="Times New Roman" panose="02020603050405020304" pitchFamily="18" charset="0"/>
                <a:cs typeface="Arial" panose="020B0604020202020204" pitchFamily="34" charset="0"/>
              </a:rPr>
              <a:t>Kuuntele </a:t>
            </a:r>
            <a:r>
              <a:rPr lang="fi-FI" sz="1400">
                <a:solidFill>
                  <a:srgbClr val="000000"/>
                </a:solidFill>
                <a:latin typeface="+mn-lt"/>
                <a:ea typeface="Times New Roman" panose="02020603050405020304" pitchFamily="18" charset="0"/>
                <a:cs typeface="Arial" panose="020B0604020202020204" pitchFamily="34" charset="0"/>
              </a:rPr>
              <a:t>toisia, älä keskeytä tai käynnistä sivukeskusteluja.</a:t>
            </a:r>
            <a:endParaRPr lang="fi-FI" sz="1400">
              <a:latin typeface="+mn-lt"/>
              <a:ea typeface="Times New Roman" panose="02020603050405020304" pitchFamily="18" charset="0"/>
              <a:cs typeface="Arial" panose="020B0604020202020204" pitchFamily="34" charset="0"/>
            </a:endParaRPr>
          </a:p>
          <a:p>
            <a:pPr marL="67517" algn="ctr">
              <a:lnSpc>
                <a:spcPct val="115000"/>
              </a:lnSpc>
              <a:spcAft>
                <a:spcPts val="600"/>
              </a:spcAft>
            </a:pPr>
            <a:endParaRPr lang="fi-FI" sz="800" b="1">
              <a:solidFill>
                <a:srgbClr val="000000"/>
              </a:solidFill>
              <a:latin typeface="+mn-lt"/>
              <a:ea typeface="Times New Roman" panose="02020603050405020304" pitchFamily="18" charset="0"/>
              <a:cs typeface="Arial" panose="020B0604020202020204" pitchFamily="34" charset="0"/>
            </a:endParaRPr>
          </a:p>
          <a:p>
            <a:pPr marL="67517" algn="ctr">
              <a:lnSpc>
                <a:spcPct val="115000"/>
              </a:lnSpc>
              <a:spcAft>
                <a:spcPts val="600"/>
              </a:spcAft>
            </a:pPr>
            <a:r>
              <a:rPr lang="fi-FI" sz="1400" b="1">
                <a:solidFill>
                  <a:srgbClr val="000000"/>
                </a:solidFill>
                <a:latin typeface="+mn-lt"/>
                <a:ea typeface="Times New Roman" panose="02020603050405020304" pitchFamily="18" charset="0"/>
                <a:cs typeface="Arial" panose="020B0604020202020204" pitchFamily="34" charset="0"/>
              </a:rPr>
              <a:t>Liity</a:t>
            </a:r>
            <a:r>
              <a:rPr lang="fi-FI" sz="1400">
                <a:solidFill>
                  <a:srgbClr val="000000"/>
                </a:solidFill>
                <a:latin typeface="+mn-lt"/>
                <a:ea typeface="Times New Roman" panose="02020603050405020304" pitchFamily="18" charset="0"/>
                <a:cs typeface="Arial" panose="020B0604020202020204" pitchFamily="34" charset="0"/>
              </a:rPr>
              <a:t> toisten puheeseen ja käytä arkikieltä.</a:t>
            </a:r>
            <a:endParaRPr lang="fi-FI" sz="1400">
              <a:latin typeface="+mn-lt"/>
              <a:ea typeface="Times New Roman" panose="02020603050405020304" pitchFamily="18" charset="0"/>
              <a:cs typeface="Arial" panose="020B0604020202020204" pitchFamily="34" charset="0"/>
            </a:endParaRPr>
          </a:p>
          <a:p>
            <a:pPr marL="67517" algn="ctr">
              <a:lnSpc>
                <a:spcPct val="115000"/>
              </a:lnSpc>
              <a:spcAft>
                <a:spcPts val="600"/>
              </a:spcAft>
            </a:pPr>
            <a:endParaRPr lang="fi-FI" sz="800" b="1">
              <a:solidFill>
                <a:srgbClr val="000000"/>
              </a:solidFill>
              <a:ea typeface="Times New Roman" panose="02020603050405020304" pitchFamily="18" charset="0"/>
              <a:cs typeface="Arial" panose="020B0604020202020204" pitchFamily="34" charset="0"/>
            </a:endParaRPr>
          </a:p>
          <a:p>
            <a:pPr marL="67517" algn="ctr">
              <a:lnSpc>
                <a:spcPct val="115000"/>
              </a:lnSpc>
              <a:spcAft>
                <a:spcPts val="600"/>
              </a:spcAft>
            </a:pPr>
            <a:r>
              <a:rPr lang="fi-FI" sz="1400" b="1">
                <a:solidFill>
                  <a:srgbClr val="000000"/>
                </a:solidFill>
                <a:latin typeface="+mn-lt"/>
                <a:ea typeface="Times New Roman" panose="02020603050405020304" pitchFamily="18" charset="0"/>
                <a:cs typeface="Arial" panose="020B0604020202020204" pitchFamily="34" charset="0"/>
              </a:rPr>
              <a:t>Ole läsnä</a:t>
            </a:r>
            <a:r>
              <a:rPr lang="fi-FI" sz="1400">
                <a:solidFill>
                  <a:srgbClr val="000000"/>
                </a:solidFill>
                <a:latin typeface="+mn-lt"/>
                <a:ea typeface="Times New Roman" panose="02020603050405020304" pitchFamily="18" charset="0"/>
                <a:cs typeface="Arial" panose="020B0604020202020204" pitchFamily="34" charset="0"/>
              </a:rPr>
              <a:t> ja </a:t>
            </a:r>
            <a:r>
              <a:rPr lang="fi-FI" sz="1400" b="1">
                <a:solidFill>
                  <a:srgbClr val="000000"/>
                </a:solidFill>
                <a:latin typeface="+mn-lt"/>
                <a:ea typeface="Times New Roman" panose="02020603050405020304" pitchFamily="18" charset="0"/>
                <a:cs typeface="Arial" panose="020B0604020202020204" pitchFamily="34" charset="0"/>
              </a:rPr>
              <a:t>kunnioita</a:t>
            </a:r>
            <a:r>
              <a:rPr lang="fi-FI" sz="1400">
                <a:solidFill>
                  <a:srgbClr val="000000"/>
                </a:solidFill>
                <a:latin typeface="+mn-lt"/>
                <a:ea typeface="Times New Roman" panose="02020603050405020304" pitchFamily="18" charset="0"/>
                <a:cs typeface="Arial" panose="020B0604020202020204" pitchFamily="34" charset="0"/>
              </a:rPr>
              <a:t> toisia sekä </a:t>
            </a:r>
            <a:br>
              <a:rPr lang="fi-FI" sz="1400">
                <a:solidFill>
                  <a:srgbClr val="000000"/>
                </a:solidFill>
                <a:latin typeface="+mn-lt"/>
                <a:ea typeface="Times New Roman" panose="02020603050405020304" pitchFamily="18" charset="0"/>
                <a:cs typeface="Arial" panose="020B0604020202020204" pitchFamily="34" charset="0"/>
              </a:rPr>
            </a:br>
            <a:r>
              <a:rPr lang="fi-FI" sz="1400">
                <a:solidFill>
                  <a:srgbClr val="000000"/>
                </a:solidFill>
                <a:latin typeface="+mn-lt"/>
                <a:ea typeface="Times New Roman" panose="02020603050405020304" pitchFamily="18" charset="0"/>
                <a:cs typeface="Arial" panose="020B0604020202020204" pitchFamily="34" charset="0"/>
              </a:rPr>
              <a:t>avointa ideoinnin ilmapiiriä.</a:t>
            </a:r>
            <a:endParaRPr lang="fi-FI" sz="1400">
              <a:latin typeface="+mn-lt"/>
              <a:ea typeface="Times New Roman" panose="02020603050405020304" pitchFamily="18" charset="0"/>
              <a:cs typeface="Arial" panose="020B0604020202020204" pitchFamily="34" charset="0"/>
            </a:endParaRPr>
          </a:p>
          <a:p>
            <a:pPr marL="67517" algn="ctr">
              <a:spcAft>
                <a:spcPts val="600"/>
              </a:spcAft>
            </a:pPr>
            <a:endParaRPr lang="fi-FI" sz="800" b="1">
              <a:solidFill>
                <a:srgbClr val="000000"/>
              </a:solidFill>
              <a:latin typeface="+mn-lt"/>
              <a:ea typeface="Times New Roman" panose="02020603050405020304" pitchFamily="18" charset="0"/>
              <a:cs typeface="Arial" panose="020B0604020202020204" pitchFamily="34" charset="0"/>
            </a:endParaRPr>
          </a:p>
          <a:p>
            <a:pPr marL="67517" algn="ctr">
              <a:spcAft>
                <a:spcPts val="600"/>
              </a:spcAft>
            </a:pPr>
            <a:r>
              <a:rPr lang="fi-FI" sz="1400" b="1">
                <a:solidFill>
                  <a:srgbClr val="000000"/>
                </a:solidFill>
                <a:latin typeface="+mn-lt"/>
                <a:ea typeface="Times New Roman" panose="02020603050405020304" pitchFamily="18" charset="0"/>
                <a:cs typeface="Arial" panose="020B0604020202020204" pitchFamily="34" charset="0"/>
              </a:rPr>
              <a:t>Samaa mieltä ei tarvitse olla, </a:t>
            </a:r>
            <a:r>
              <a:rPr lang="fi-FI" sz="1400">
                <a:solidFill>
                  <a:srgbClr val="000000"/>
                </a:solidFill>
                <a:latin typeface="+mn-lt"/>
                <a:ea typeface="Times New Roman" panose="02020603050405020304" pitchFamily="18" charset="0"/>
                <a:cs typeface="Arial" panose="020B0604020202020204" pitchFamily="34" charset="0"/>
              </a:rPr>
              <a:t>mutta</a:t>
            </a:r>
            <a:br>
              <a:rPr lang="fi-FI" sz="1400">
                <a:solidFill>
                  <a:srgbClr val="000000"/>
                </a:solidFill>
                <a:latin typeface="+mn-lt"/>
                <a:ea typeface="Times New Roman" panose="02020603050405020304" pitchFamily="18" charset="0"/>
                <a:cs typeface="Arial" panose="020B0604020202020204" pitchFamily="34" charset="0"/>
              </a:rPr>
            </a:br>
            <a:r>
              <a:rPr lang="fi-FI" sz="1400">
                <a:solidFill>
                  <a:srgbClr val="000000"/>
                </a:solidFill>
                <a:latin typeface="+mn-lt"/>
                <a:ea typeface="Times New Roman" panose="02020603050405020304" pitchFamily="18" charset="0"/>
                <a:cs typeface="Arial" panose="020B0604020202020204" pitchFamily="34" charset="0"/>
              </a:rPr>
              <a:t>suhtaudutaan kaikkien mielipiteisiin rakentavasti.</a:t>
            </a:r>
            <a:endParaRPr lang="fi-FI" sz="1400" b="1">
              <a:solidFill>
                <a:srgbClr val="000000"/>
              </a:solidFill>
              <a:latin typeface="+mn-lt"/>
              <a:ea typeface="Times New Roman" panose="02020603050405020304" pitchFamily="18" charset="0"/>
              <a:cs typeface="Arial" panose="020B0604020202020204" pitchFamily="34" charset="0"/>
            </a:endParaRPr>
          </a:p>
          <a:p>
            <a:pPr marL="67517" algn="ctr">
              <a:spcAft>
                <a:spcPts val="600"/>
              </a:spcAft>
            </a:pPr>
            <a:endParaRPr lang="fi-FI" sz="800" b="1">
              <a:solidFill>
                <a:srgbClr val="000000"/>
              </a:solidFill>
              <a:latin typeface="+mn-lt"/>
              <a:ea typeface="Times New Roman" panose="02020603050405020304" pitchFamily="18" charset="0"/>
              <a:cs typeface="Arial" panose="020B0604020202020204" pitchFamily="34" charset="0"/>
            </a:endParaRPr>
          </a:p>
          <a:p>
            <a:pPr marL="67517" algn="ctr">
              <a:spcAft>
                <a:spcPts val="600"/>
              </a:spcAft>
            </a:pPr>
            <a:r>
              <a:rPr lang="fi-FI" sz="1400" b="1">
                <a:solidFill>
                  <a:srgbClr val="000000"/>
                </a:solidFill>
                <a:latin typeface="+mn-lt"/>
                <a:ea typeface="Times New Roman" panose="02020603050405020304" pitchFamily="18" charset="0"/>
                <a:cs typeface="Arial" panose="020B0604020202020204" pitchFamily="34" charset="0"/>
              </a:rPr>
              <a:t>Kuljetaan yhdessä kohti </a:t>
            </a:r>
            <a:r>
              <a:rPr lang="fi-FI" sz="1400" b="1" err="1">
                <a:solidFill>
                  <a:srgbClr val="000000"/>
                </a:solidFill>
                <a:latin typeface="+mn-lt"/>
                <a:ea typeface="Times New Roman" panose="02020603050405020304" pitchFamily="18" charset="0"/>
                <a:cs typeface="Arial" panose="020B0604020202020204" pitchFamily="34" charset="0"/>
              </a:rPr>
              <a:t>konkretiaa</a:t>
            </a:r>
            <a:r>
              <a:rPr lang="fi-FI" sz="1400" b="1">
                <a:solidFill>
                  <a:srgbClr val="000000"/>
                </a:solidFill>
                <a:latin typeface="+mn-lt"/>
                <a:ea typeface="Times New Roman" panose="02020603050405020304" pitchFamily="18" charset="0"/>
                <a:cs typeface="Arial" panose="020B0604020202020204" pitchFamily="34" charset="0"/>
              </a:rPr>
              <a:t>, </a:t>
            </a:r>
            <a:br>
              <a:rPr lang="fi-FI" sz="1400" b="1">
                <a:solidFill>
                  <a:srgbClr val="000000"/>
                </a:solidFill>
                <a:latin typeface="+mn-lt"/>
                <a:ea typeface="Times New Roman" panose="02020603050405020304" pitchFamily="18" charset="0"/>
                <a:cs typeface="Arial" panose="020B0604020202020204" pitchFamily="34" charset="0"/>
              </a:rPr>
            </a:br>
            <a:r>
              <a:rPr lang="fi-FI" sz="1400" b="1">
                <a:solidFill>
                  <a:srgbClr val="000000"/>
                </a:solidFill>
                <a:latin typeface="+mn-lt"/>
                <a:ea typeface="Times New Roman" panose="02020603050405020304" pitchFamily="18" charset="0"/>
                <a:cs typeface="Arial" panose="020B0604020202020204" pitchFamily="34" charset="0"/>
              </a:rPr>
              <a:t>otetaan </a:t>
            </a:r>
            <a:r>
              <a:rPr lang="fi-FI" sz="1400">
                <a:solidFill>
                  <a:srgbClr val="000000"/>
                </a:solidFill>
                <a:latin typeface="+mn-lt"/>
                <a:ea typeface="Times New Roman" panose="02020603050405020304" pitchFamily="18" charset="0"/>
                <a:cs typeface="Arial" panose="020B0604020202020204" pitchFamily="34" charset="0"/>
              </a:rPr>
              <a:t>askeleita muutoksen tekemiseen.</a:t>
            </a:r>
            <a:endParaRPr lang="fi-FI" sz="1400">
              <a:latin typeface="+mn-lt"/>
              <a:ea typeface="Calibri" panose="020F0502020204030204" pitchFamily="34" charset="0"/>
              <a:cs typeface="Arial" panose="020B0604020202020204" pitchFamily="34" charset="0"/>
            </a:endParaRPr>
          </a:p>
        </p:txBody>
      </p:sp>
      <p:sp>
        <p:nvSpPr>
          <p:cNvPr id="2" name="Otsikko 1">
            <a:extLst>
              <a:ext uri="{FF2B5EF4-FFF2-40B4-BE49-F238E27FC236}">
                <a16:creationId xmlns:a16="http://schemas.microsoft.com/office/drawing/2014/main" id="{16D9ADD3-85C3-46A4-BEAD-553F86BF992A}"/>
              </a:ext>
            </a:extLst>
          </p:cNvPr>
          <p:cNvSpPr>
            <a:spLocks noGrp="1"/>
          </p:cNvSpPr>
          <p:nvPr>
            <p:ph type="title" idx="4294967295"/>
          </p:nvPr>
        </p:nvSpPr>
        <p:spPr>
          <a:xfrm>
            <a:off x="0" y="-808773"/>
            <a:ext cx="8208912" cy="808773"/>
          </a:xfrm>
        </p:spPr>
        <p:txBody>
          <a:bodyPr/>
          <a:lstStyle/>
          <a:p>
            <a:r>
              <a:rPr lang="fi-FI"/>
              <a:t>Pelisäännöt</a:t>
            </a:r>
          </a:p>
        </p:txBody>
      </p:sp>
    </p:spTree>
    <p:extLst>
      <p:ext uri="{BB962C8B-B14F-4D97-AF65-F5344CB8AC3E}">
        <p14:creationId xmlns:p14="http://schemas.microsoft.com/office/powerpoint/2010/main" val="28680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6C511E-1154-B040-9B04-9F8377F5C58C}"/>
              </a:ext>
              <a:ext uri="{C183D7F6-B498-43B3-948B-1728B52AA6E4}">
                <adec:decorative xmlns:adec="http://schemas.microsoft.com/office/drawing/2017/decorative" val="1"/>
              </a:ext>
            </a:extLst>
          </p:cNvPr>
          <p:cNvSpPr/>
          <p:nvPr/>
        </p:nvSpPr>
        <p:spPr>
          <a:xfrm rot="120000">
            <a:off x="524078" y="1202006"/>
            <a:ext cx="2354371"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pic>
        <p:nvPicPr>
          <p:cNvPr id="8" name="Picture 7">
            <a:extLst>
              <a:ext uri="{FF2B5EF4-FFF2-40B4-BE49-F238E27FC236}">
                <a16:creationId xmlns:a16="http://schemas.microsoft.com/office/drawing/2014/main" id="{0A72445C-40A0-4E48-8185-096D24DBB26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925242">
            <a:off x="6087183" y="1736775"/>
            <a:ext cx="4028977" cy="4138401"/>
          </a:xfrm>
          <a:prstGeom prst="rect">
            <a:avLst/>
          </a:prstGeom>
        </p:spPr>
      </p:pic>
      <p:sp>
        <p:nvSpPr>
          <p:cNvPr id="3" name="Text Placeholder 2">
            <a:extLst>
              <a:ext uri="{FF2B5EF4-FFF2-40B4-BE49-F238E27FC236}">
                <a16:creationId xmlns:a16="http://schemas.microsoft.com/office/drawing/2014/main" id="{6D8CE325-C8E4-9F41-8C6A-46D2B4026C29}"/>
              </a:ext>
            </a:extLst>
          </p:cNvPr>
          <p:cNvSpPr>
            <a:spLocks noGrp="1"/>
          </p:cNvSpPr>
          <p:nvPr>
            <p:ph type="body" idx="1"/>
          </p:nvPr>
        </p:nvSpPr>
        <p:spPr>
          <a:xfrm>
            <a:off x="468314" y="1203325"/>
            <a:ext cx="3419876" cy="3313113"/>
          </a:xfrm>
        </p:spPr>
        <p:txBody>
          <a:bodyPr/>
          <a:lstStyle/>
          <a:p>
            <a:pPr marL="127000" lvl="0" indent="0">
              <a:buNone/>
            </a:pPr>
            <a:r>
              <a:rPr lang="en-US" b="1" err="1">
                <a:latin typeface="+mj-lt"/>
              </a:rPr>
              <a:t>Miten</a:t>
            </a:r>
            <a:r>
              <a:rPr lang="en-US" b="1">
                <a:latin typeface="+mj-lt"/>
              </a:rPr>
              <a:t> </a:t>
            </a:r>
            <a:r>
              <a:rPr lang="en-US" b="1" err="1">
                <a:latin typeface="+mj-lt"/>
              </a:rPr>
              <a:t>käytännössä</a:t>
            </a:r>
            <a:r>
              <a:rPr lang="en-US" b="1">
                <a:latin typeface="+mj-lt"/>
              </a:rPr>
              <a:t>?</a:t>
            </a:r>
          </a:p>
          <a:p>
            <a:pPr lvl="0"/>
            <a:endParaRPr lang="en-US"/>
          </a:p>
          <a:p>
            <a:pPr marL="469900" lvl="0" indent="-342900">
              <a:buFont typeface="+mj-lt"/>
              <a:buAutoNum type="arabicPeriod"/>
            </a:pPr>
            <a:r>
              <a:rPr lang="en-US" err="1"/>
              <a:t>Avaa</a:t>
            </a:r>
            <a:r>
              <a:rPr lang="en-US"/>
              <a:t> Miro (</a:t>
            </a:r>
            <a:r>
              <a:rPr lang="en-US" err="1"/>
              <a:t>linkki</a:t>
            </a:r>
            <a:r>
              <a:rPr lang="en-US"/>
              <a:t> </a:t>
            </a:r>
            <a:r>
              <a:rPr lang="en-US" err="1"/>
              <a:t>chatissa</a:t>
            </a:r>
            <a:r>
              <a:rPr lang="en-US"/>
              <a:t>)</a:t>
            </a:r>
            <a:br>
              <a:rPr lang="en-US"/>
            </a:br>
            <a:r>
              <a:rPr lang="en-US" err="1"/>
              <a:t>Käydään</a:t>
            </a:r>
            <a:r>
              <a:rPr lang="en-US"/>
              <a:t> </a:t>
            </a:r>
            <a:r>
              <a:rPr lang="en-US" err="1"/>
              <a:t>yhdessä</a:t>
            </a:r>
            <a:r>
              <a:rPr lang="en-US"/>
              <a:t> </a:t>
            </a:r>
            <a:r>
              <a:rPr lang="en-US" err="1"/>
              <a:t>läpi</a:t>
            </a:r>
            <a:r>
              <a:rPr lang="en-US"/>
              <a:t> Miro</a:t>
            </a:r>
          </a:p>
          <a:p>
            <a:pPr marL="469900" lvl="0" indent="-342900">
              <a:buFont typeface="+mj-lt"/>
              <a:buAutoNum type="arabicPeriod"/>
            </a:pPr>
            <a:r>
              <a:rPr lang="en-US" err="1"/>
              <a:t>Kirjoita</a:t>
            </a:r>
            <a:r>
              <a:rPr lang="en-US"/>
              <a:t> </a:t>
            </a:r>
            <a:r>
              <a:rPr lang="en-US" err="1"/>
              <a:t>nimesi</a:t>
            </a:r>
            <a:r>
              <a:rPr lang="en-US"/>
              <a:t> ja </a:t>
            </a:r>
            <a:r>
              <a:rPr lang="en-US" err="1"/>
              <a:t>tervehdys</a:t>
            </a:r>
            <a:r>
              <a:rPr lang="en-US"/>
              <a:t> </a:t>
            </a:r>
            <a:r>
              <a:rPr lang="en-US" err="1"/>
              <a:t>koko</a:t>
            </a:r>
            <a:r>
              <a:rPr lang="en-US"/>
              <a:t> </a:t>
            </a:r>
            <a:r>
              <a:rPr lang="en-US" err="1"/>
              <a:t>ryhmälle</a:t>
            </a:r>
            <a:r>
              <a:rPr lang="en-US"/>
              <a:t> </a:t>
            </a:r>
            <a:r>
              <a:rPr lang="en-US" err="1"/>
              <a:t>ensimmäiselle</a:t>
            </a:r>
            <a:r>
              <a:rPr lang="en-US"/>
              <a:t> “</a:t>
            </a:r>
            <a:r>
              <a:rPr lang="en-US" err="1"/>
              <a:t>framelle</a:t>
            </a:r>
            <a:r>
              <a:rPr lang="en-US"/>
              <a:t>”</a:t>
            </a:r>
          </a:p>
        </p:txBody>
      </p:sp>
      <p:sp>
        <p:nvSpPr>
          <p:cNvPr id="2" name="Title 1">
            <a:extLst>
              <a:ext uri="{FF2B5EF4-FFF2-40B4-BE49-F238E27FC236}">
                <a16:creationId xmlns:a16="http://schemas.microsoft.com/office/drawing/2014/main" id="{3BB159C6-3E43-8C4A-9004-EA0E1D928BD3}"/>
              </a:ext>
            </a:extLst>
          </p:cNvPr>
          <p:cNvSpPr>
            <a:spLocks noGrp="1"/>
          </p:cNvSpPr>
          <p:nvPr>
            <p:ph type="title"/>
          </p:nvPr>
        </p:nvSpPr>
        <p:spPr>
          <a:xfrm>
            <a:off x="467545" y="267494"/>
            <a:ext cx="8208912" cy="808773"/>
          </a:xfrm>
        </p:spPr>
        <p:txBody>
          <a:bodyPr/>
          <a:lstStyle/>
          <a:p>
            <a:r>
              <a:rPr lang="en-US" err="1"/>
              <a:t>Virittäydytään</a:t>
            </a:r>
            <a:r>
              <a:rPr lang="en-US"/>
              <a:t> </a:t>
            </a:r>
            <a:r>
              <a:rPr lang="en-US" err="1"/>
              <a:t>työskentelyyn</a:t>
            </a:r>
            <a:endParaRPr lang="en-FI"/>
          </a:p>
        </p:txBody>
      </p:sp>
      <p:sp>
        <p:nvSpPr>
          <p:cNvPr id="4" name="Google Shape;171;g8867cf86d0_3_0">
            <a:extLst>
              <a:ext uri="{FF2B5EF4-FFF2-40B4-BE49-F238E27FC236}">
                <a16:creationId xmlns:a16="http://schemas.microsoft.com/office/drawing/2014/main" id="{67CF0C4F-1456-8348-BEDF-90A79CC8E4EA}"/>
              </a:ext>
            </a:extLst>
          </p:cNvPr>
          <p:cNvSpPr txBox="1"/>
          <p:nvPr/>
        </p:nvSpPr>
        <p:spPr>
          <a:xfrm>
            <a:off x="6984502" y="1472465"/>
            <a:ext cx="862685" cy="64633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err="1">
                <a:solidFill>
                  <a:schemeClr val="dk1"/>
                </a:solidFill>
                <a:latin typeface="Georgia"/>
                <a:ea typeface="Georgia"/>
                <a:cs typeface="Georgia"/>
                <a:sym typeface="Georgia"/>
              </a:rPr>
              <a:t>Miten</a:t>
            </a:r>
            <a:r>
              <a:rPr lang="en-US" sz="1400" b="0" i="0" u="none" strike="noStrike" cap="none">
                <a:solidFill>
                  <a:schemeClr val="dk1"/>
                </a:solidFill>
                <a:latin typeface="Georgia"/>
                <a:ea typeface="Georgia"/>
                <a:cs typeface="Georgia"/>
                <a:sym typeface="Georgia"/>
              </a:rPr>
              <a:t> </a:t>
            </a:r>
            <a:r>
              <a:rPr lang="en-US" sz="1400" b="0" i="0" u="none" strike="noStrike" cap="none" err="1">
                <a:solidFill>
                  <a:schemeClr val="dk1"/>
                </a:solidFill>
                <a:latin typeface="Georgia"/>
                <a:ea typeface="Georgia"/>
                <a:cs typeface="Georgia"/>
                <a:sym typeface="Georgia"/>
              </a:rPr>
              <a:t>tää</a:t>
            </a:r>
            <a:r>
              <a:rPr lang="en-US" sz="1400" b="0" i="0" u="none" strike="noStrike" cap="none">
                <a:solidFill>
                  <a:schemeClr val="dk1"/>
                </a:solidFill>
                <a:latin typeface="Georgia"/>
                <a:ea typeface="Georgia"/>
                <a:cs typeface="Georgia"/>
                <a:sym typeface="Georgia"/>
              </a:rPr>
              <a:t> </a:t>
            </a:r>
            <a:r>
              <a:rPr lang="en-US" sz="1400" b="0" i="0" u="none" strike="noStrike" cap="none" err="1">
                <a:solidFill>
                  <a:schemeClr val="dk1"/>
                </a:solidFill>
                <a:latin typeface="Georgia"/>
                <a:ea typeface="Georgia"/>
                <a:cs typeface="Georgia"/>
                <a:sym typeface="Georgia"/>
              </a:rPr>
              <a:t>homma</a:t>
            </a:r>
            <a:r>
              <a:rPr lang="en-US" sz="1400" b="0" i="0" u="none" strike="noStrike" cap="none">
                <a:solidFill>
                  <a:schemeClr val="dk1"/>
                </a:solidFill>
                <a:latin typeface="Georgia"/>
                <a:ea typeface="Georgia"/>
                <a:cs typeface="Georgia"/>
                <a:sym typeface="Georgia"/>
              </a:rPr>
              <a:t> </a:t>
            </a:r>
            <a:r>
              <a:rPr lang="en-US" sz="1400" b="0" i="0" u="none" strike="noStrike" cap="none" err="1">
                <a:solidFill>
                  <a:schemeClr val="dk1"/>
                </a:solidFill>
                <a:latin typeface="Georgia"/>
                <a:ea typeface="Georgia"/>
                <a:cs typeface="Georgia"/>
                <a:sym typeface="Georgia"/>
              </a:rPr>
              <a:t>toimii</a:t>
            </a:r>
            <a:r>
              <a:rPr lang="en-US" sz="1400" b="0" i="0" u="none" strike="noStrike" cap="none">
                <a:solidFill>
                  <a:schemeClr val="dk1"/>
                </a:solidFill>
                <a:latin typeface="Georgia"/>
                <a:ea typeface="Georgia"/>
                <a:cs typeface="Georgia"/>
                <a:sym typeface="Georgia"/>
              </a:rPr>
              <a:t>?</a:t>
            </a:r>
            <a:endParaRPr sz="1400" b="0" i="0" u="none" strike="noStrike" cap="none">
              <a:solidFill>
                <a:schemeClr val="dk1"/>
              </a:solidFill>
              <a:latin typeface="Georgia"/>
              <a:ea typeface="Georgia"/>
              <a:cs typeface="Georgia"/>
              <a:sym typeface="Georgia"/>
            </a:endParaRPr>
          </a:p>
        </p:txBody>
      </p:sp>
      <p:cxnSp>
        <p:nvCxnSpPr>
          <p:cNvPr id="5" name="Google Shape;172;g8867cf86d0_3_0">
            <a:extLst>
              <a:ext uri="{FF2B5EF4-FFF2-40B4-BE49-F238E27FC236}">
                <a16:creationId xmlns:a16="http://schemas.microsoft.com/office/drawing/2014/main" id="{EA8340B3-5B8A-2A48-A06C-686099824EDF}"/>
              </a:ext>
              <a:ext uri="{C183D7F6-B498-43B3-948B-1728B52AA6E4}">
                <adec:decorative xmlns:adec="http://schemas.microsoft.com/office/drawing/2017/decorative" val="1"/>
              </a:ext>
            </a:extLst>
          </p:cNvPr>
          <p:cNvCxnSpPr>
            <a:cxnSpLocks/>
          </p:cNvCxnSpPr>
          <p:nvPr/>
        </p:nvCxnSpPr>
        <p:spPr>
          <a:xfrm flipV="1">
            <a:off x="7099561" y="2315655"/>
            <a:ext cx="316283" cy="462051"/>
          </a:xfrm>
          <a:prstGeom prst="straightConnector1">
            <a:avLst/>
          </a:prstGeom>
          <a:noFill/>
          <a:ln w="635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1130453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4"/>
          <p:cNvSpPr txBox="1">
            <a:spLocks noGrp="1"/>
          </p:cNvSpPr>
          <p:nvPr>
            <p:ph type="title"/>
          </p:nvPr>
        </p:nvSpPr>
        <p:spPr>
          <a:noFill/>
          <a:ln>
            <a:noFill/>
          </a:ln>
        </p:spPr>
        <p:txBody>
          <a:bodyPr spcFirstLastPara="1" wrap="square" lIns="0" tIns="0" rIns="0" bIns="0" anchor="ctr" anchorCtr="0">
            <a:spAutoFit/>
          </a:bodyPr>
          <a:lstStyle/>
          <a:p>
            <a:pPr lvl="0"/>
            <a:r>
              <a:rPr lang="en-US" err="1"/>
              <a:t>Tulevaisuustaajuuden</a:t>
            </a:r>
            <a:r>
              <a:rPr lang="en-US"/>
              <a:t> </a:t>
            </a:r>
            <a:r>
              <a:rPr lang="en-US" err="1"/>
              <a:t>rakenne</a:t>
            </a:r>
            <a:endParaRPr lang="en-US"/>
          </a:p>
        </p:txBody>
      </p:sp>
      <p:sp>
        <p:nvSpPr>
          <p:cNvPr id="199" name="Google Shape;199;p4"/>
          <p:cNvSpPr txBox="1"/>
          <p:nvPr/>
        </p:nvSpPr>
        <p:spPr>
          <a:xfrm>
            <a:off x="1541639" y="1568834"/>
            <a:ext cx="6831894" cy="2492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1600"/>
              <a:buFont typeface="Merriweather Sans"/>
              <a:buNone/>
            </a:pPr>
            <a:r>
              <a:rPr lang="en-US" b="0" i="0" u="none" strike="noStrike" cap="none">
                <a:solidFill>
                  <a:schemeClr val="dk1"/>
                </a:solidFill>
                <a:latin typeface="Georgia" panose="02040502050405020303" pitchFamily="18" charset="0"/>
                <a:ea typeface="Arial Black"/>
                <a:cs typeface="Arial Black"/>
                <a:sym typeface="Arial Black"/>
              </a:rPr>
              <a:t>Intro: </a:t>
            </a:r>
            <a:r>
              <a:rPr lang="en-US" b="0" i="0" u="none" strike="noStrike" cap="none" err="1">
                <a:solidFill>
                  <a:schemeClr val="dk1"/>
                </a:solidFill>
                <a:latin typeface="Georgia" panose="02040502050405020303" pitchFamily="18" charset="0"/>
                <a:ea typeface="Arial Black"/>
                <a:cs typeface="Arial Black"/>
                <a:sym typeface="Arial Black"/>
              </a:rPr>
              <a:t>Miksi</a:t>
            </a:r>
            <a:r>
              <a:rPr lang="en-US" b="0" i="0" u="none" strike="noStrike" cap="none">
                <a:solidFill>
                  <a:schemeClr val="dk1"/>
                </a:solidFill>
                <a:latin typeface="Georgia" panose="02040502050405020303" pitchFamily="18" charset="0"/>
                <a:ea typeface="Arial Black"/>
                <a:cs typeface="Arial Black"/>
                <a:sym typeface="Arial Black"/>
              </a:rPr>
              <a:t> </a:t>
            </a:r>
            <a:r>
              <a:rPr lang="en-US" b="0" i="0" u="none" strike="noStrike" cap="none" err="1">
                <a:solidFill>
                  <a:schemeClr val="dk1"/>
                </a:solidFill>
                <a:latin typeface="Georgia" panose="02040502050405020303" pitchFamily="18" charset="0"/>
                <a:ea typeface="Arial Black"/>
                <a:cs typeface="Arial Black"/>
                <a:sym typeface="Arial Black"/>
              </a:rPr>
              <a:t>muutoksentekijä</a:t>
            </a:r>
            <a:r>
              <a:rPr lang="en-US" b="0" i="0" u="none" strike="noStrike" cap="none">
                <a:solidFill>
                  <a:schemeClr val="dk1"/>
                </a:solidFill>
                <a:latin typeface="Georgia" panose="02040502050405020303" pitchFamily="18" charset="0"/>
                <a:ea typeface="Arial Black"/>
                <a:cs typeface="Arial Black"/>
                <a:sym typeface="Arial Black"/>
              </a:rPr>
              <a:t> </a:t>
            </a:r>
            <a:r>
              <a:rPr lang="en-US" b="0" i="0" u="none" strike="noStrike" cap="none" err="1">
                <a:solidFill>
                  <a:schemeClr val="dk1"/>
                </a:solidFill>
                <a:latin typeface="Georgia" panose="02040502050405020303" pitchFamily="18" charset="0"/>
                <a:ea typeface="Arial Black"/>
                <a:cs typeface="Arial Black"/>
                <a:sym typeface="Arial Black"/>
              </a:rPr>
              <a:t>tarvitsee</a:t>
            </a:r>
            <a:r>
              <a:rPr lang="en-US" b="0" i="0" u="none" strike="noStrike" cap="none">
                <a:solidFill>
                  <a:schemeClr val="dk1"/>
                </a:solidFill>
                <a:latin typeface="Georgia" panose="02040502050405020303" pitchFamily="18" charset="0"/>
                <a:ea typeface="Arial Black"/>
                <a:cs typeface="Arial Black"/>
                <a:sym typeface="Arial Black"/>
              </a:rPr>
              <a:t> </a:t>
            </a:r>
            <a:r>
              <a:rPr lang="en-US" b="0" i="0" u="none" strike="noStrike" cap="none" err="1">
                <a:solidFill>
                  <a:schemeClr val="dk1"/>
                </a:solidFill>
                <a:latin typeface="Georgia" panose="02040502050405020303" pitchFamily="18" charset="0"/>
                <a:ea typeface="Arial Black"/>
                <a:cs typeface="Arial Black"/>
                <a:sym typeface="Arial Black"/>
              </a:rPr>
              <a:t>tulevaisuusajattelua</a:t>
            </a:r>
            <a:r>
              <a:rPr lang="en-US" b="0" i="0" u="none" strike="noStrike" cap="none">
                <a:solidFill>
                  <a:schemeClr val="dk1"/>
                </a:solidFill>
                <a:latin typeface="Georgia" panose="02040502050405020303" pitchFamily="18" charset="0"/>
                <a:ea typeface="Arial Black"/>
                <a:cs typeface="Arial Black"/>
                <a:sym typeface="Arial Black"/>
              </a:rPr>
              <a:t>?</a:t>
            </a:r>
            <a:endParaRPr b="0" i="0" u="none" strike="noStrike" cap="none">
              <a:solidFill>
                <a:schemeClr val="dk1"/>
              </a:solidFill>
              <a:latin typeface="Georgia" panose="02040502050405020303" pitchFamily="18" charset="0"/>
              <a:ea typeface="Arial Black"/>
              <a:cs typeface="Arial Black"/>
              <a:sym typeface="Arial Black"/>
            </a:endParaRPr>
          </a:p>
        </p:txBody>
      </p:sp>
      <p:sp>
        <p:nvSpPr>
          <p:cNvPr id="193" name="Google Shape;193;p4"/>
          <p:cNvSpPr txBox="1">
            <a:spLocks noGrp="1"/>
          </p:cNvSpPr>
          <p:nvPr>
            <p:ph type="body" idx="4294967295"/>
          </p:nvPr>
        </p:nvSpPr>
        <p:spPr>
          <a:xfrm>
            <a:off x="1542112" y="2392227"/>
            <a:ext cx="5600700" cy="249299"/>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600"/>
              <a:buNone/>
            </a:pPr>
            <a:r>
              <a:rPr lang="en-US" sz="1800" b="1" err="1">
                <a:latin typeface="Georgia" panose="02040502050405020303" pitchFamily="18" charset="0"/>
                <a:ea typeface="Arial Black"/>
                <a:cs typeface="Arial Black"/>
                <a:sym typeface="Arial Black"/>
              </a:rPr>
              <a:t>Haasta</a:t>
            </a:r>
            <a:r>
              <a:rPr lang="en-US" sz="1800">
                <a:latin typeface="Georgia" panose="02040502050405020303" pitchFamily="18" charset="0"/>
                <a:ea typeface="Arial Black"/>
                <a:cs typeface="Arial Black"/>
                <a:sym typeface="Arial Black"/>
              </a:rPr>
              <a:t> </a:t>
            </a:r>
            <a:r>
              <a:rPr lang="en-US" sz="1800" err="1">
                <a:latin typeface="Georgia" panose="02040502050405020303" pitchFamily="18" charset="0"/>
                <a:ea typeface="Arial Black"/>
                <a:cs typeface="Arial Black"/>
                <a:sym typeface="Arial Black"/>
              </a:rPr>
              <a:t>olemassa</a:t>
            </a:r>
            <a:r>
              <a:rPr lang="en-US" sz="1800">
                <a:latin typeface="Georgia" panose="02040502050405020303" pitchFamily="18" charset="0"/>
                <a:ea typeface="Arial Black"/>
                <a:cs typeface="Arial Black"/>
                <a:sym typeface="Arial Black"/>
              </a:rPr>
              <a:t> </a:t>
            </a:r>
            <a:r>
              <a:rPr lang="en-US" sz="1800" err="1">
                <a:latin typeface="Georgia" panose="02040502050405020303" pitchFamily="18" charset="0"/>
                <a:ea typeface="Arial Black"/>
                <a:cs typeface="Arial Black"/>
                <a:sym typeface="Arial Black"/>
              </a:rPr>
              <a:t>olevia</a:t>
            </a:r>
            <a:r>
              <a:rPr lang="en-US" sz="1800">
                <a:latin typeface="Georgia" panose="02040502050405020303" pitchFamily="18" charset="0"/>
                <a:ea typeface="Arial Black"/>
                <a:cs typeface="Arial Black"/>
                <a:sym typeface="Arial Black"/>
              </a:rPr>
              <a:t> </a:t>
            </a:r>
            <a:r>
              <a:rPr lang="en-US" sz="1800" err="1">
                <a:latin typeface="Georgia" panose="02040502050405020303" pitchFamily="18" charset="0"/>
                <a:ea typeface="Arial Black"/>
                <a:cs typeface="Arial Black"/>
                <a:sym typeface="Arial Black"/>
              </a:rPr>
              <a:t>oletuksia</a:t>
            </a:r>
            <a:r>
              <a:rPr lang="en-US" sz="1800">
                <a:latin typeface="Georgia" panose="02040502050405020303" pitchFamily="18" charset="0"/>
                <a:ea typeface="Arial Black"/>
                <a:cs typeface="Arial Black"/>
                <a:sym typeface="Arial Black"/>
              </a:rPr>
              <a:t> </a:t>
            </a:r>
            <a:r>
              <a:rPr lang="en-US" sz="1800" err="1">
                <a:latin typeface="Georgia" panose="02040502050405020303" pitchFamily="18" charset="0"/>
                <a:ea typeface="Arial Black"/>
                <a:cs typeface="Arial Black"/>
                <a:sym typeface="Arial Black"/>
              </a:rPr>
              <a:t>tulevaisuudesta</a:t>
            </a:r>
            <a:endParaRPr lang="en-US" sz="1800">
              <a:latin typeface="Georgia" panose="02040502050405020303" pitchFamily="18" charset="0"/>
              <a:ea typeface="Arial Black"/>
              <a:cs typeface="Arial Black"/>
              <a:sym typeface="Arial Black"/>
            </a:endParaRPr>
          </a:p>
        </p:txBody>
      </p:sp>
      <p:sp>
        <p:nvSpPr>
          <p:cNvPr id="15" name="Google Shape;194;p4">
            <a:extLst>
              <a:ext uri="{FF2B5EF4-FFF2-40B4-BE49-F238E27FC236}">
                <a16:creationId xmlns:a16="http://schemas.microsoft.com/office/drawing/2014/main" id="{67DC7960-008F-5C4D-B918-333162CAC483}"/>
              </a:ext>
              <a:ext uri="{C183D7F6-B498-43B3-948B-1728B52AA6E4}">
                <adec:decorative xmlns:adec="http://schemas.microsoft.com/office/drawing/2017/decorative" val="1"/>
              </a:ext>
            </a:extLst>
          </p:cNvPr>
          <p:cNvSpPr>
            <a:spLocks noChangeAspect="1"/>
          </p:cNvSpPr>
          <p:nvPr/>
        </p:nvSpPr>
        <p:spPr>
          <a:xfrm>
            <a:off x="539551" y="1319634"/>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a:t>
            </a:r>
            <a:endParaRPr sz="2000" b="0" i="0" u="none" strike="noStrike" cap="none">
              <a:solidFill>
                <a:schemeClr val="dk1"/>
              </a:solidFill>
              <a:latin typeface="Arial Black"/>
              <a:ea typeface="Arial Black"/>
              <a:cs typeface="Arial Black"/>
              <a:sym typeface="Arial Black"/>
            </a:endParaRPr>
          </a:p>
        </p:txBody>
      </p:sp>
      <p:sp>
        <p:nvSpPr>
          <p:cNvPr id="16" name="Google Shape;194;p4">
            <a:extLst>
              <a:ext uri="{FF2B5EF4-FFF2-40B4-BE49-F238E27FC236}">
                <a16:creationId xmlns:a16="http://schemas.microsoft.com/office/drawing/2014/main" id="{F225C42C-9336-684C-BCAC-87040D0F1786}"/>
              </a:ext>
              <a:ext uri="{C183D7F6-B498-43B3-948B-1728B52AA6E4}">
                <adec:decorative xmlns:adec="http://schemas.microsoft.com/office/drawing/2017/decorative" val="1"/>
              </a:ext>
            </a:extLst>
          </p:cNvPr>
          <p:cNvSpPr>
            <a:spLocks noChangeAspect="1"/>
          </p:cNvSpPr>
          <p:nvPr/>
        </p:nvSpPr>
        <p:spPr>
          <a:xfrm>
            <a:off x="539551" y="2156877"/>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1</a:t>
            </a:r>
            <a:endParaRPr sz="2000" b="0" i="0" u="none" strike="noStrike" cap="none">
              <a:solidFill>
                <a:schemeClr val="dk1"/>
              </a:solidFill>
              <a:latin typeface="Arial Black"/>
              <a:ea typeface="Arial Black"/>
              <a:cs typeface="Arial Black"/>
              <a:sym typeface="Arial Black"/>
            </a:endParaRPr>
          </a:p>
        </p:txBody>
      </p:sp>
      <p:sp>
        <p:nvSpPr>
          <p:cNvPr id="195" name="Google Shape;195;p4"/>
          <p:cNvSpPr txBox="1"/>
          <p:nvPr/>
        </p:nvSpPr>
        <p:spPr>
          <a:xfrm>
            <a:off x="1541637" y="3232355"/>
            <a:ext cx="5601175" cy="2492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1600"/>
              <a:buFont typeface="Merriweather Sans"/>
              <a:buNone/>
            </a:pPr>
            <a:r>
              <a:rPr lang="en-US" b="1" i="0" u="none" strike="noStrike" cap="none" err="1">
                <a:solidFill>
                  <a:schemeClr val="dk1"/>
                </a:solidFill>
                <a:latin typeface="Georgia" panose="02040502050405020303" pitchFamily="18" charset="0"/>
                <a:ea typeface="Arial Black"/>
                <a:cs typeface="Arial Black"/>
                <a:sym typeface="Arial Black"/>
              </a:rPr>
              <a:t>Kuvittele</a:t>
            </a:r>
            <a:r>
              <a:rPr lang="en-US" b="0" i="0" u="none" strike="noStrike" cap="none">
                <a:solidFill>
                  <a:schemeClr val="dk1"/>
                </a:solidFill>
                <a:latin typeface="Georgia" panose="02040502050405020303" pitchFamily="18" charset="0"/>
                <a:ea typeface="Arial Black"/>
                <a:cs typeface="Arial Black"/>
                <a:sym typeface="Arial Black"/>
              </a:rPr>
              <a:t> </a:t>
            </a:r>
            <a:r>
              <a:rPr lang="en-US" b="0" i="0" u="none" strike="noStrike" cap="none" err="1">
                <a:solidFill>
                  <a:schemeClr val="dk1"/>
                </a:solidFill>
                <a:latin typeface="Georgia" panose="02040502050405020303" pitchFamily="18" charset="0"/>
                <a:ea typeface="Arial Black"/>
                <a:cs typeface="Arial Black"/>
                <a:sym typeface="Arial Black"/>
              </a:rPr>
              <a:t>toivottava</a:t>
            </a:r>
            <a:r>
              <a:rPr lang="en-US" b="0" i="0" u="none" strike="noStrike" cap="none">
                <a:solidFill>
                  <a:schemeClr val="dk1"/>
                </a:solidFill>
                <a:latin typeface="Georgia" panose="02040502050405020303" pitchFamily="18" charset="0"/>
                <a:ea typeface="Arial Black"/>
                <a:cs typeface="Arial Black"/>
                <a:sym typeface="Arial Black"/>
              </a:rPr>
              <a:t> </a:t>
            </a:r>
            <a:r>
              <a:rPr lang="en-US" b="0" i="0" u="none" strike="noStrike" cap="none" err="1">
                <a:solidFill>
                  <a:schemeClr val="dk1"/>
                </a:solidFill>
                <a:latin typeface="Georgia" panose="02040502050405020303" pitchFamily="18" charset="0"/>
                <a:ea typeface="Arial Black"/>
                <a:cs typeface="Arial Black"/>
                <a:sym typeface="Arial Black"/>
              </a:rPr>
              <a:t>tulevaisuus</a:t>
            </a:r>
            <a:endParaRPr b="0" i="0" u="none" strike="noStrike" cap="none">
              <a:solidFill>
                <a:schemeClr val="dk1"/>
              </a:solidFill>
              <a:latin typeface="Georgia" panose="02040502050405020303" pitchFamily="18" charset="0"/>
              <a:ea typeface="Arial Black"/>
              <a:cs typeface="Arial Black"/>
              <a:sym typeface="Arial Black"/>
            </a:endParaRPr>
          </a:p>
        </p:txBody>
      </p:sp>
      <p:sp>
        <p:nvSpPr>
          <p:cNvPr id="17" name="Google Shape;194;p4">
            <a:extLst>
              <a:ext uri="{FF2B5EF4-FFF2-40B4-BE49-F238E27FC236}">
                <a16:creationId xmlns:a16="http://schemas.microsoft.com/office/drawing/2014/main" id="{A934FF1E-2FF3-7A41-8542-902A8213F491}"/>
              </a:ext>
              <a:ext uri="{C183D7F6-B498-43B3-948B-1728B52AA6E4}">
                <adec:decorative xmlns:adec="http://schemas.microsoft.com/office/drawing/2017/decorative" val="1"/>
              </a:ext>
            </a:extLst>
          </p:cNvPr>
          <p:cNvSpPr>
            <a:spLocks noChangeAspect="1"/>
          </p:cNvSpPr>
          <p:nvPr/>
        </p:nvSpPr>
        <p:spPr>
          <a:xfrm>
            <a:off x="539551" y="2994120"/>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solidFill>
                  <a:schemeClr val="dk1"/>
                </a:solidFill>
                <a:latin typeface="Arial Black"/>
                <a:ea typeface="Arial Black"/>
                <a:cs typeface="Arial Black"/>
                <a:sym typeface="Arial Black"/>
              </a:rPr>
              <a:t>2</a:t>
            </a:r>
            <a:endParaRPr sz="2000" b="0" i="0" u="none" strike="noStrike" cap="none">
              <a:solidFill>
                <a:schemeClr val="dk1"/>
              </a:solidFill>
              <a:latin typeface="Arial Black"/>
              <a:ea typeface="Arial Black"/>
              <a:cs typeface="Arial Black"/>
              <a:sym typeface="Arial Black"/>
            </a:endParaRPr>
          </a:p>
        </p:txBody>
      </p:sp>
      <p:sp>
        <p:nvSpPr>
          <p:cNvPr id="197" name="Google Shape;197;p4"/>
          <p:cNvSpPr txBox="1"/>
          <p:nvPr/>
        </p:nvSpPr>
        <p:spPr>
          <a:xfrm>
            <a:off x="1541637" y="4072483"/>
            <a:ext cx="5601175" cy="2492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1600"/>
              <a:buFont typeface="Merriweather Sans"/>
              <a:buNone/>
            </a:pPr>
            <a:r>
              <a:rPr lang="en-US" b="1" i="0" u="none" strike="noStrike" cap="none" err="1">
                <a:solidFill>
                  <a:schemeClr val="dk1"/>
                </a:solidFill>
                <a:latin typeface="Georgia" panose="02040502050405020303" pitchFamily="18" charset="0"/>
                <a:ea typeface="Arial Black"/>
                <a:cs typeface="Arial Black"/>
                <a:sym typeface="Arial Black"/>
              </a:rPr>
              <a:t>Toimi</a:t>
            </a:r>
            <a:r>
              <a:rPr lang="en-US" b="0" i="0" u="none" strike="noStrike" cap="none">
                <a:solidFill>
                  <a:schemeClr val="dk1"/>
                </a:solidFill>
                <a:latin typeface="Georgia" panose="02040502050405020303" pitchFamily="18" charset="0"/>
                <a:ea typeface="Arial Black"/>
                <a:cs typeface="Arial Black"/>
                <a:sym typeface="Arial Black"/>
              </a:rPr>
              <a:t> ja </a:t>
            </a:r>
            <a:r>
              <a:rPr lang="en-US" b="0" i="0" u="none" strike="noStrike" cap="none" err="1">
                <a:solidFill>
                  <a:schemeClr val="dk1"/>
                </a:solidFill>
                <a:latin typeface="Georgia" panose="02040502050405020303" pitchFamily="18" charset="0"/>
                <a:ea typeface="Arial Black"/>
                <a:cs typeface="Arial Black"/>
                <a:sym typeface="Arial Black"/>
              </a:rPr>
              <a:t>vaikuta</a:t>
            </a:r>
            <a:r>
              <a:rPr lang="en-US" b="0" i="0" u="none" strike="noStrike" cap="none">
                <a:solidFill>
                  <a:schemeClr val="dk1"/>
                </a:solidFill>
                <a:latin typeface="Georgia" panose="02040502050405020303" pitchFamily="18" charset="0"/>
                <a:ea typeface="Arial Black"/>
                <a:cs typeface="Arial Black"/>
                <a:sym typeface="Arial Black"/>
              </a:rPr>
              <a:t> </a:t>
            </a:r>
            <a:r>
              <a:rPr lang="en-US" b="0" i="0" u="none" strike="noStrike" cap="none" err="1">
                <a:solidFill>
                  <a:schemeClr val="dk1"/>
                </a:solidFill>
                <a:latin typeface="Georgia" panose="02040502050405020303" pitchFamily="18" charset="0"/>
                <a:ea typeface="Arial Black"/>
                <a:cs typeface="Arial Black"/>
                <a:sym typeface="Arial Black"/>
              </a:rPr>
              <a:t>tulevaisuuteen</a:t>
            </a:r>
            <a:endParaRPr b="0" i="0" u="none" strike="noStrike" cap="none">
              <a:solidFill>
                <a:schemeClr val="dk1"/>
              </a:solidFill>
              <a:latin typeface="Georgia" panose="02040502050405020303" pitchFamily="18" charset="0"/>
              <a:ea typeface="Arial Black"/>
              <a:cs typeface="Arial Black"/>
              <a:sym typeface="Arial Black"/>
            </a:endParaRPr>
          </a:p>
        </p:txBody>
      </p:sp>
      <p:sp>
        <p:nvSpPr>
          <p:cNvPr id="18" name="Google Shape;194;p4">
            <a:extLst>
              <a:ext uri="{FF2B5EF4-FFF2-40B4-BE49-F238E27FC236}">
                <a16:creationId xmlns:a16="http://schemas.microsoft.com/office/drawing/2014/main" id="{5A5C3E74-79DD-0441-9B1B-04C8C789CA4F}"/>
              </a:ext>
              <a:ext uri="{C183D7F6-B498-43B3-948B-1728B52AA6E4}">
                <adec:decorative xmlns:adec="http://schemas.microsoft.com/office/drawing/2017/decorative" val="1"/>
              </a:ext>
            </a:extLst>
          </p:cNvPr>
          <p:cNvSpPr>
            <a:spLocks noChangeAspect="1"/>
          </p:cNvSpPr>
          <p:nvPr/>
        </p:nvSpPr>
        <p:spPr>
          <a:xfrm>
            <a:off x="539551" y="3831363"/>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3</a:t>
            </a:r>
            <a:endParaRPr sz="2000" b="0" i="0" u="none" strike="noStrike" cap="none">
              <a:solidFill>
                <a:schemeClr val="dk1"/>
              </a:solidFill>
              <a:latin typeface="Arial Black"/>
              <a:ea typeface="Arial Black"/>
              <a:cs typeface="Arial Black"/>
              <a:sym typeface="Arial Black"/>
            </a:endParaRPr>
          </a:p>
        </p:txBody>
      </p:sp>
      <p:sp>
        <p:nvSpPr>
          <p:cNvPr id="12" name="Google Shape;202;p4">
            <a:extLst>
              <a:ext uri="{FF2B5EF4-FFF2-40B4-BE49-F238E27FC236}">
                <a16:creationId xmlns:a16="http://schemas.microsoft.com/office/drawing/2014/main" id="{FF4735A8-1C04-2C48-8DA3-9F9AEE4EA382}"/>
              </a:ext>
            </a:extLst>
          </p:cNvPr>
          <p:cNvSpPr>
            <a:spLocks noChangeAspect="1"/>
          </p:cNvSpPr>
          <p:nvPr/>
        </p:nvSpPr>
        <p:spPr>
          <a:xfrm rot="885326">
            <a:off x="6779683" y="2719361"/>
            <a:ext cx="2799974" cy="2799974"/>
          </a:xfrm>
          <a:prstGeom prst="ellipse">
            <a:avLst/>
          </a:prstGeom>
          <a:solidFill>
            <a:schemeClr val="accent5"/>
          </a:solidFill>
          <a:ln>
            <a:noFill/>
          </a:ln>
        </p:spPr>
        <p:txBody>
          <a:bodyPr spcFirstLastPara="1" wrap="square" lIns="91425" tIns="45700" rIns="91425" bIns="45700" anchor="ctr" anchorCtr="0">
            <a:noAutofit/>
          </a:bodyPr>
          <a:lstStyle/>
          <a:p>
            <a:pPr lvl="0" algn="ctr">
              <a:lnSpc>
                <a:spcPct val="90000"/>
              </a:lnSpc>
              <a:spcBef>
                <a:spcPts val="0"/>
              </a:spcBef>
              <a:spcAft>
                <a:spcPts val="0"/>
              </a:spcAft>
              <a:buClr>
                <a:schemeClr val="dk1"/>
              </a:buClr>
              <a:buSzPts val="1600"/>
            </a:pPr>
            <a:r>
              <a:rPr lang="en-US" sz="1600">
                <a:solidFill>
                  <a:srgbClr val="000000"/>
                </a:solidFill>
                <a:latin typeface="+mj-lt"/>
                <a:ea typeface="Arial"/>
                <a:cs typeface="Arial"/>
                <a:sym typeface="Arial"/>
              </a:rPr>
              <a:t>PIDÄMME</a:t>
            </a:r>
          </a:p>
          <a:p>
            <a:pPr lvl="0" algn="ctr">
              <a:lnSpc>
                <a:spcPct val="90000"/>
              </a:lnSpc>
              <a:spcBef>
                <a:spcPts val="0"/>
              </a:spcBef>
              <a:spcAft>
                <a:spcPts val="0"/>
              </a:spcAft>
              <a:buClr>
                <a:schemeClr val="dk1"/>
              </a:buClr>
              <a:buSzPts val="1600"/>
            </a:pPr>
            <a:r>
              <a:rPr lang="en-US" sz="1600">
                <a:solidFill>
                  <a:srgbClr val="000000"/>
                </a:solidFill>
                <a:latin typeface="+mj-lt"/>
                <a:ea typeface="Arial"/>
                <a:cs typeface="Arial"/>
                <a:sym typeface="Arial"/>
              </a:rPr>
              <a:t>10 MIN</a:t>
            </a:r>
          </a:p>
          <a:p>
            <a:pPr lvl="0" algn="ctr">
              <a:lnSpc>
                <a:spcPct val="90000"/>
              </a:lnSpc>
              <a:spcBef>
                <a:spcPts val="0"/>
              </a:spcBef>
              <a:spcAft>
                <a:spcPts val="0"/>
              </a:spcAft>
              <a:buClr>
                <a:schemeClr val="dk1"/>
              </a:buClr>
              <a:buSzPts val="1600"/>
            </a:pPr>
            <a:r>
              <a:rPr lang="en-US" sz="1600">
                <a:solidFill>
                  <a:srgbClr val="000000"/>
                </a:solidFill>
                <a:latin typeface="+mj-lt"/>
                <a:ea typeface="Arial"/>
                <a:cs typeface="Arial"/>
                <a:sym typeface="Arial"/>
              </a:rPr>
              <a:t>TAUON</a:t>
            </a:r>
          </a:p>
        </p:txBody>
      </p:sp>
    </p:spTree>
  </p:cSld>
  <p:clrMapOvr>
    <a:masterClrMapping/>
  </p:clrMapOvr>
</p:sld>
</file>

<file path=ppt/theme/theme1.xml><?xml version="1.0" encoding="utf-8"?>
<a:theme xmlns:a="http://schemas.openxmlformats.org/drawingml/2006/main" name="Layoutpohjat">
  <a:themeElements>
    <a:clrScheme name="Custom 39">
      <a:dk1>
        <a:srgbClr val="000000"/>
      </a:dk1>
      <a:lt1>
        <a:srgbClr val="FFFFFF"/>
      </a:lt1>
      <a:dk2>
        <a:srgbClr val="D7D8D6"/>
      </a:dk2>
      <a:lt2>
        <a:srgbClr val="FFFFFF"/>
      </a:lt2>
      <a:accent1>
        <a:srgbClr val="4B8DCB"/>
      </a:accent1>
      <a:accent2>
        <a:srgbClr val="0DB14B"/>
      </a:accent2>
      <a:accent3>
        <a:srgbClr val="ED174F"/>
      </a:accent3>
      <a:accent4>
        <a:srgbClr val="FBD1DC"/>
      </a:accent4>
      <a:accent5>
        <a:srgbClr val="FDDD00"/>
      </a:accent5>
      <a:accent6>
        <a:srgbClr val="75CFEB"/>
      </a:accent6>
      <a:hlink>
        <a:srgbClr val="A6CE39"/>
      </a:hlink>
      <a:folHlink>
        <a:srgbClr val="FE8127"/>
      </a:folHlink>
    </a:clrScheme>
    <a:fontScheme name="Office 2">
      <a:majorFont>
        <a:latin typeface="Arial Black"/>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b="0" i="0">
            <a:latin typeface="+mn-lt"/>
          </a:defRPr>
        </a:defPPr>
      </a:lstStyle>
    </a:txDef>
  </a:objectDefaults>
  <a:extraClrSchemeLst/>
  <a:extLst>
    <a:ext uri="{05A4C25C-085E-4340-85A3-A5531E510DB2}">
      <thm15:themeFamily xmlns:thm15="http://schemas.microsoft.com/office/thememl/2012/main" name="Sitra_yleisesittely_16-9" id="{B2C9DB6F-04D1-4F46-ABA1-A9009A34D7ED}" vid="{5B42596C-47B5-4FDB-A8CD-CB584FC4746B}"/>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sitelmä" ma:contentTypeID="0x01010009B064D253C0234B96565FEBDE0EB1AE0200C6749786F4A49640B4D86E77694F5C16" ma:contentTypeVersion="8" ma:contentTypeDescription="" ma:contentTypeScope="" ma:versionID="f1ce75da4dbe074dc31db9d0291593c6">
  <xsd:schema xmlns:xsd="http://www.w3.org/2001/XMLSchema" xmlns:xs="http://www.w3.org/2001/XMLSchema" xmlns:p="http://schemas.microsoft.com/office/2006/metadata/properties" xmlns:ns3="59df146f-7ddd-4b8c-ad0a-b36f0bde1af8" xmlns:ns4="b3482ef4-95fb-428f-9b80-8291477d056d" xmlns:ns5="0a3d3510-5864-46d9-99f3-ff9cf64766bd" targetNamespace="http://schemas.microsoft.com/office/2006/metadata/properties" ma:root="true" ma:fieldsID="0a58c4fe8cf1630c69bd0e545355cf19" ns3:_="" ns4:_="" ns5:_="">
    <xsd:import namespace="59df146f-7ddd-4b8c-ad0a-b36f0bde1af8"/>
    <xsd:import namespace="b3482ef4-95fb-428f-9b80-8291477d056d"/>
    <xsd:import namespace="0a3d3510-5864-46d9-99f3-ff9cf64766bd"/>
    <xsd:element name="properties">
      <xsd:complexType>
        <xsd:sequence>
          <xsd:element name="documentManagement">
            <xsd:complexType>
              <xsd:all>
                <xsd:element ref="ns3:Yksikkö" minOccurs="0"/>
                <xsd:element ref="ns3:Päivämäärä" minOccurs="0"/>
                <xsd:element ref="ns3:Turvaluokka" minOccurs="0"/>
                <xsd:element ref="ns3:Asiakirjan_x0020_kieli" minOccurs="0"/>
                <xsd:element ref="ns3:Asiakirjatyyppi" minOccurs="0"/>
                <xsd:element ref="ns3:Täydenne" minOccurs="0"/>
                <xsd:element ref="ns3:Hyväksyjä" minOccurs="0"/>
                <xsd:element ref="ns3:Hyväksymisaika" minOccurs="0"/>
                <xsd:element ref="ns3:Asiatunnus" minOccurs="0"/>
                <xsd:element ref="ns3:Arkistointitila" minOccurs="0"/>
                <xsd:element ref="ns3:Luonne" minOccurs="0"/>
                <xsd:element ref="ns3:Liite" minOccurs="0"/>
                <xsd:element ref="ns3:Numero" minOccurs="0"/>
                <xsd:element ref="ns3:Pääasiakirja" minOccurs="0"/>
                <xsd:element ref="ns3:Paperisen_x0020_asiakirjan_x0020_sijoituspaikka" minOccurs="0"/>
                <xsd:element ref="ns3:Muun_x0020_tallennemuodon_x0020_sijoituspaikka" minOccurs="0"/>
                <xsd:element ref="ns3:Voimassaolo_x0020_päättyy" minOccurs="0"/>
                <xsd:element ref="ns3:appendixhidden" minOccurs="0"/>
                <xsd:element ref="ns3:datehidden" minOccurs="0"/>
                <xsd:element ref="ns3:documenttypehidden" minOccurs="0"/>
                <xsd:element ref="ns3:naturehidden" minOccurs="0"/>
                <xsd:element ref="ns3:organizationhidden" minOccurs="0"/>
                <xsd:element ref="ns3:securityclasshidden" minOccurs="0"/>
                <xsd:element ref="ns4:Toimintalohko" minOccurs="0"/>
                <xsd:element ref="ns5:m1b612f04ed641ef84700b625686da1a" minOccurs="0"/>
                <xsd:element ref="ns5:TaxCatchAll" minOccurs="0"/>
                <xsd:element ref="ns5: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df146f-7ddd-4b8c-ad0a-b36f0bde1af8" elementFormDefault="qualified">
    <xsd:import namespace="http://schemas.microsoft.com/office/2006/documentManagement/types"/>
    <xsd:import namespace="http://schemas.microsoft.com/office/infopath/2007/PartnerControls"/>
    <xsd:element name="Yksikkö" ma:index="3" nillable="true" ma:displayName="Yksikkö" ma:default="Tulevaisuuden tekijät" ma:internalName="Yksikk_x00f6_">
      <xsd:simpleType>
        <xsd:restriction base="dms:Text">
          <xsd:maxLength value="255"/>
        </xsd:restriction>
      </xsd:simpleType>
    </xsd:element>
    <xsd:element name="Päivämäärä" ma:index="4" nillable="true" ma:displayName="Päivämäärä" ma:format="DateOnly" ma:internalName="P_x00e4_iv_x00e4_m_x00e4__x00e4_r_x00e4_">
      <xsd:simpleType>
        <xsd:restriction base="dms:DateTime"/>
      </xsd:simpleType>
    </xsd:element>
    <xsd:element name="Turvaluokka" ma:index="5" nillable="true" ma:displayName="Turvaluokka" ma:default="Sisäinen" ma:format="Dropdown" ma:internalName="Turvaluokka">
      <xsd:simpleType>
        <xsd:restriction base="dms:Choice">
          <xsd:enumeration value="Julkinen"/>
          <xsd:enumeration value="Sisäinen"/>
          <xsd:enumeration value="Luottamuksellinen"/>
          <xsd:enumeration value="Salainen"/>
        </xsd:restriction>
      </xsd:simpleType>
    </xsd:element>
    <xsd:element name="Asiakirjan_x0020_kieli" ma:index="6" nillable="true" ma:displayName="Asiakirjan kieli" ma:default="suomi" ma:format="Dropdown" ma:internalName="Asiakirjan_x0020_kieli">
      <xsd:simpleType>
        <xsd:restriction base="dms:Choice">
          <xsd:enumeration value="suomi"/>
          <xsd:enumeration value="englanti"/>
          <xsd:enumeration value="ruotsi"/>
          <xsd:enumeration value="venäjä"/>
          <xsd:enumeration value="muu"/>
        </xsd:restriction>
      </xsd:simpleType>
    </xsd:element>
    <xsd:element name="Asiakirjatyyppi" ma:index="7" nillable="true" ma:displayName="Asiakirjatyyppi" ma:format="Dropdown" ma:internalName="Asiakirjatyyppi">
      <xsd:simpleType>
        <xsd:union memberTypes="dms:Text">
          <xsd:simpleType>
            <xsd:restriction base="dms:Choice">
              <xsd:enumeration value="Esite"/>
              <xsd:enumeration value="Esitelmä"/>
              <xsd:enumeration value="Kiertosaate"/>
              <xsd:enumeration value="Kirje"/>
              <xsd:enumeration value="Liite"/>
              <xsd:enumeration value="Luettelo"/>
              <xsd:enumeration value="Muistio"/>
              <xsd:enumeration value="Ohje"/>
              <xsd:enumeration value="Pöytäkirja"/>
              <xsd:enumeration value="Raportti"/>
              <xsd:enumeration value="Sopimus"/>
              <xsd:enumeration value="Suunnitelma"/>
              <xsd:enumeration value="Tiedote"/>
              <xsd:enumeration value="Valtakirja"/>
            </xsd:restriction>
          </xsd:simpleType>
        </xsd:union>
      </xsd:simpleType>
    </xsd:element>
    <xsd:element name="Täydenne" ma:index="8" nillable="true" ma:displayName="Täydenne" ma:internalName="T_x00e4_ydenne">
      <xsd:simpleType>
        <xsd:restriction base="dms:Text">
          <xsd:maxLength value="255"/>
        </xsd:restriction>
      </xsd:simpleType>
    </xsd:element>
    <xsd:element name="Hyväksyjä" ma:index="9" nillable="true" ma:displayName="Hyväksyjä" ma:internalName="Hyv_x00e4_ksyj_x00e4_">
      <xsd:simpleType>
        <xsd:restriction base="dms:Text"/>
      </xsd:simpleType>
    </xsd:element>
    <xsd:element name="Hyväksymisaika" ma:index="10" nillable="true" ma:displayName="Hyväksymisaika" ma:format="DateOnly" ma:internalName="Hyv_x00e4_ksymisaika">
      <xsd:simpleType>
        <xsd:restriction base="dms:DateTime"/>
      </xsd:simpleType>
    </xsd:element>
    <xsd:element name="Asiatunnus" ma:index="11" nillable="true" ma:displayName="Asiatunnus" ma:internalName="Asiatunnus">
      <xsd:simpleType>
        <xsd:restriction base="dms:Text">
          <xsd:maxLength value="255"/>
        </xsd:restriction>
      </xsd:simpleType>
    </xsd:element>
    <xsd:element name="Arkistointitila" ma:index="12" nillable="true" ma:displayName="Arkistointitila" ma:format="Dropdown" ma:internalName="Arkistointitila">
      <xsd:simpleType>
        <xsd:restriction base="dms:Choice">
          <xsd:enumeration value="Luonnos"/>
          <xsd:enumeration value="Ei arkistoida"/>
          <xsd:enumeration value="Sisältöhaku"/>
          <xsd:enumeration value="Esittelyvalmis"/>
          <xsd:enumeration value="Arkistointivalmis"/>
        </xsd:restriction>
      </xsd:simpleType>
    </xsd:element>
    <xsd:element name="Luonne" ma:index="13" nillable="true" ma:displayName="Luonne" ma:default="Normaali" ma:format="Dropdown" ma:internalName="Luonne">
      <xsd:simpleType>
        <xsd:restriction base="dms:Choice">
          <xsd:enumeration value="Normaali"/>
          <xsd:enumeration value="Kiireellinen"/>
        </xsd:restriction>
      </xsd:simpleType>
    </xsd:element>
    <xsd:element name="Liite" ma:index="15" nillable="true" ma:displayName="Liite" ma:internalName="Liite">
      <xsd:simpleType>
        <xsd:restriction base="dms:Text">
          <xsd:maxLength value="255"/>
        </xsd:restriction>
      </xsd:simpleType>
    </xsd:element>
    <xsd:element name="Numero" ma:index="16" nillable="true" ma:displayName="Numero" ma:internalName="Numero">
      <xsd:simpleType>
        <xsd:restriction base="dms:Text">
          <xsd:maxLength value="255"/>
        </xsd:restriction>
      </xsd:simpleType>
    </xsd:element>
    <xsd:element name="Pääasiakirja" ma:index="17" nillable="true" ma:displayName="Pääasiakirja" ma:format="Hyperlink" ma:internalName="P_x00e4__x00e4_asiakirja">
      <xsd:complexType>
        <xsd:complexContent>
          <xsd:extension base="dms:URL">
            <xsd:sequence>
              <xsd:element name="Url" type="dms:ValidUrl" minOccurs="0" nillable="true"/>
              <xsd:element name="Description" type="xsd:string" nillable="true"/>
            </xsd:sequence>
          </xsd:extension>
        </xsd:complexContent>
      </xsd:complexType>
    </xsd:element>
    <xsd:element name="Paperisen_x0020_asiakirjan_x0020_sijoituspaikka" ma:index="18" nillable="true" ma:displayName="Paperisen asiakirjan sijoituspaikka" ma:format="Dropdown" ma:internalName="Paperisen_x0020_asiakirjan_x0020_sijoituspaikka">
      <xsd:simpleType>
        <xsd:union memberTypes="dms:Text">
          <xsd:simpleType>
            <xsd:restriction base="dms:Choice">
              <xsd:enumeration value="Toimitettu arkistonhoitajalle"/>
            </xsd:restriction>
          </xsd:simpleType>
        </xsd:union>
      </xsd:simpleType>
    </xsd:element>
    <xsd:element name="Muun_x0020_tallennemuodon_x0020_sijoituspaikka" ma:index="19" nillable="true" ma:displayName="Muun tallennemuodon sijoituspaikka" ma:format="Dropdown" ma:internalName="Muun_x0020_tallennemuodon_x0020_sijoituspaikka">
      <xsd:simpleType>
        <xsd:union memberTypes="dms:Text">
          <xsd:simpleType>
            <xsd:restriction base="dms:Choice">
              <xsd:enumeration value="Toimitettu arkistonhoitajalle"/>
            </xsd:restriction>
          </xsd:simpleType>
        </xsd:union>
      </xsd:simpleType>
    </xsd:element>
    <xsd:element name="Voimassaolo_x0020_päättyy" ma:index="20" nillable="true" ma:displayName="Voimassaolo päättyy" ma:format="DateTime" ma:internalName="Voimassaolo_x0020_p_x00e4__x00e4_ttyy">
      <xsd:simpleType>
        <xsd:restriction base="dms:DateTime"/>
      </xsd:simpleType>
    </xsd:element>
    <xsd:element name="appendixhidden" ma:index="21" nillable="true" ma:displayName="appendixhidden" ma:hidden="true" ma:internalName="appendixhidden" ma:readOnly="false">
      <xsd:simpleType>
        <xsd:restriction base="dms:Text"/>
      </xsd:simpleType>
    </xsd:element>
    <xsd:element name="datehidden" ma:index="22" nillable="true" ma:displayName="datehidden" ma:default="[today]" ma:format="DateOnly" ma:hidden="true" ma:internalName="datehidden" ma:readOnly="false">
      <xsd:simpleType>
        <xsd:restriction base="dms:DateTime"/>
      </xsd:simpleType>
    </xsd:element>
    <xsd:element name="documenttypehidden" ma:index="23" nillable="true" ma:displayName="documenttypehidden" ma:hidden="true" ma:internalName="documenttypehidden" ma:readOnly="false">
      <xsd:simpleType>
        <xsd:restriction base="dms:Text"/>
      </xsd:simpleType>
    </xsd:element>
    <xsd:element name="naturehidden" ma:index="24" nillable="true" ma:displayName="naturehidden" ma:hidden="true" ma:internalName="naturehidden" ma:readOnly="false">
      <xsd:simpleType>
        <xsd:restriction base="dms:Text"/>
      </xsd:simpleType>
    </xsd:element>
    <xsd:element name="organizationhidden" ma:index="25" nillable="true" ma:displayName="organizationhidden" ma:hidden="true" ma:internalName="organizationhidden" ma:readOnly="false">
      <xsd:simpleType>
        <xsd:restriction base="dms:Text"/>
      </xsd:simpleType>
    </xsd:element>
    <xsd:element name="securityclasshidden" ma:index="26" nillable="true" ma:displayName="securityclasshidden" ma:hidden="true" ma:internalName="securityclasshidde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482ef4-95fb-428f-9b80-8291477d056d" elementFormDefault="qualified">
    <xsd:import namespace="http://schemas.microsoft.com/office/2006/documentManagement/types"/>
    <xsd:import namespace="http://schemas.microsoft.com/office/infopath/2007/PartnerControls"/>
    <xsd:element name="Toimintalohko" ma:index="27" nillable="true" ma:displayName="Kustannuspaikka" ma:default="225" ma:internalName="Toimintalohko">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3d3510-5864-46d9-99f3-ff9cf64766bd" elementFormDefault="qualified">
    <xsd:import namespace="http://schemas.microsoft.com/office/2006/documentManagement/types"/>
    <xsd:import namespace="http://schemas.microsoft.com/office/infopath/2007/PartnerControls"/>
    <xsd:element name="m1b612f04ed641ef84700b625686da1a" ma:index="35" nillable="true" ma:taxonomy="true" ma:internalName="m1b612f04ed641ef84700b625686da1a" ma:taxonomyFieldName="Arkistointiluokka" ma:displayName="Arkistointiluokka" ma:default="" ma:fieldId="{61b612f0-4ed6-41ef-8470-0b625686da1a}" ma:sspId="0b244f7c-65aa-48fb-9d13-422c763cce83" ma:termSetId="50ef439d-b31d-4a75-805b-f4756a71237a" ma:anchorId="00000000-0000-0000-0000-000000000000" ma:open="false" ma:isKeyword="false">
      <xsd:complexType>
        <xsd:sequence>
          <xsd:element ref="pc:Terms" minOccurs="0" maxOccurs="1"/>
        </xsd:sequence>
      </xsd:complexType>
    </xsd:element>
    <xsd:element name="TaxCatchAll" ma:index="36" nillable="true" ma:displayName="Taxonomy Catch All Column" ma:hidden="true" ma:list="{dc1c274b-ce67-4ad9-80ee-8b7e6312d803}" ma:internalName="TaxCatchAll" ma:showField="CatchAllData" ma:web="17745e57-e20a-4604-8291-ef419c1e6970">
      <xsd:complexType>
        <xsd:complexContent>
          <xsd:extension base="dms:MultiChoiceLookup">
            <xsd:sequence>
              <xsd:element name="Value" type="dms:Lookup" maxOccurs="unbounded" minOccurs="0" nillable="true"/>
            </xsd:sequence>
          </xsd:extension>
        </xsd:complexContent>
      </xsd:complexType>
    </xsd:element>
    <xsd:element name="TaxCatchAllLabel" ma:index="37" nillable="true" ma:displayName="Taxonomy Catch All Column1" ma:hidden="true" ma:list="{dc1c274b-ce67-4ad9-80ee-8b7e6312d803}" ma:internalName="TaxCatchAllLabel" ma:readOnly="true" ma:showField="CatchAllDataLabel" ma:web="17745e57-e20a-4604-8291-ef419c1e69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Tekijä"/>
        <xsd:element ref="dcterms:created" minOccurs="0" maxOccurs="1"/>
        <xsd:element ref="dc:identifier" minOccurs="0" maxOccurs="1"/>
        <xsd:element name="contentType" minOccurs="0" maxOccurs="1" type="xsd:string" ma:index="29" ma:displayName="Sisältölaji"/>
        <xsd:element ref="dc:title" minOccurs="0" maxOccurs="1" ma:index="1" ma:displayName="Otsikko"/>
        <xsd:element ref="dc:subject" minOccurs="0" maxOccurs="1" ma:index="14" ma:displayName="Aihe"/>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ite xmlns="59df146f-7ddd-4b8c-ad0a-b36f0bde1af8" xsi:nil="true"/>
    <Voimassaolo_x0020_päättyy xmlns="59df146f-7ddd-4b8c-ad0a-b36f0bde1af8" xsi:nil="true"/>
    <datehidden xmlns="59df146f-7ddd-4b8c-ad0a-b36f0bde1af8">2018-03-12T22:12:47+00:00</datehidden>
    <Turvaluokka xmlns="59df146f-7ddd-4b8c-ad0a-b36f0bde1af8">Julkinen</Turvaluokka>
    <Hyväksymisaika xmlns="59df146f-7ddd-4b8c-ad0a-b36f0bde1af8" xsi:nil="true"/>
    <Toimintalohko xmlns="b3482ef4-95fb-428f-9b80-8291477d056d" xsi:nil="true"/>
    <Arkistointitila xmlns="59df146f-7ddd-4b8c-ad0a-b36f0bde1af8">Arkistointivalmis</Arkistointitila>
    <Luonne xmlns="59df146f-7ddd-4b8c-ad0a-b36f0bde1af8">Normaali</Luonne>
    <documenttypehidden xmlns="59df146f-7ddd-4b8c-ad0a-b36f0bde1af8">Esitelmä</documenttypehidden>
    <Muun_x0020_tallennemuodon_x0020_sijoituspaikka xmlns="59df146f-7ddd-4b8c-ad0a-b36f0bde1af8" xsi:nil="true"/>
    <securityclasshidden xmlns="59df146f-7ddd-4b8c-ad0a-b36f0bde1af8">Sisäinen</securityclasshidden>
    <appendixhidden xmlns="59df146f-7ddd-4b8c-ad0a-b36f0bde1af8" xsi:nil="true"/>
    <Yksikkö xmlns="59df146f-7ddd-4b8c-ad0a-b36f0bde1af8">Sitra</Yksikkö>
    <Asiakirjan_x0020_kieli xmlns="59df146f-7ddd-4b8c-ad0a-b36f0bde1af8">suomi</Asiakirjan_x0020_kieli>
    <Paperisen_x0020_asiakirjan_x0020_sijoituspaikka xmlns="59df146f-7ddd-4b8c-ad0a-b36f0bde1af8" xsi:nil="true"/>
    <Täydenne xmlns="59df146f-7ddd-4b8c-ad0a-b36f0bde1af8">Sitran yleisesittely 3/2018</Täydenne>
    <Numero xmlns="59df146f-7ddd-4b8c-ad0a-b36f0bde1af8" xsi:nil="true"/>
    <Pääasiakirja xmlns="59df146f-7ddd-4b8c-ad0a-b36f0bde1af8">
      <Url xsi:nil="true"/>
      <Description xsi:nil="true"/>
    </Pääasiakirja>
    <naturehidden xmlns="59df146f-7ddd-4b8c-ad0a-b36f0bde1af8" xsi:nil="true"/>
    <Asiakirjatyyppi xmlns="59df146f-7ddd-4b8c-ad0a-b36f0bde1af8">Esitelmä</Asiakirjatyyppi>
    <Hyväksyjä xmlns="59df146f-7ddd-4b8c-ad0a-b36f0bde1af8" xsi:nil="true"/>
    <Päivämäärä xmlns="59df146f-7ddd-4b8c-ad0a-b36f0bde1af8">2018-03-12T22:00:00+00:00</Päivämäärä>
    <Asiatunnus xmlns="59df146f-7ddd-4b8c-ad0a-b36f0bde1af8" xsi:nil="true"/>
    <organizationhidden xmlns="59df146f-7ddd-4b8c-ad0a-b36f0bde1af8">Sitra</organizationhidden>
    <m1b612f04ed641ef84700b625686da1a xmlns="0a3d3510-5864-46d9-99f3-ff9cf64766bd">
      <Terms xmlns="http://schemas.microsoft.com/office/infopath/2007/PartnerControls"/>
    </m1b612f04ed641ef84700b625686da1a>
    <TaxCatchAll xmlns="0a3d3510-5864-46d9-99f3-ff9cf64766bd"/>
  </documentManagement>
</p:properties>
</file>

<file path=customXml/item3.xml><?xml version="1.0" encoding="utf-8"?>
<?mso-contentType ?>
<ntns:customXsn xmlns:ntns="http://schemas.microsoft.com/office/2006/metadata/customXsn">
  <ntns:xsnLocation>https://sitra2fi.sharepoint.com/sites/contentTypeHub/_cts/Esitys/96faa134ccfaf0fecustomXsn.xsn</ntns:xsnLocation>
  <ntns:cached>False</ntns:cached>
  <ntns:openByDefault>False</ntns:openByDefault>
  <ntns:xsnScope>https://sitra2fi.sharepoint.com/sites/contentTypeHub</ntns:xsnScope>
</ntns:customXsn>
</file>

<file path=customXml/item4.xml><?xml version="1.0" encoding="utf-8"?>
<?mso-contentType ?>
<SharedContentType xmlns="Microsoft.SharePoint.Taxonomy.ContentTypeSync" SourceId="0b244f7c-65aa-48fb-9d13-422c763cce83" ContentTypeId="0x01010009B064D253C0234B96565FEBDE0EB1AE02" PreviousValue="false"/>
</file>

<file path=customXml/itemProps1.xml><?xml version="1.0" encoding="utf-8"?>
<ds:datastoreItem xmlns:ds="http://schemas.openxmlformats.org/officeDocument/2006/customXml" ds:itemID="{EB48A923-6BD2-41D5-AE19-A82978093083}">
  <ds:schemaRefs>
    <ds:schemaRef ds:uri="0a3d3510-5864-46d9-99f3-ff9cf64766bd"/>
    <ds:schemaRef ds:uri="59df146f-7ddd-4b8c-ad0a-b36f0bde1af8"/>
    <ds:schemaRef ds:uri="b3482ef4-95fb-428f-9b80-8291477d05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15A757-A9EB-4A19-A981-851A63D9DE18}">
  <ds:schemaRefs>
    <ds:schemaRef ds:uri="0a3d3510-5864-46d9-99f3-ff9cf64766bd"/>
    <ds:schemaRef ds:uri="http://purl.org/dc/dcmitype/"/>
    <ds:schemaRef ds:uri="http://purl.org/dc/elements/1.1/"/>
    <ds:schemaRef ds:uri="b3482ef4-95fb-428f-9b80-8291477d056d"/>
    <ds:schemaRef ds:uri="http://schemas.microsoft.com/office/2006/metadata/properties"/>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59df146f-7ddd-4b8c-ad0a-b36f0bde1af8"/>
  </ds:schemaRefs>
</ds:datastoreItem>
</file>

<file path=customXml/itemProps3.xml><?xml version="1.0" encoding="utf-8"?>
<ds:datastoreItem xmlns:ds="http://schemas.openxmlformats.org/officeDocument/2006/customXml" ds:itemID="{5E46A9C4-F537-4434-AA2C-659A6535E50D}">
  <ds:schemaRefs>
    <ds:schemaRef ds:uri="http://schemas.microsoft.com/office/2006/metadata/customXsn"/>
  </ds:schemaRefs>
</ds:datastoreItem>
</file>

<file path=customXml/itemProps4.xml><?xml version="1.0" encoding="utf-8"?>
<ds:datastoreItem xmlns:ds="http://schemas.openxmlformats.org/officeDocument/2006/customXml" ds:itemID="{5FCF8764-958F-4AF1-9D02-66C7E7E3A6C2}">
  <ds:schemaRefs>
    <ds:schemaRef ds:uri="Microsoft.SharePoint.Taxonomy.ContentTypeSync"/>
  </ds:schemaRefs>
</ds:datastoreItem>
</file>

<file path=docMetadata/LabelInfo.xml><?xml version="1.0" encoding="utf-8"?>
<clbl:labelList xmlns:clbl="http://schemas.microsoft.com/office/2020/mipLabelMetadata">
  <clbl:label id="{a0a2a88f-ffa6-47a5-b707-5617d233b580}" enabled="1" method="Privileged" siteId="{b01220f1-ab94-4936-86d7-f3b40f38f4b7}" contentBits="0" removed="0"/>
</clbl:labelList>
</file>

<file path=docProps/app.xml><?xml version="1.0" encoding="utf-8"?>
<Properties xmlns="http://schemas.openxmlformats.org/officeDocument/2006/extended-properties" xmlns:vt="http://schemas.openxmlformats.org/officeDocument/2006/docPropsVTypes">
  <Template>Sitra_yleisesittely_16-9</Template>
  <TotalTime>3</TotalTime>
  <Words>4433</Words>
  <Application>Microsoft Office PowerPoint</Application>
  <PresentationFormat>On-screen Show (16:9)</PresentationFormat>
  <Paragraphs>504</Paragraphs>
  <Slides>38</Slides>
  <Notes>37</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-apple-system</vt:lpstr>
      <vt:lpstr>Arial</vt:lpstr>
      <vt:lpstr>Arial Black</vt:lpstr>
      <vt:lpstr>Calibri</vt:lpstr>
      <vt:lpstr>Courier New</vt:lpstr>
      <vt:lpstr>Georgia</vt:lpstr>
      <vt:lpstr>Lucida Grande</vt:lpstr>
      <vt:lpstr>Merriweather Sans</vt:lpstr>
      <vt:lpstr>Segoe UI</vt:lpstr>
      <vt:lpstr>Times New Roman</vt:lpstr>
      <vt:lpstr>Wingdings</vt:lpstr>
      <vt:lpstr>Layoutpohjat</vt:lpstr>
      <vt:lpstr>Ohjeita Tulevaisuustaajuus-työpajan vetäjälle</vt:lpstr>
      <vt:lpstr>Aloitus</vt:lpstr>
      <vt:lpstr>Mitä sinulle tulee mieleen tulevaisuudesta?</vt:lpstr>
      <vt:lpstr>Mistä puhutaan, kun puhutaan tulevaisuudesta?</vt:lpstr>
      <vt:lpstr>Kyynisyys, 3,5 % sääntö</vt:lpstr>
      <vt:lpstr>Päivän työtavat</vt:lpstr>
      <vt:lpstr>Pelisäännöt</vt:lpstr>
      <vt:lpstr>Virittäydytään työskentelyyn</vt:lpstr>
      <vt:lpstr>Tulevaisuustaajuuden rakenne</vt:lpstr>
      <vt:lpstr>Elise Boulding</vt:lpstr>
      <vt:lpstr>”Mitä jos maailmassa ei olisi aseita?”</vt:lpstr>
      <vt:lpstr>Mitä jos…</vt:lpstr>
      <vt:lpstr>Virittäydytään tulevaisuustaajuudelle</vt:lpstr>
      <vt:lpstr>Tulevaisuusajattelu</vt:lpstr>
      <vt:lpstr>Tulevaisuustötterö</vt:lpstr>
      <vt:lpstr>Tulevaisuustötterö on usein liian kapea</vt:lpstr>
      <vt:lpstr>Haasta-osio</vt:lpstr>
      <vt:lpstr>Tulevaisuuskuva</vt:lpstr>
      <vt:lpstr>Haasta oletuksia tulevaisuudesta</vt:lpstr>
      <vt:lpstr>Kuvittele-osio</vt:lpstr>
      <vt:lpstr>Ennen kuin kuvittelemme,  muistellaan hetki.</vt:lpstr>
      <vt:lpstr>Miten maailma on muuttanut meitä?</vt:lpstr>
      <vt:lpstr>Mitä teemme</vt:lpstr>
      <vt:lpstr>Kuvittele toivottava tulevaisuus</vt:lpstr>
      <vt:lpstr>Tauko</vt:lpstr>
      <vt:lpstr>Jaetaan ajatuksiamme tulevaisuudesta pienryhmässä ja etsitään yhteinen suunta</vt:lpstr>
      <vt:lpstr>Toimi-osio</vt:lpstr>
      <vt:lpstr>Tarina meemistä, joka vaikutti ajatusmalleihin</vt:lpstr>
      <vt:lpstr>Muutoksen tasot</vt:lpstr>
      <vt:lpstr>Tämänpäivän teot rakentavat huomista </vt:lpstr>
      <vt:lpstr>Kohti toivottavaa tulevaisuutta</vt:lpstr>
      <vt:lpstr>Kertaus: mitä me äsken teimme?</vt:lpstr>
      <vt:lpstr>Nelikenttä</vt:lpstr>
      <vt:lpstr>Tulevaisuuteen vaikuttaminen</vt:lpstr>
      <vt:lpstr>“Vision without action is daydream,  action without vision is nightmare.”</vt:lpstr>
      <vt:lpstr>Minkä ajatuksen vien mukanani?</vt:lpstr>
      <vt:lpstr>Mistä löydän lisää työkaluja  rakentaa tulevaisuutta?</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
  <dc:creator>Jenna Lähdemäki-Pekkinen</dc:creator>
  <dc:description>Kieli: suomi
Luonut: Kirsi Suomalainen
Paperiasiakirja: 
Muu tallennemuoto:</dc:description>
  <cp:lastModifiedBy>Miettinen Viivi</cp:lastModifiedBy>
  <cp:revision>5</cp:revision>
  <dcterms:created xsi:type="dcterms:W3CDTF">2020-09-01T13:24:56Z</dcterms:created>
  <dcterms:modified xsi:type="dcterms:W3CDTF">2024-09-19T12:12:35Z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0x01010009B064D253C0234B96565FEBDE0EB1AE0200C6749786F4A49640B4D86E77694F5C16</vt:lpwstr>
  </property>
  <property fmtid="{D5CDD505-2E9C-101B-9397-08002B2CF9AE}" pid="3" name="Arkistointiluokka">
    <vt:lpwstr/>
  </property>
  <property fmtid="{D5CDD505-2E9C-101B-9397-08002B2CF9AE}" pid="4" name="SharedWithUsers">
    <vt:lpwstr>418;#Drozzin Lumi</vt:lpwstr>
  </property>
</Properties>
</file>